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vml" ContentType="application/vnd.openxmlformats-officedocument.vmlDrawing"/>
  <Default Extension="vsdx" ContentType="application/vnd.ms-visio.drawi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148"/>
  </p:notesMasterIdLst>
  <p:sldIdLst>
    <p:sldId id="263" r:id="rId5"/>
    <p:sldId id="287" r:id="rId6"/>
    <p:sldId id="467" r:id="rId7"/>
    <p:sldId id="351" r:id="rId8"/>
    <p:sldId id="350" r:id="rId9"/>
    <p:sldId id="353" r:id="rId10"/>
    <p:sldId id="354" r:id="rId11"/>
    <p:sldId id="356" r:id="rId12"/>
    <p:sldId id="387" r:id="rId13"/>
    <p:sldId id="357" r:id="rId14"/>
    <p:sldId id="407" r:id="rId15"/>
    <p:sldId id="288" r:id="rId16"/>
    <p:sldId id="492" r:id="rId17"/>
    <p:sldId id="289" r:id="rId18"/>
    <p:sldId id="290" r:id="rId19"/>
    <p:sldId id="493" r:id="rId20"/>
    <p:sldId id="430" r:id="rId21"/>
    <p:sldId id="494" r:id="rId22"/>
    <p:sldId id="524" r:id="rId23"/>
    <p:sldId id="491" r:id="rId24"/>
    <p:sldId id="318" r:id="rId25"/>
    <p:sldId id="299" r:id="rId26"/>
    <p:sldId id="431" r:id="rId27"/>
    <p:sldId id="432" r:id="rId28"/>
    <p:sldId id="388" r:id="rId29"/>
    <p:sldId id="285" r:id="rId30"/>
    <p:sldId id="358" r:id="rId31"/>
    <p:sldId id="389" r:id="rId32"/>
    <p:sldId id="372" r:id="rId33"/>
    <p:sldId id="374" r:id="rId34"/>
    <p:sldId id="425" r:id="rId35"/>
    <p:sldId id="426" r:id="rId36"/>
    <p:sldId id="452" r:id="rId37"/>
    <p:sldId id="453" r:id="rId38"/>
    <p:sldId id="454" r:id="rId39"/>
    <p:sldId id="455" r:id="rId40"/>
    <p:sldId id="420" r:id="rId41"/>
    <p:sldId id="421" r:id="rId42"/>
    <p:sldId id="422" r:id="rId43"/>
    <p:sldId id="423" r:id="rId44"/>
    <p:sldId id="424" r:id="rId45"/>
    <p:sldId id="416" r:id="rId46"/>
    <p:sldId id="417" r:id="rId47"/>
    <p:sldId id="418" r:id="rId48"/>
    <p:sldId id="419" r:id="rId49"/>
    <p:sldId id="490" r:id="rId50"/>
    <p:sldId id="428" r:id="rId51"/>
    <p:sldId id="427" r:id="rId52"/>
    <p:sldId id="429" r:id="rId53"/>
    <p:sldId id="460" r:id="rId54"/>
    <p:sldId id="461" r:id="rId55"/>
    <p:sldId id="462" r:id="rId56"/>
    <p:sldId id="456" r:id="rId57"/>
    <p:sldId id="433" r:id="rId58"/>
    <p:sldId id="522" r:id="rId59"/>
    <p:sldId id="434" r:id="rId60"/>
    <p:sldId id="435" r:id="rId61"/>
    <p:sldId id="319" r:id="rId62"/>
    <p:sldId id="436" r:id="rId63"/>
    <p:sldId id="437" r:id="rId64"/>
    <p:sldId id="438" r:id="rId65"/>
    <p:sldId id="439" r:id="rId66"/>
    <p:sldId id="444" r:id="rId67"/>
    <p:sldId id="445" r:id="rId68"/>
    <p:sldId id="446" r:id="rId69"/>
    <p:sldId id="447" r:id="rId70"/>
    <p:sldId id="448" r:id="rId71"/>
    <p:sldId id="440" r:id="rId72"/>
    <p:sldId id="441" r:id="rId73"/>
    <p:sldId id="442" r:id="rId74"/>
    <p:sldId id="443" r:id="rId75"/>
    <p:sldId id="500" r:id="rId76"/>
    <p:sldId id="510" r:id="rId77"/>
    <p:sldId id="512" r:id="rId78"/>
    <p:sldId id="501" r:id="rId79"/>
    <p:sldId id="502" r:id="rId80"/>
    <p:sldId id="505" r:id="rId81"/>
    <p:sldId id="506" r:id="rId82"/>
    <p:sldId id="513" r:id="rId83"/>
    <p:sldId id="509" r:id="rId84"/>
    <p:sldId id="511" r:id="rId85"/>
    <p:sldId id="503" r:id="rId86"/>
    <p:sldId id="392" r:id="rId87"/>
    <p:sldId id="347" r:id="rId88"/>
    <p:sldId id="457" r:id="rId89"/>
    <p:sldId id="489" r:id="rId90"/>
    <p:sldId id="458" r:id="rId91"/>
    <p:sldId id="463" r:id="rId92"/>
    <p:sldId id="464" r:id="rId93"/>
    <p:sldId id="465" r:id="rId94"/>
    <p:sldId id="466" r:id="rId95"/>
    <p:sldId id="468" r:id="rId96"/>
    <p:sldId id="477" r:id="rId97"/>
    <p:sldId id="472" r:id="rId98"/>
    <p:sldId id="473" r:id="rId99"/>
    <p:sldId id="474" r:id="rId100"/>
    <p:sldId id="475" r:id="rId101"/>
    <p:sldId id="496" r:id="rId102"/>
    <p:sldId id="478" r:id="rId103"/>
    <p:sldId id="471" r:id="rId104"/>
    <p:sldId id="469" r:id="rId105"/>
    <p:sldId id="470" r:id="rId106"/>
    <p:sldId id="476" r:id="rId107"/>
    <p:sldId id="479" r:id="rId108"/>
    <p:sldId id="480" r:id="rId109"/>
    <p:sldId id="481" r:id="rId110"/>
    <p:sldId id="482" r:id="rId111"/>
    <p:sldId id="483" r:id="rId112"/>
    <p:sldId id="484" r:id="rId113"/>
    <p:sldId id="402" r:id="rId114"/>
    <p:sldId id="334" r:id="rId115"/>
    <p:sldId id="395" r:id="rId116"/>
    <p:sldId id="320" r:id="rId117"/>
    <p:sldId id="523" r:id="rId118"/>
    <p:sldId id="332" r:id="rId119"/>
    <p:sldId id="333" r:id="rId120"/>
    <p:sldId id="335" r:id="rId121"/>
    <p:sldId id="337" r:id="rId122"/>
    <p:sldId id="497" r:id="rId123"/>
    <p:sldId id="499" r:id="rId124"/>
    <p:sldId id="498" r:id="rId125"/>
    <p:sldId id="336" r:id="rId126"/>
    <p:sldId id="339" r:id="rId127"/>
    <p:sldId id="403" r:id="rId128"/>
    <p:sldId id="338" r:id="rId129"/>
    <p:sldId id="340" r:id="rId130"/>
    <p:sldId id="341" r:id="rId131"/>
    <p:sldId id="485" r:id="rId132"/>
    <p:sldId id="276" r:id="rId133"/>
    <p:sldId id="514" r:id="rId134"/>
    <p:sldId id="378" r:id="rId135"/>
    <p:sldId id="293" r:id="rId136"/>
    <p:sldId id="385" r:id="rId137"/>
    <p:sldId id="404" r:id="rId138"/>
    <p:sldId id="405" r:id="rId139"/>
    <p:sldId id="406" r:id="rId140"/>
    <p:sldId id="521" r:id="rId141"/>
    <p:sldId id="520" r:id="rId142"/>
    <p:sldId id="519" r:id="rId143"/>
    <p:sldId id="515" r:id="rId144"/>
    <p:sldId id="516" r:id="rId145"/>
    <p:sldId id="517" r:id="rId146"/>
    <p:sldId id="518" r:id="rId1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EE1A0D0-F0CE-D3B6-0E31-58F14CAD51B9}" v="1" dt="2020-06-04T22:41:38.98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209" autoAdjust="0"/>
    <p:restoredTop sz="94602" autoAdjust="0"/>
  </p:normalViewPr>
  <p:slideViewPr>
    <p:cSldViewPr snapToGrid="0">
      <p:cViewPr varScale="1">
        <p:scale>
          <a:sx n="77" d="100"/>
          <a:sy n="77" d="100"/>
        </p:scale>
        <p:origin x="1459" y="45"/>
      </p:cViewPr>
      <p:guideLst/>
    </p:cSldViewPr>
  </p:slideViewPr>
  <p:outlineViewPr>
    <p:cViewPr>
      <p:scale>
        <a:sx n="33" d="100"/>
        <a:sy n="33" d="100"/>
      </p:scale>
      <p:origin x="0" y="-12852"/>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38" Type="http://schemas.openxmlformats.org/officeDocument/2006/relationships/slide" Target="slides/slide134.xml"/><Relationship Id="rId154" Type="http://schemas.microsoft.com/office/2015/10/relationships/revisionInfo" Target="revisionInfo.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28" Type="http://schemas.openxmlformats.org/officeDocument/2006/relationships/slide" Target="slides/slide124.xml"/><Relationship Id="rId144" Type="http://schemas.openxmlformats.org/officeDocument/2006/relationships/slide" Target="slides/slide140.xml"/><Relationship Id="rId149" Type="http://schemas.openxmlformats.org/officeDocument/2006/relationships/presProps" Target="presProps.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134" Type="http://schemas.openxmlformats.org/officeDocument/2006/relationships/slide" Target="slides/slide130.xml"/><Relationship Id="rId139" Type="http://schemas.openxmlformats.org/officeDocument/2006/relationships/slide" Target="slides/slide135.xml"/><Relationship Id="rId80" Type="http://schemas.openxmlformats.org/officeDocument/2006/relationships/slide" Target="slides/slide76.xml"/><Relationship Id="rId85" Type="http://schemas.openxmlformats.org/officeDocument/2006/relationships/slide" Target="slides/slide81.xml"/><Relationship Id="rId150" Type="http://schemas.openxmlformats.org/officeDocument/2006/relationships/viewProps" Target="viewProps.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103" Type="http://schemas.openxmlformats.org/officeDocument/2006/relationships/slide" Target="slides/slide99.xml"/><Relationship Id="rId108" Type="http://schemas.openxmlformats.org/officeDocument/2006/relationships/slide" Target="slides/slide104.xml"/><Relationship Id="rId116" Type="http://schemas.openxmlformats.org/officeDocument/2006/relationships/slide" Target="slides/slide112.xml"/><Relationship Id="rId124" Type="http://schemas.openxmlformats.org/officeDocument/2006/relationships/slide" Target="slides/slide120.xml"/><Relationship Id="rId129" Type="http://schemas.openxmlformats.org/officeDocument/2006/relationships/slide" Target="slides/slide125.xml"/><Relationship Id="rId137" Type="http://schemas.openxmlformats.org/officeDocument/2006/relationships/slide" Target="slides/slide13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slide" Target="slides/slide92.xml"/><Relationship Id="rId111" Type="http://schemas.openxmlformats.org/officeDocument/2006/relationships/slide" Target="slides/slide107.xml"/><Relationship Id="rId132" Type="http://schemas.openxmlformats.org/officeDocument/2006/relationships/slide" Target="slides/slide128.xml"/><Relationship Id="rId140" Type="http://schemas.openxmlformats.org/officeDocument/2006/relationships/slide" Target="slides/slide136.xml"/><Relationship Id="rId145" Type="http://schemas.openxmlformats.org/officeDocument/2006/relationships/slide" Target="slides/slide141.xml"/><Relationship Id="rId153"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slide" Target="slides/slide102.xml"/><Relationship Id="rId114" Type="http://schemas.openxmlformats.org/officeDocument/2006/relationships/slide" Target="slides/slide110.xml"/><Relationship Id="rId119" Type="http://schemas.openxmlformats.org/officeDocument/2006/relationships/slide" Target="slides/slide115.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30" Type="http://schemas.openxmlformats.org/officeDocument/2006/relationships/slide" Target="slides/slide126.xml"/><Relationship Id="rId135" Type="http://schemas.openxmlformats.org/officeDocument/2006/relationships/slide" Target="slides/slide131.xml"/><Relationship Id="rId143" Type="http://schemas.openxmlformats.org/officeDocument/2006/relationships/slide" Target="slides/slide139.xml"/><Relationship Id="rId148" Type="http://schemas.openxmlformats.org/officeDocument/2006/relationships/notesMaster" Target="notesMasters/notesMaster1.xml"/><Relationship Id="rId15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141" Type="http://schemas.openxmlformats.org/officeDocument/2006/relationships/slide" Target="slides/slide137.xml"/><Relationship Id="rId146" Type="http://schemas.openxmlformats.org/officeDocument/2006/relationships/slide" Target="slides/slide142.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slide" Target="slides/slide132.xml"/><Relationship Id="rId61" Type="http://schemas.openxmlformats.org/officeDocument/2006/relationships/slide" Target="slides/slide57.xml"/><Relationship Id="rId82" Type="http://schemas.openxmlformats.org/officeDocument/2006/relationships/slide" Target="slides/slide78.xml"/><Relationship Id="rId152" Type="http://schemas.openxmlformats.org/officeDocument/2006/relationships/tableStyles" Target="tableStyles.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arces, Daniel" userId="S::daniel.garces@intel.com::cb4af100-d3e5-441e-9a2b-39a47c6be568" providerId="AD" clId="Web-{6EE1A0D0-F0CE-D3B6-0E31-58F14CAD51B9}"/>
    <pc:docChg chg="sldOrd">
      <pc:chgData name="Garces, Daniel" userId="S::daniel.garces@intel.com::cb4af100-d3e5-441e-9a2b-39a47c6be568" providerId="AD" clId="Web-{6EE1A0D0-F0CE-D3B6-0E31-58F14CAD51B9}" dt="2020-06-04T22:41:38.988" v="0"/>
      <pc:docMkLst>
        <pc:docMk/>
      </pc:docMkLst>
      <pc:sldChg chg="ord">
        <pc:chgData name="Garces, Daniel" userId="S::daniel.garces@intel.com::cb4af100-d3e5-441e-9a2b-39a47c6be568" providerId="AD" clId="Web-{6EE1A0D0-F0CE-D3B6-0E31-58F14CAD51B9}" dt="2020-06-04T22:41:38.988" v="0"/>
        <pc:sldMkLst>
          <pc:docMk/>
          <pc:sldMk cId="790805779" sldId="332"/>
        </pc:sldMkLst>
      </pc:sldChg>
    </pc:docChg>
  </pc:docChgLst>
</pc:chgInfo>
</file>

<file path=ppt/drawings/_rels/vmlDrawing1.v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0.emf"/><Relationship Id="rId1" Type="http://schemas.openxmlformats.org/officeDocument/2006/relationships/image" Target="../media/image9.e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0.emf"/><Relationship Id="rId1" Type="http://schemas.openxmlformats.org/officeDocument/2006/relationships/image" Target="../media/image9.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78.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71A5A62-FFFC-43F1-BBCE-7B0617E9EA04}" type="datetimeFigureOut">
              <a:rPr lang="en-US" smtClean="0"/>
              <a:t>4/8/2022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1C92638-B395-4EEB-9053-3B9725E3C4A7}" type="slidenum">
              <a:rPr lang="en-US" smtClean="0"/>
              <a:t>‹#›</a:t>
            </a:fld>
            <a:endParaRPr lang="en-US" dirty="0"/>
          </a:p>
        </p:txBody>
      </p:sp>
    </p:spTree>
    <p:extLst>
      <p:ext uri="{BB962C8B-B14F-4D97-AF65-F5344CB8AC3E}">
        <p14:creationId xmlns:p14="http://schemas.microsoft.com/office/powerpoint/2010/main" val="10533542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Joe</a:t>
            </a:r>
          </a:p>
        </p:txBody>
      </p:sp>
      <p:sp>
        <p:nvSpPr>
          <p:cNvPr id="4" name="Slide Number Placeholder 3"/>
          <p:cNvSpPr>
            <a:spLocks noGrp="1"/>
          </p:cNvSpPr>
          <p:nvPr>
            <p:ph type="sldNum" sz="quarter" idx="10"/>
          </p:nvPr>
        </p:nvSpPr>
        <p:spPr/>
        <p:txBody>
          <a:bodyPr/>
          <a:lstStyle/>
          <a:p>
            <a:fld id="{71C92638-B395-4EEB-9053-3B9725E3C4A7}" type="slidenum">
              <a:rPr lang="en-US" smtClean="0"/>
              <a:t>1</a:t>
            </a:fld>
            <a:endParaRPr lang="en-US" dirty="0"/>
          </a:p>
        </p:txBody>
      </p:sp>
    </p:spTree>
    <p:extLst>
      <p:ext uri="{BB962C8B-B14F-4D97-AF65-F5344CB8AC3E}">
        <p14:creationId xmlns:p14="http://schemas.microsoft.com/office/powerpoint/2010/main" val="8508027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C92638-B395-4EEB-9053-3B9725E3C4A7}" type="slidenum">
              <a:rPr lang="en-US" smtClean="0"/>
              <a:t>21</a:t>
            </a:fld>
            <a:endParaRPr lang="en-US" dirty="0"/>
          </a:p>
        </p:txBody>
      </p:sp>
    </p:spTree>
    <p:extLst>
      <p:ext uri="{BB962C8B-B14F-4D97-AF65-F5344CB8AC3E}">
        <p14:creationId xmlns:p14="http://schemas.microsoft.com/office/powerpoint/2010/main" val="19483901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61C8689-8455-3546-ADF9-3B7273760F66}" type="slidenum">
              <a:rPr lang="en-US" smtClean="0"/>
              <a:pPr/>
              <a:t>22</a:t>
            </a:fld>
            <a:endParaRPr lang="en-US" dirty="0"/>
          </a:p>
        </p:txBody>
      </p:sp>
    </p:spTree>
    <p:extLst>
      <p:ext uri="{BB962C8B-B14F-4D97-AF65-F5344CB8AC3E}">
        <p14:creationId xmlns:p14="http://schemas.microsoft.com/office/powerpoint/2010/main" val="30500719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61C8689-8455-3546-ADF9-3B7273760F66}" type="slidenum">
              <a:rPr lang="en-US" smtClean="0"/>
              <a:pPr/>
              <a:t>23</a:t>
            </a:fld>
            <a:endParaRPr lang="en-US" dirty="0"/>
          </a:p>
        </p:txBody>
      </p:sp>
    </p:spTree>
    <p:extLst>
      <p:ext uri="{BB962C8B-B14F-4D97-AF65-F5344CB8AC3E}">
        <p14:creationId xmlns:p14="http://schemas.microsoft.com/office/powerpoint/2010/main" val="8600908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61C8689-8455-3546-ADF9-3B7273760F66}" type="slidenum">
              <a:rPr lang="en-US" smtClean="0"/>
              <a:pPr/>
              <a:t>24</a:t>
            </a:fld>
            <a:endParaRPr lang="en-US" dirty="0"/>
          </a:p>
        </p:txBody>
      </p:sp>
    </p:spTree>
    <p:extLst>
      <p:ext uri="{BB962C8B-B14F-4D97-AF65-F5344CB8AC3E}">
        <p14:creationId xmlns:p14="http://schemas.microsoft.com/office/powerpoint/2010/main" val="20025396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C92638-B395-4EEB-9053-3B9725E3C4A7}" type="slidenum">
              <a:rPr lang="en-US" smtClean="0"/>
              <a:t>26</a:t>
            </a:fld>
            <a:endParaRPr lang="en-US" dirty="0"/>
          </a:p>
        </p:txBody>
      </p:sp>
    </p:spTree>
    <p:extLst>
      <p:ext uri="{BB962C8B-B14F-4D97-AF65-F5344CB8AC3E}">
        <p14:creationId xmlns:p14="http://schemas.microsoft.com/office/powerpoint/2010/main" val="29466864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u="sng" dirty="0">
                <a:solidFill>
                  <a:schemeClr val="bg1"/>
                </a:solidFill>
                <a:latin typeface="Intel Clear"/>
                <a:ea typeface="Intel Clear Pro" panose="020B0804020202060201" pitchFamily="34" charset="0"/>
                <a:cs typeface="Intel Clear"/>
              </a:rPr>
              <a:t>Bad Context Drive </a:t>
            </a:r>
          </a:p>
          <a:p>
            <a:r>
              <a:rPr lang="en-US" sz="1200" kern="1200" dirty="0">
                <a:solidFill>
                  <a:schemeClr val="tx1"/>
                </a:solidFill>
                <a:effectLst/>
                <a:latin typeface="+mn-lt"/>
                <a:ea typeface="+mn-ea"/>
                <a:cs typeface="+mn-cs"/>
              </a:rPr>
              <a:t>Since we do know where the meta data are being located and how to recognize them, we can do physical scan of the media. This is only possible if the drive is not AES encrypted</a:t>
            </a:r>
          </a:p>
          <a:p>
            <a:r>
              <a:rPr lang="en-US" sz="1200" kern="1200" dirty="0" err="1">
                <a:solidFill>
                  <a:schemeClr val="tx1"/>
                </a:solidFill>
                <a:effectLst/>
                <a:latin typeface="+mn-lt"/>
                <a:ea typeface="+mn-ea"/>
                <a:cs typeface="+mn-cs"/>
              </a:rPr>
              <a:t>llf</a:t>
            </a:r>
            <a:r>
              <a:rPr lang="en-US" sz="1200" kern="1200" dirty="0">
                <a:solidFill>
                  <a:schemeClr val="tx1"/>
                </a:solidFill>
                <a:effectLst/>
                <a:latin typeface="+mn-lt"/>
                <a:ea typeface="+mn-ea"/>
                <a:cs typeface="+mn-cs"/>
              </a:rPr>
              <a:t>() will recover the drive but host data will be gone. </a:t>
            </a:r>
          </a:p>
          <a:p>
            <a:r>
              <a:rPr lang="en-US" sz="1200" kern="1200" dirty="0">
                <a:solidFill>
                  <a:schemeClr val="tx1"/>
                </a:solidFill>
                <a:effectLst/>
                <a:latin typeface="+mn-lt"/>
                <a:ea typeface="+mn-ea"/>
                <a:cs typeface="+mn-cs"/>
              </a:rPr>
              <a:t> You can do a scan for the </a:t>
            </a:r>
            <a:r>
              <a:rPr lang="en-US" sz="1200" kern="1200" dirty="0" err="1">
                <a:solidFill>
                  <a:schemeClr val="tx1"/>
                </a:solidFill>
                <a:effectLst/>
                <a:latin typeface="+mn-lt"/>
                <a:ea typeface="+mn-ea"/>
                <a:cs typeface="+mn-cs"/>
              </a:rPr>
              <a:t>parsePliDump</a:t>
            </a:r>
            <a:r>
              <a:rPr lang="en-US" sz="1200" kern="1200" dirty="0">
                <a:solidFill>
                  <a:schemeClr val="tx1"/>
                </a:solidFill>
                <a:effectLst/>
                <a:latin typeface="+mn-lt"/>
                <a:ea typeface="+mn-ea"/>
                <a:cs typeface="+mn-cs"/>
              </a:rPr>
              <a:t> on NAND drives to see if there are problem with PLI save and restore</a:t>
            </a:r>
          </a:p>
          <a:p>
            <a:r>
              <a:rPr lang="en-US" sz="1200" kern="1200" dirty="0">
                <a:solidFill>
                  <a:schemeClr val="tx1"/>
                </a:solidFill>
                <a:effectLst/>
                <a:latin typeface="+mn-lt"/>
                <a:ea typeface="+mn-ea"/>
                <a:cs typeface="+mn-cs"/>
              </a:rPr>
              <a:t> You can examine the content of </a:t>
            </a:r>
            <a:r>
              <a:rPr lang="en-US" sz="1200" kern="1200" dirty="0" err="1">
                <a:solidFill>
                  <a:schemeClr val="tx1"/>
                </a:solidFill>
                <a:effectLst/>
                <a:latin typeface="+mn-lt"/>
                <a:ea typeface="+mn-ea"/>
                <a:cs typeface="+mn-cs"/>
              </a:rPr>
              <a:t>PliSlice</a:t>
            </a:r>
            <a:r>
              <a:rPr lang="en-US" sz="1200" kern="1200" dirty="0">
                <a:solidFill>
                  <a:schemeClr val="tx1"/>
                </a:solidFill>
                <a:effectLst/>
                <a:latin typeface="+mn-lt"/>
                <a:ea typeface="+mn-ea"/>
                <a:cs typeface="+mn-cs"/>
              </a:rPr>
              <a:t> on 3DXP drive to see if there is a problem with PLI save and restore.</a:t>
            </a:r>
          </a:p>
          <a:p>
            <a:r>
              <a:rPr lang="en-US" sz="1200" kern="1200" dirty="0">
                <a:solidFill>
                  <a:schemeClr val="tx1"/>
                </a:solidFill>
                <a:effectLst/>
                <a:latin typeface="+mn-lt"/>
                <a:ea typeface="+mn-ea"/>
                <a:cs typeface="+mn-cs"/>
              </a:rPr>
              <a:t> Also based on the BAD_CTX number, FW guy can help deduce why the drive has gone into </a:t>
            </a:r>
            <a:r>
              <a:rPr lang="en-US" sz="1200" kern="1200" dirty="0" err="1">
                <a:solidFill>
                  <a:schemeClr val="tx1"/>
                </a:solidFill>
                <a:effectLst/>
                <a:latin typeface="+mn-lt"/>
                <a:ea typeface="+mn-ea"/>
                <a:cs typeface="+mn-cs"/>
              </a:rPr>
              <a:t>badctx</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on NAND drive, you can do physical media scan to locate remnants fast context to extract the L2P table for closer examination</a:t>
            </a:r>
          </a:p>
          <a:p>
            <a:r>
              <a:rPr lang="en-US" sz="1200" kern="1200" dirty="0">
                <a:solidFill>
                  <a:schemeClr val="tx1"/>
                </a:solidFill>
                <a:effectLst/>
                <a:latin typeface="+mn-lt"/>
                <a:ea typeface="+mn-ea"/>
                <a:cs typeface="+mn-cs"/>
              </a:rPr>
              <a:t> But this will take a lot of effort and results may vary.</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only way CIT would work is if you knew that you were about to get into a bad context situation.</a:t>
            </a:r>
          </a:p>
          <a:p>
            <a:r>
              <a:rPr lang="en-US" sz="1200" kern="1200" dirty="0">
                <a:solidFill>
                  <a:schemeClr val="tx1"/>
                </a:solidFill>
                <a:effectLst/>
                <a:latin typeface="+mn-lt"/>
                <a:ea typeface="+mn-ea"/>
                <a:cs typeface="+mn-cs"/>
              </a:rPr>
              <a:t> Unfortunately in most cases, we don't have that much advanced warning.  So our normal NAND storage is cannot help us.</a:t>
            </a:r>
          </a:p>
          <a:p>
            <a:r>
              <a:rPr lang="en-US" sz="1200" kern="1200" dirty="0">
                <a:solidFill>
                  <a:schemeClr val="tx1"/>
                </a:solidFill>
                <a:effectLst/>
                <a:latin typeface="+mn-lt"/>
                <a:ea typeface="+mn-ea"/>
                <a:cs typeface="+mn-cs"/>
              </a:rPr>
              <a:t> Right now the plan is to use </a:t>
            </a:r>
            <a:r>
              <a:rPr lang="en-US" sz="1200" kern="1200" dirty="0" err="1">
                <a:solidFill>
                  <a:schemeClr val="tx1"/>
                </a:solidFill>
                <a:effectLst/>
                <a:latin typeface="+mn-lt"/>
                <a:ea typeface="+mn-ea"/>
                <a:cs typeface="+mn-cs"/>
              </a:rPr>
              <a:t>Sidetrace</a:t>
            </a:r>
            <a:r>
              <a:rPr lang="en-US" sz="1200" kern="1200" dirty="0">
                <a:solidFill>
                  <a:schemeClr val="tx1"/>
                </a:solidFill>
                <a:effectLst/>
                <a:latin typeface="+mn-lt"/>
                <a:ea typeface="+mn-ea"/>
                <a:cs typeface="+mn-cs"/>
              </a:rPr>
              <a:t> to provide enough information to discern what path we took to get into a bad context state.</a:t>
            </a:r>
          </a:p>
          <a:p>
            <a:r>
              <a:rPr lang="en-US" sz="120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Not much to be done for CIT.</a:t>
            </a: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 </a:t>
            </a:r>
          </a:p>
          <a:p>
            <a:endParaRPr lang="en-US" dirty="0"/>
          </a:p>
          <a:p>
            <a:endParaRPr lang="en-US" dirty="0"/>
          </a:p>
        </p:txBody>
      </p:sp>
      <p:sp>
        <p:nvSpPr>
          <p:cNvPr id="4" name="Slide Number Placeholder 3"/>
          <p:cNvSpPr>
            <a:spLocks noGrp="1"/>
          </p:cNvSpPr>
          <p:nvPr>
            <p:ph type="sldNum" sz="quarter" idx="10"/>
          </p:nvPr>
        </p:nvSpPr>
        <p:spPr/>
        <p:txBody>
          <a:bodyPr/>
          <a:lstStyle/>
          <a:p>
            <a:fld id="{71C92638-B395-4EEB-9053-3B9725E3C4A7}" type="slidenum">
              <a:rPr lang="en-US" smtClean="0"/>
              <a:t>29</a:t>
            </a:fld>
            <a:endParaRPr lang="en-US" dirty="0"/>
          </a:p>
        </p:txBody>
      </p:sp>
    </p:spTree>
    <p:extLst>
      <p:ext uri="{BB962C8B-B14F-4D97-AF65-F5344CB8AC3E}">
        <p14:creationId xmlns:p14="http://schemas.microsoft.com/office/powerpoint/2010/main" val="32605390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Joe</a:t>
            </a:r>
          </a:p>
        </p:txBody>
      </p:sp>
      <p:sp>
        <p:nvSpPr>
          <p:cNvPr id="4" name="Slide Number Placeholder 3"/>
          <p:cNvSpPr>
            <a:spLocks noGrp="1"/>
          </p:cNvSpPr>
          <p:nvPr>
            <p:ph type="sldNum" sz="quarter" idx="10"/>
          </p:nvPr>
        </p:nvSpPr>
        <p:spPr/>
        <p:txBody>
          <a:bodyPr/>
          <a:lstStyle/>
          <a:p>
            <a:fld id="{71C92638-B395-4EEB-9053-3B9725E3C4A7}" type="slidenum">
              <a:rPr lang="en-US" smtClean="0"/>
              <a:t>38</a:t>
            </a:fld>
            <a:endParaRPr lang="en-US" dirty="0"/>
          </a:p>
        </p:txBody>
      </p:sp>
    </p:spTree>
    <p:extLst>
      <p:ext uri="{BB962C8B-B14F-4D97-AF65-F5344CB8AC3E}">
        <p14:creationId xmlns:p14="http://schemas.microsoft.com/office/powerpoint/2010/main" val="28195689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Joe</a:t>
            </a:r>
          </a:p>
        </p:txBody>
      </p:sp>
      <p:sp>
        <p:nvSpPr>
          <p:cNvPr id="4" name="Slide Number Placeholder 3"/>
          <p:cNvSpPr>
            <a:spLocks noGrp="1"/>
          </p:cNvSpPr>
          <p:nvPr>
            <p:ph type="sldNum" sz="quarter" idx="10"/>
          </p:nvPr>
        </p:nvSpPr>
        <p:spPr/>
        <p:txBody>
          <a:bodyPr/>
          <a:lstStyle/>
          <a:p>
            <a:fld id="{71C92638-B395-4EEB-9053-3B9725E3C4A7}" type="slidenum">
              <a:rPr lang="en-US" smtClean="0"/>
              <a:t>39</a:t>
            </a:fld>
            <a:endParaRPr lang="en-US" dirty="0"/>
          </a:p>
        </p:txBody>
      </p:sp>
    </p:spTree>
    <p:extLst>
      <p:ext uri="{BB962C8B-B14F-4D97-AF65-F5344CB8AC3E}">
        <p14:creationId xmlns:p14="http://schemas.microsoft.com/office/powerpoint/2010/main" val="39976695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Left off here.</a:t>
            </a:r>
          </a:p>
        </p:txBody>
      </p:sp>
      <p:sp>
        <p:nvSpPr>
          <p:cNvPr id="4" name="Slide Number Placeholder 3"/>
          <p:cNvSpPr>
            <a:spLocks noGrp="1"/>
          </p:cNvSpPr>
          <p:nvPr>
            <p:ph type="sldNum" sz="quarter" idx="10"/>
          </p:nvPr>
        </p:nvSpPr>
        <p:spPr/>
        <p:txBody>
          <a:bodyPr/>
          <a:lstStyle/>
          <a:p>
            <a:fld id="{71C92638-B395-4EEB-9053-3B9725E3C4A7}" type="slidenum">
              <a:rPr lang="en-US" smtClean="0"/>
              <a:t>40</a:t>
            </a:fld>
            <a:endParaRPr lang="en-US" dirty="0"/>
          </a:p>
        </p:txBody>
      </p:sp>
    </p:spTree>
    <p:extLst>
      <p:ext uri="{BB962C8B-B14F-4D97-AF65-F5344CB8AC3E}">
        <p14:creationId xmlns:p14="http://schemas.microsoft.com/office/powerpoint/2010/main" val="36786294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C92638-B395-4EEB-9053-3B9725E3C4A7}" type="slidenum">
              <a:rPr lang="en-US" smtClean="0"/>
              <a:t>47</a:t>
            </a:fld>
            <a:endParaRPr lang="en-US" dirty="0"/>
          </a:p>
        </p:txBody>
      </p:sp>
    </p:spTree>
    <p:extLst>
      <p:ext uri="{BB962C8B-B14F-4D97-AF65-F5344CB8AC3E}">
        <p14:creationId xmlns:p14="http://schemas.microsoft.com/office/powerpoint/2010/main" val="15783679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“Customer Requirements and Feedback”:  We need to get the AE’s to push back on the customer parsing for failure prediction.  That is what SMART is supposed to do.  If we need enhancements then we need to add them there.  Telemetry is designed to help us figure out what went wrong after the error.  As such it’s predictive capacity is no better than SMART.</a:t>
            </a:r>
            <a:endParaRPr lang="en-US" dirty="0"/>
          </a:p>
        </p:txBody>
      </p:sp>
      <p:sp>
        <p:nvSpPr>
          <p:cNvPr id="4" name="Slide Number Placeholder 3"/>
          <p:cNvSpPr>
            <a:spLocks noGrp="1"/>
          </p:cNvSpPr>
          <p:nvPr>
            <p:ph type="sldNum" sz="quarter" idx="10"/>
          </p:nvPr>
        </p:nvSpPr>
        <p:spPr/>
        <p:txBody>
          <a:bodyPr/>
          <a:lstStyle/>
          <a:p>
            <a:fld id="{71C92638-B395-4EEB-9053-3B9725E3C4A7}" type="slidenum">
              <a:rPr lang="en-US" smtClean="0"/>
              <a:t>8</a:t>
            </a:fld>
            <a:endParaRPr lang="en-US" dirty="0"/>
          </a:p>
        </p:txBody>
      </p:sp>
    </p:spTree>
    <p:extLst>
      <p:ext uri="{BB962C8B-B14F-4D97-AF65-F5344CB8AC3E}">
        <p14:creationId xmlns:p14="http://schemas.microsoft.com/office/powerpoint/2010/main" val="13607263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It shows a flow diagram of the process, the actions required, and the communication.</a:t>
            </a:r>
          </a:p>
          <a:p>
            <a:endParaRPr lang="en-US" dirty="0"/>
          </a:p>
          <a:p>
            <a:r>
              <a:rPr lang="en-US" dirty="0"/>
              <a:t>1</a:t>
            </a:r>
            <a:r>
              <a:rPr lang="en-US" baseline="30000" dirty="0"/>
              <a:t>st</a:t>
            </a:r>
            <a:r>
              <a:rPr lang="en-US" dirty="0"/>
              <a:t> Beta release – Rev 0.5 – End of Q2_2019 – limited attributes and limited customers (</a:t>
            </a:r>
            <a:r>
              <a:rPr lang="en-US" dirty="0" err="1"/>
              <a:t>DellEMC</a:t>
            </a:r>
            <a:r>
              <a:rPr lang="en-US" dirty="0"/>
              <a:t>, Ali, Baidu and </a:t>
            </a:r>
            <a:r>
              <a:rPr lang="en-US" dirty="0" err="1"/>
              <a:t>Tencent</a:t>
            </a:r>
            <a:r>
              <a:rPr lang="en-US" dirty="0"/>
              <a:t>) </a:t>
            </a:r>
          </a:p>
        </p:txBody>
      </p:sp>
      <p:sp>
        <p:nvSpPr>
          <p:cNvPr id="4" name="Slide Number Placeholder 3"/>
          <p:cNvSpPr>
            <a:spLocks noGrp="1"/>
          </p:cNvSpPr>
          <p:nvPr>
            <p:ph type="sldNum" sz="quarter" idx="10"/>
          </p:nvPr>
        </p:nvSpPr>
        <p:spPr/>
        <p:txBody>
          <a:bodyPr/>
          <a:lstStyle/>
          <a:p>
            <a:fld id="{71C92638-B395-4EEB-9053-3B9725E3C4A7}" type="slidenum">
              <a:rPr lang="en-US" smtClean="0"/>
              <a:t>51</a:t>
            </a:fld>
            <a:endParaRPr lang="en-US" dirty="0"/>
          </a:p>
        </p:txBody>
      </p:sp>
    </p:spTree>
    <p:extLst>
      <p:ext uri="{BB962C8B-B14F-4D97-AF65-F5344CB8AC3E}">
        <p14:creationId xmlns:p14="http://schemas.microsoft.com/office/powerpoint/2010/main" val="2770184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Deliver “tokenized” library to tools team		  					WW20.3 (May 15, 2019)</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Customer tool that accepts </a:t>
            </a:r>
            <a:r>
              <a:rPr lang="en-US" sz="1200" kern="1200" dirty="0" err="1">
                <a:solidFill>
                  <a:schemeClr val="tx1"/>
                </a:solidFill>
                <a:effectLst/>
                <a:latin typeface="+mn-lt"/>
                <a:ea typeface="+mn-ea"/>
                <a:cs typeface="+mn-cs"/>
              </a:rPr>
              <a:t>InputFile</a:t>
            </a:r>
            <a:r>
              <a:rPr lang="en-US" sz="1200" kern="1200" dirty="0">
                <a:solidFill>
                  <a:schemeClr val="tx1"/>
                </a:solidFill>
                <a:effectLst/>
                <a:latin typeface="+mn-lt"/>
                <a:ea typeface="+mn-ea"/>
                <a:cs typeface="+mn-cs"/>
              </a:rPr>
              <a:t> = </a:t>
            </a:r>
            <a:r>
              <a:rPr lang="en-US" sz="1200" kern="1200" dirty="0" err="1">
                <a:solidFill>
                  <a:schemeClr val="tx1"/>
                </a:solidFill>
                <a:effectLst/>
                <a:latin typeface="+mn-lt"/>
                <a:ea typeface="+mn-ea"/>
                <a:cs typeface="+mn-cs"/>
              </a:rPr>
              <a:t>telemetry.bin</a:t>
            </a:r>
            <a:r>
              <a:rPr lang="en-US" sz="1200" kern="1200" dirty="0">
                <a:solidFill>
                  <a:schemeClr val="tx1"/>
                </a:solidFill>
                <a:effectLst/>
                <a:latin typeface="+mn-lt"/>
                <a:ea typeface="+mn-ea"/>
                <a:cs typeface="+mn-cs"/>
              </a:rPr>
              <a:t> and outputs (e.g., display, </a:t>
            </a:r>
            <a:r>
              <a:rPr lang="en-US" sz="1200" kern="1200" dirty="0" err="1">
                <a:solidFill>
                  <a:schemeClr val="tx1"/>
                </a:solidFill>
                <a:effectLst/>
                <a:latin typeface="+mn-lt"/>
                <a:ea typeface="+mn-ea"/>
                <a:cs typeface="+mn-cs"/>
              </a:rPr>
              <a:t>json</a:t>
            </a:r>
            <a:r>
              <a:rPr lang="en-US" sz="1200" kern="1200" dirty="0">
                <a:solidFill>
                  <a:schemeClr val="tx1"/>
                </a:solidFill>
                <a:effectLst/>
                <a:latin typeface="+mn-lt"/>
                <a:ea typeface="+mn-ea"/>
                <a:cs typeface="+mn-cs"/>
              </a:rPr>
              <a:t>, download…) subset of telemetry data</a:t>
            </a:r>
          </a:p>
          <a:p>
            <a:pPr lvl="0"/>
            <a:r>
              <a:rPr lang="en-US" sz="1200" kern="1200" dirty="0">
                <a:solidFill>
                  <a:schemeClr val="tx1"/>
                </a:solidFill>
                <a:effectLst/>
                <a:latin typeface="+mn-lt"/>
                <a:ea typeface="+mn-ea"/>
                <a:cs typeface="+mn-cs"/>
              </a:rPr>
              <a:t>1</a:t>
            </a:r>
            <a:r>
              <a:rPr lang="en-US" sz="1200" kern="1200" baseline="30000" dirty="0">
                <a:solidFill>
                  <a:schemeClr val="tx1"/>
                </a:solidFill>
                <a:effectLst/>
                <a:latin typeface="+mn-lt"/>
                <a:ea typeface="+mn-ea"/>
                <a:cs typeface="+mn-cs"/>
              </a:rPr>
              <a:t>st</a:t>
            </a:r>
            <a:r>
              <a:rPr lang="en-US" sz="1200" kern="1200" dirty="0">
                <a:solidFill>
                  <a:schemeClr val="tx1"/>
                </a:solidFill>
                <a:effectLst/>
                <a:latin typeface="+mn-lt"/>
                <a:ea typeface="+mn-ea"/>
                <a:cs typeface="+mn-cs"/>
              </a:rPr>
              <a:t> tool demo (NSG internal only) 							WW23.3 (June 5, 2019)</a:t>
            </a:r>
          </a:p>
          <a:p>
            <a:pPr lvl="0"/>
            <a:r>
              <a:rPr lang="en-US" sz="1200" kern="1200" dirty="0">
                <a:solidFill>
                  <a:schemeClr val="tx1"/>
                </a:solidFill>
                <a:effectLst/>
                <a:latin typeface="+mn-lt"/>
                <a:ea typeface="+mn-ea"/>
                <a:cs typeface="+mn-cs"/>
              </a:rPr>
              <a:t>2</a:t>
            </a:r>
            <a:r>
              <a:rPr lang="en-US" sz="1200" kern="1200" baseline="30000" dirty="0">
                <a:solidFill>
                  <a:schemeClr val="tx1"/>
                </a:solidFill>
                <a:effectLst/>
                <a:latin typeface="+mn-lt"/>
                <a:ea typeface="+mn-ea"/>
                <a:cs typeface="+mn-cs"/>
              </a:rPr>
              <a:t>nd</a:t>
            </a:r>
            <a:r>
              <a:rPr lang="en-US" sz="1200" kern="1200" dirty="0">
                <a:solidFill>
                  <a:schemeClr val="tx1"/>
                </a:solidFill>
                <a:effectLst/>
                <a:latin typeface="+mn-lt"/>
                <a:ea typeface="+mn-ea"/>
                <a:cs typeface="+mn-cs"/>
              </a:rPr>
              <a:t> tool demo (NSG internal only) 							WW26.3 (June 26, 2019)</a:t>
            </a:r>
          </a:p>
          <a:p>
            <a:pPr lvl="0"/>
            <a:r>
              <a:rPr lang="en-US" sz="1200" kern="1200" dirty="0">
                <a:solidFill>
                  <a:schemeClr val="tx1"/>
                </a:solidFill>
                <a:effectLst/>
                <a:latin typeface="+mn-lt"/>
                <a:ea typeface="+mn-ea"/>
                <a:cs typeface="+mn-cs"/>
              </a:rPr>
              <a:t>1</a:t>
            </a:r>
            <a:r>
              <a:rPr lang="en-US" sz="1200" kern="1200" baseline="30000" dirty="0">
                <a:solidFill>
                  <a:schemeClr val="tx1"/>
                </a:solidFill>
                <a:effectLst/>
                <a:latin typeface="+mn-lt"/>
                <a:ea typeface="+mn-ea"/>
                <a:cs typeface="+mn-cs"/>
              </a:rPr>
              <a:t>st</a:t>
            </a:r>
            <a:r>
              <a:rPr lang="en-US" sz="1200" kern="1200" dirty="0">
                <a:solidFill>
                  <a:schemeClr val="tx1"/>
                </a:solidFill>
                <a:effectLst/>
                <a:latin typeface="+mn-lt"/>
                <a:ea typeface="+mn-ea"/>
                <a:cs typeface="+mn-cs"/>
              </a:rPr>
              <a:t> Beta release (version 0.5 for limited customer testing/evaluation)					WW28.1 (July 8, 2019)</a:t>
            </a:r>
          </a:p>
          <a:p>
            <a:pPr lvl="0"/>
            <a:r>
              <a:rPr lang="en-US" sz="1200" kern="1200" dirty="0">
                <a:solidFill>
                  <a:schemeClr val="tx1"/>
                </a:solidFill>
                <a:effectLst/>
                <a:latin typeface="+mn-lt"/>
                <a:ea typeface="+mn-ea"/>
                <a:cs typeface="+mn-cs"/>
              </a:rPr>
              <a:t>2</a:t>
            </a:r>
            <a:r>
              <a:rPr lang="en-US" sz="1200" kern="1200" baseline="30000" dirty="0">
                <a:solidFill>
                  <a:schemeClr val="tx1"/>
                </a:solidFill>
                <a:effectLst/>
                <a:latin typeface="+mn-lt"/>
                <a:ea typeface="+mn-ea"/>
                <a:cs typeface="+mn-cs"/>
              </a:rPr>
              <a:t>nd</a:t>
            </a:r>
            <a:r>
              <a:rPr lang="en-US" sz="1200" kern="1200" dirty="0">
                <a:solidFill>
                  <a:schemeClr val="tx1"/>
                </a:solidFill>
                <a:effectLst/>
                <a:latin typeface="+mn-lt"/>
                <a:ea typeface="+mn-ea"/>
                <a:cs typeface="+mn-cs"/>
              </a:rPr>
              <a:t> official release (version 1.0 for wide customer release/use)					WW40.1 (Sept 30, 2019)</a:t>
            </a:r>
          </a:p>
        </p:txBody>
      </p:sp>
      <p:sp>
        <p:nvSpPr>
          <p:cNvPr id="4" name="Slide Number Placeholder 3"/>
          <p:cNvSpPr>
            <a:spLocks noGrp="1"/>
          </p:cNvSpPr>
          <p:nvPr>
            <p:ph type="sldNum" sz="quarter" idx="10"/>
          </p:nvPr>
        </p:nvSpPr>
        <p:spPr/>
        <p:txBody>
          <a:bodyPr/>
          <a:lstStyle/>
          <a:p>
            <a:fld id="{71C92638-B395-4EEB-9053-3B9725E3C4A7}" type="slidenum">
              <a:rPr lang="en-US" smtClean="0"/>
              <a:t>52</a:t>
            </a:fld>
            <a:endParaRPr lang="en-US" dirty="0"/>
          </a:p>
        </p:txBody>
      </p:sp>
    </p:spTree>
    <p:extLst>
      <p:ext uri="{BB962C8B-B14F-4D97-AF65-F5344CB8AC3E}">
        <p14:creationId xmlns:p14="http://schemas.microsoft.com/office/powerpoint/2010/main" val="16111603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C92638-B395-4EEB-9053-3B9725E3C4A7}" type="slidenum">
              <a:rPr lang="en-US" smtClean="0"/>
              <a:t>64</a:t>
            </a:fld>
            <a:endParaRPr lang="en-US" dirty="0"/>
          </a:p>
        </p:txBody>
      </p:sp>
    </p:spTree>
    <p:extLst>
      <p:ext uri="{BB962C8B-B14F-4D97-AF65-F5344CB8AC3E}">
        <p14:creationId xmlns:p14="http://schemas.microsoft.com/office/powerpoint/2010/main" val="172456919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It’s for internal profiling only; We would not recommend expecting this data to be shared outside of product WAF constraints from Sis. Completion tracking is only for internal usage; the following is exclusively for analysis internally.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1-3. One of the things still left to evaluate is the actual impact on I/O performance of generating and transferring telemetry data.  It should be minimal but we have not been able to measure it on all products yet.  Obviously there is no impact if the host is not issuing the get log page command.  But when the host does there will be a slight drop in performance while the drive processes the telemetry command.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I/O performance impact is due to the fact we need to save and read the snapshot (takes some NAND BW) and the general processing required to assemble the data (takes core BW).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4. That was for the </a:t>
            </a:r>
            <a:r>
              <a:rPr lang="en-US" sz="1200" kern="1200" dirty="0" err="1">
                <a:solidFill>
                  <a:schemeClr val="tx1"/>
                </a:solidFill>
                <a:effectLst/>
                <a:latin typeface="+mn-lt"/>
                <a:ea typeface="+mn-ea"/>
                <a:cs typeface="+mn-cs"/>
              </a:rPr>
              <a:t>ConVal</a:t>
            </a:r>
            <a:r>
              <a:rPr lang="en-US" sz="1200" kern="1200" dirty="0">
                <a:solidFill>
                  <a:schemeClr val="tx1"/>
                </a:solidFill>
                <a:effectLst/>
                <a:latin typeface="+mn-lt"/>
                <a:ea typeface="+mn-ea"/>
                <a:cs typeface="+mn-cs"/>
              </a:rPr>
              <a:t> tool to track the command time to measure “how long it takes the drive to respond”.  </a:t>
            </a:r>
          </a:p>
          <a:p>
            <a:r>
              <a:rPr lang="en-US" sz="1200" kern="1200" dirty="0">
                <a:solidFill>
                  <a:schemeClr val="tx1"/>
                </a:solidFill>
                <a:effectLst/>
                <a:latin typeface="+mn-lt"/>
                <a:ea typeface="+mn-ea"/>
                <a:cs typeface="+mn-cs"/>
              </a:rPr>
              <a:t>Right now we have no limits, but we should probably set some loose limits in the near future.</a:t>
            </a:r>
          </a:p>
        </p:txBody>
      </p:sp>
      <p:sp>
        <p:nvSpPr>
          <p:cNvPr id="4" name="Slide Number Placeholder 3"/>
          <p:cNvSpPr>
            <a:spLocks noGrp="1"/>
          </p:cNvSpPr>
          <p:nvPr>
            <p:ph type="sldNum" sz="quarter" idx="10"/>
          </p:nvPr>
        </p:nvSpPr>
        <p:spPr/>
        <p:txBody>
          <a:bodyPr/>
          <a:lstStyle/>
          <a:p>
            <a:fld id="{71C92638-B395-4EEB-9053-3B9725E3C4A7}" type="slidenum">
              <a:rPr lang="en-US" smtClean="0"/>
              <a:t>91</a:t>
            </a:fld>
            <a:endParaRPr lang="en-US" dirty="0"/>
          </a:p>
        </p:txBody>
      </p:sp>
    </p:spTree>
    <p:extLst>
      <p:ext uri="{BB962C8B-B14F-4D97-AF65-F5344CB8AC3E}">
        <p14:creationId xmlns:p14="http://schemas.microsoft.com/office/powerpoint/2010/main" val="246743899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Priyanka</a:t>
            </a:r>
            <a:endParaRPr lang="en-US" dirty="0"/>
          </a:p>
        </p:txBody>
      </p:sp>
      <p:sp>
        <p:nvSpPr>
          <p:cNvPr id="4" name="Slide Number Placeholder 3"/>
          <p:cNvSpPr>
            <a:spLocks noGrp="1"/>
          </p:cNvSpPr>
          <p:nvPr>
            <p:ph type="sldNum" sz="quarter" idx="10"/>
          </p:nvPr>
        </p:nvSpPr>
        <p:spPr/>
        <p:txBody>
          <a:bodyPr/>
          <a:lstStyle/>
          <a:p>
            <a:fld id="{71C92638-B395-4EEB-9053-3B9725E3C4A7}" type="slidenum">
              <a:rPr lang="en-US" smtClean="0"/>
              <a:t>94</a:t>
            </a:fld>
            <a:endParaRPr lang="en-US"/>
          </a:p>
        </p:txBody>
      </p:sp>
    </p:spTree>
    <p:extLst>
      <p:ext uri="{BB962C8B-B14F-4D97-AF65-F5344CB8AC3E}">
        <p14:creationId xmlns:p14="http://schemas.microsoft.com/office/powerpoint/2010/main" val="320437817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Priyanka</a:t>
            </a:r>
            <a:endParaRPr lang="en-US" dirty="0"/>
          </a:p>
        </p:txBody>
      </p:sp>
      <p:sp>
        <p:nvSpPr>
          <p:cNvPr id="4" name="Slide Number Placeholder 3"/>
          <p:cNvSpPr>
            <a:spLocks noGrp="1"/>
          </p:cNvSpPr>
          <p:nvPr>
            <p:ph type="sldNum" sz="quarter" idx="10"/>
          </p:nvPr>
        </p:nvSpPr>
        <p:spPr/>
        <p:txBody>
          <a:bodyPr/>
          <a:lstStyle/>
          <a:p>
            <a:fld id="{71C92638-B395-4EEB-9053-3B9725E3C4A7}" type="slidenum">
              <a:rPr lang="en-US" smtClean="0"/>
              <a:t>100</a:t>
            </a:fld>
            <a:endParaRPr lang="en-US"/>
          </a:p>
        </p:txBody>
      </p:sp>
    </p:spTree>
    <p:extLst>
      <p:ext uri="{BB962C8B-B14F-4D97-AF65-F5344CB8AC3E}">
        <p14:creationId xmlns:p14="http://schemas.microsoft.com/office/powerpoint/2010/main" val="21502572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Priyanka</a:t>
            </a:r>
            <a:endParaRPr lang="en-US" dirty="0"/>
          </a:p>
        </p:txBody>
      </p:sp>
      <p:sp>
        <p:nvSpPr>
          <p:cNvPr id="4" name="Slide Number Placeholder 3"/>
          <p:cNvSpPr>
            <a:spLocks noGrp="1"/>
          </p:cNvSpPr>
          <p:nvPr>
            <p:ph type="sldNum" sz="quarter" idx="10"/>
          </p:nvPr>
        </p:nvSpPr>
        <p:spPr/>
        <p:txBody>
          <a:bodyPr/>
          <a:lstStyle/>
          <a:p>
            <a:fld id="{71C92638-B395-4EEB-9053-3B9725E3C4A7}" type="slidenum">
              <a:rPr lang="en-US" smtClean="0"/>
              <a:t>101</a:t>
            </a:fld>
            <a:endParaRPr lang="en-US"/>
          </a:p>
        </p:txBody>
      </p:sp>
    </p:spTree>
    <p:extLst>
      <p:ext uri="{BB962C8B-B14F-4D97-AF65-F5344CB8AC3E}">
        <p14:creationId xmlns:p14="http://schemas.microsoft.com/office/powerpoint/2010/main" val="403264515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Priyanka</a:t>
            </a:r>
            <a:endParaRPr lang="en-US" dirty="0"/>
          </a:p>
        </p:txBody>
      </p:sp>
      <p:sp>
        <p:nvSpPr>
          <p:cNvPr id="4" name="Slide Number Placeholder 3"/>
          <p:cNvSpPr>
            <a:spLocks noGrp="1"/>
          </p:cNvSpPr>
          <p:nvPr>
            <p:ph type="sldNum" sz="quarter" idx="10"/>
          </p:nvPr>
        </p:nvSpPr>
        <p:spPr/>
        <p:txBody>
          <a:bodyPr/>
          <a:lstStyle/>
          <a:p>
            <a:fld id="{71C92638-B395-4EEB-9053-3B9725E3C4A7}" type="slidenum">
              <a:rPr lang="en-US" smtClean="0"/>
              <a:t>102</a:t>
            </a:fld>
            <a:endParaRPr lang="en-US"/>
          </a:p>
        </p:txBody>
      </p:sp>
    </p:spTree>
    <p:extLst>
      <p:ext uri="{BB962C8B-B14F-4D97-AF65-F5344CB8AC3E}">
        <p14:creationId xmlns:p14="http://schemas.microsoft.com/office/powerpoint/2010/main" val="288327361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968375" lvl="1" indent="-457200"/>
            <a:r>
              <a:rPr lang="en-US" dirty="0"/>
              <a:t>Joe</a:t>
            </a:r>
          </a:p>
          <a:p>
            <a:pPr marL="968375" lvl="1" indent="-457200"/>
            <a:r>
              <a:rPr lang="en-US" dirty="0"/>
              <a:t>Firmware Data Necessary for Analysis: </a:t>
            </a:r>
          </a:p>
          <a:p>
            <a:pPr marL="1368425" lvl="2" indent="-457200"/>
            <a:r>
              <a:rPr lang="en-US" dirty="0"/>
              <a:t>FSR (Fault Status Registers), FAR (Fault Address Register), IFSR (Instruction Fault Status Register), IFAR (Instruction Fault Address Register), DFSR (Data Fault Status Register), DFAR (Data Fault Address Register), ADFSR (Auxiliary Data Fault Status Register), AIFSR (Auxiliary Instruction Fault Status Register), Data abort address, ASIC and/or Component Memory registers of Fault memory map region</a:t>
            </a:r>
          </a:p>
          <a:p>
            <a:endParaRPr lang="en-US" dirty="0"/>
          </a:p>
        </p:txBody>
      </p:sp>
      <p:sp>
        <p:nvSpPr>
          <p:cNvPr id="4" name="Slide Number Placeholder 3"/>
          <p:cNvSpPr>
            <a:spLocks noGrp="1"/>
          </p:cNvSpPr>
          <p:nvPr>
            <p:ph type="sldNum" sz="quarter" idx="10"/>
          </p:nvPr>
        </p:nvSpPr>
        <p:spPr/>
        <p:txBody>
          <a:bodyPr/>
          <a:lstStyle/>
          <a:p>
            <a:fld id="{59198EAD-908F-4037-92F1-0CE9105C6426}" type="slidenum">
              <a:rPr lang="en-US" smtClean="0"/>
              <a:t>104</a:t>
            </a:fld>
            <a:endParaRPr lang="en-US"/>
          </a:p>
        </p:txBody>
      </p:sp>
    </p:spTree>
    <p:extLst>
      <p:ext uri="{BB962C8B-B14F-4D97-AF65-F5344CB8AC3E}">
        <p14:creationId xmlns:p14="http://schemas.microsoft.com/office/powerpoint/2010/main" val="274754410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Joe</a:t>
            </a:r>
          </a:p>
        </p:txBody>
      </p:sp>
      <p:sp>
        <p:nvSpPr>
          <p:cNvPr id="4" name="Slide Number Placeholder 3"/>
          <p:cNvSpPr>
            <a:spLocks noGrp="1"/>
          </p:cNvSpPr>
          <p:nvPr>
            <p:ph type="sldNum" sz="quarter" idx="10"/>
          </p:nvPr>
        </p:nvSpPr>
        <p:spPr/>
        <p:txBody>
          <a:bodyPr/>
          <a:lstStyle/>
          <a:p>
            <a:fld id="{71C92638-B395-4EEB-9053-3B9725E3C4A7}" type="slidenum">
              <a:rPr lang="en-US" smtClean="0"/>
              <a:t>105</a:t>
            </a:fld>
            <a:endParaRPr lang="en-US"/>
          </a:p>
        </p:txBody>
      </p:sp>
    </p:spTree>
    <p:extLst>
      <p:ext uri="{BB962C8B-B14F-4D97-AF65-F5344CB8AC3E}">
        <p14:creationId xmlns:p14="http://schemas.microsoft.com/office/powerpoint/2010/main" val="41036080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C92638-B395-4EEB-9053-3B9725E3C4A7}" type="slidenum">
              <a:rPr lang="en-US" smtClean="0"/>
              <a:t>12</a:t>
            </a:fld>
            <a:endParaRPr lang="en-US" dirty="0"/>
          </a:p>
        </p:txBody>
      </p:sp>
    </p:spTree>
    <p:extLst>
      <p:ext uri="{BB962C8B-B14F-4D97-AF65-F5344CB8AC3E}">
        <p14:creationId xmlns:p14="http://schemas.microsoft.com/office/powerpoint/2010/main" val="79060676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Priyanka</a:t>
            </a:r>
            <a:endParaRPr lang="en-US" dirty="0"/>
          </a:p>
        </p:txBody>
      </p:sp>
      <p:sp>
        <p:nvSpPr>
          <p:cNvPr id="4" name="Slide Number Placeholder 3"/>
          <p:cNvSpPr>
            <a:spLocks noGrp="1"/>
          </p:cNvSpPr>
          <p:nvPr>
            <p:ph type="sldNum" sz="quarter" idx="10"/>
          </p:nvPr>
        </p:nvSpPr>
        <p:spPr/>
        <p:txBody>
          <a:bodyPr/>
          <a:lstStyle/>
          <a:p>
            <a:fld id="{71C92638-B395-4EEB-9053-3B9725E3C4A7}" type="slidenum">
              <a:rPr lang="en-US" smtClean="0"/>
              <a:t>106</a:t>
            </a:fld>
            <a:endParaRPr lang="en-US"/>
          </a:p>
        </p:txBody>
      </p:sp>
    </p:spTree>
    <p:extLst>
      <p:ext uri="{BB962C8B-B14F-4D97-AF65-F5344CB8AC3E}">
        <p14:creationId xmlns:p14="http://schemas.microsoft.com/office/powerpoint/2010/main" val="228312237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Priyanka</a:t>
            </a:r>
            <a:endParaRPr lang="en-US" dirty="0"/>
          </a:p>
        </p:txBody>
      </p:sp>
      <p:sp>
        <p:nvSpPr>
          <p:cNvPr id="4" name="Slide Number Placeholder 3"/>
          <p:cNvSpPr>
            <a:spLocks noGrp="1"/>
          </p:cNvSpPr>
          <p:nvPr>
            <p:ph type="sldNum" sz="quarter" idx="10"/>
          </p:nvPr>
        </p:nvSpPr>
        <p:spPr/>
        <p:txBody>
          <a:bodyPr/>
          <a:lstStyle/>
          <a:p>
            <a:fld id="{71C92638-B395-4EEB-9053-3B9725E3C4A7}" type="slidenum">
              <a:rPr lang="en-US" smtClean="0"/>
              <a:t>107</a:t>
            </a:fld>
            <a:endParaRPr lang="en-US"/>
          </a:p>
        </p:txBody>
      </p:sp>
    </p:spTree>
    <p:extLst>
      <p:ext uri="{BB962C8B-B14F-4D97-AF65-F5344CB8AC3E}">
        <p14:creationId xmlns:p14="http://schemas.microsoft.com/office/powerpoint/2010/main" val="38420225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Priyanka</a:t>
            </a:r>
            <a:endParaRPr lang="en-US" sz="1200" dirty="0">
              <a:solidFill>
                <a:srgbClr val="0071C5"/>
              </a:solidFill>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71C5"/>
                </a:solidFill>
                <a:latin typeface="Calibri" panose="020F0502020204030204" pitchFamily="34" charset="0"/>
                <a:cs typeface="Calibri" panose="020F0502020204030204" pitchFamily="34" charset="0"/>
              </a:rPr>
              <a:t>NAND support was intercepted before the ASIC. The challenge was related to the NAND address not being ECC protected. The </a:t>
            </a:r>
            <a:r>
              <a:rPr lang="en-US" sz="1200" dirty="0" err="1">
                <a:solidFill>
                  <a:srgbClr val="0071C5"/>
                </a:solidFill>
                <a:latin typeface="Calibri" panose="020F0502020204030204" pitchFamily="34" charset="0"/>
                <a:cs typeface="Calibri" panose="020F0502020204030204" pitchFamily="34" charset="0"/>
              </a:rPr>
              <a:t>mis</a:t>
            </a:r>
            <a:r>
              <a:rPr lang="en-US" sz="1200" dirty="0">
                <a:solidFill>
                  <a:srgbClr val="0071C5"/>
                </a:solidFill>
                <a:latin typeface="Calibri" panose="020F0502020204030204" pitchFamily="34" charset="0"/>
                <a:cs typeface="Calibri" panose="020F0502020204030204" pitchFamily="34" charset="0"/>
              </a:rPr>
              <a:t>-matches occurred on other products due to the incorrect blocking being loaded from the input address. During normal </a:t>
            </a:r>
            <a:r>
              <a:rPr lang="en-US" sz="1200" dirty="0" err="1">
                <a:solidFill>
                  <a:srgbClr val="0071C5"/>
                </a:solidFill>
                <a:latin typeface="Calibri" panose="020F0502020204030204" pitchFamily="34" charset="0"/>
                <a:cs typeface="Calibri" panose="020F0502020204030204" pitchFamily="34" charset="0"/>
              </a:rPr>
              <a:t>Nand</a:t>
            </a:r>
            <a:r>
              <a:rPr lang="en-US" sz="1200" dirty="0">
                <a:solidFill>
                  <a:srgbClr val="0071C5"/>
                </a:solidFill>
                <a:latin typeface="Calibri" panose="020F0502020204030204" pitchFamily="34" charset="0"/>
                <a:cs typeface="Calibri" panose="020F0502020204030204" pitchFamily="34" charset="0"/>
              </a:rPr>
              <a:t> I/O transactions, errors in the data transmission would likely be covered by normal Error Correction Codes and given a </a:t>
            </a:r>
            <a:r>
              <a:rPr lang="en-US" sz="1200" dirty="0" err="1">
                <a:solidFill>
                  <a:srgbClr val="0071C5"/>
                </a:solidFill>
                <a:latin typeface="Calibri" panose="020F0502020204030204" pitchFamily="34" charset="0"/>
                <a:cs typeface="Calibri" panose="020F0502020204030204" pitchFamily="34" charset="0"/>
              </a:rPr>
              <a:t>Nand</a:t>
            </a:r>
            <a:r>
              <a:rPr lang="en-US" sz="1200" dirty="0">
                <a:solidFill>
                  <a:srgbClr val="0071C5"/>
                </a:solidFill>
                <a:latin typeface="Calibri" panose="020F0502020204030204" pitchFamily="34" charset="0"/>
                <a:cs typeface="Calibri" panose="020F0502020204030204" pitchFamily="34" charset="0"/>
              </a:rPr>
              <a:t> Raw Bit-Error Rate (RBER) of 1e-4 it is unlikely any protocol errors would be easily detectable. The failure was exposed by defrag reads followed by a power cycle. For Sentinel Rock (SR) ASIC/</a:t>
            </a:r>
            <a:r>
              <a:rPr lang="en-US" sz="1200" dirty="0" err="1">
                <a:solidFill>
                  <a:srgbClr val="0071C5"/>
                </a:solidFill>
                <a:latin typeface="Calibri" panose="020F0502020204030204" pitchFamily="34" charset="0"/>
                <a:cs typeface="Calibri" panose="020F0502020204030204" pitchFamily="34" charset="0"/>
              </a:rPr>
              <a:t>Gulfdale</a:t>
            </a:r>
            <a:r>
              <a:rPr lang="en-US" sz="1200" dirty="0">
                <a:solidFill>
                  <a:srgbClr val="0071C5"/>
                </a:solidFill>
                <a:latin typeface="Calibri" panose="020F0502020204030204" pitchFamily="34" charset="0"/>
                <a:cs typeface="Calibri" panose="020F0502020204030204" pitchFamily="34" charset="0"/>
              </a:rPr>
              <a:t> SSD, the ECC engine was improved such that the NAND addressing info as part of the </a:t>
            </a:r>
            <a:r>
              <a:rPr lang="en-US" sz="1200" dirty="0" err="1">
                <a:solidFill>
                  <a:srgbClr val="0071C5"/>
                </a:solidFill>
                <a:latin typeface="Calibri" panose="020F0502020204030204" pitchFamily="34" charset="0"/>
                <a:cs typeface="Calibri" panose="020F0502020204030204" pitchFamily="34" charset="0"/>
              </a:rPr>
              <a:t>codeword</a:t>
            </a:r>
            <a:r>
              <a:rPr lang="en-US" sz="1200" dirty="0">
                <a:solidFill>
                  <a:srgbClr val="0071C5"/>
                </a:solidFill>
                <a:latin typeface="Calibri" panose="020F0502020204030204" pitchFamily="34" charset="0"/>
                <a:cs typeface="Calibri" panose="020F0502020204030204" pitchFamily="34" charset="0"/>
              </a:rPr>
              <a:t>, but not written to NAND. The change did not impact the correction power of the ECC engine and will natively lead to less occurrences of NAND block related content </a:t>
            </a:r>
            <a:r>
              <a:rPr lang="en-US" sz="1200" dirty="0" err="1">
                <a:solidFill>
                  <a:srgbClr val="0071C5"/>
                </a:solidFill>
                <a:latin typeface="Calibri" panose="020F0502020204030204" pitchFamily="34" charset="0"/>
                <a:cs typeface="Calibri" panose="020F0502020204030204" pitchFamily="34" charset="0"/>
              </a:rPr>
              <a:t>mis</a:t>
            </a:r>
            <a:r>
              <a:rPr lang="en-US" sz="1200" dirty="0">
                <a:solidFill>
                  <a:srgbClr val="0071C5"/>
                </a:solidFill>
                <a:latin typeface="Calibri" panose="020F0502020204030204" pitchFamily="34" charset="0"/>
                <a:cs typeface="Calibri" panose="020F0502020204030204" pitchFamily="34" charset="0"/>
              </a:rPr>
              <a:t>-matches. ATC is a </a:t>
            </a:r>
            <a:r>
              <a:rPr lang="en-US" sz="1200" dirty="0" err="1">
                <a:solidFill>
                  <a:srgbClr val="0071C5"/>
                </a:solidFill>
                <a:latin typeface="Calibri" panose="020F0502020204030204" pitchFamily="34" charset="0"/>
                <a:cs typeface="Calibri" panose="020F0502020204030204" pitchFamily="34" charset="0"/>
              </a:rPr>
              <a:t>Nand</a:t>
            </a:r>
            <a:r>
              <a:rPr lang="en-US" sz="1200" dirty="0">
                <a:solidFill>
                  <a:srgbClr val="0071C5"/>
                </a:solidFill>
                <a:latin typeface="Calibri" panose="020F0502020204030204" pitchFamily="34" charset="0"/>
                <a:cs typeface="Calibri" panose="020F0502020204030204" pitchFamily="34" charset="0"/>
              </a:rPr>
              <a:t> feature that can be toggled on/off.  When turned on, the </a:t>
            </a:r>
            <a:r>
              <a:rPr lang="en-US" sz="1200" dirty="0" err="1">
                <a:solidFill>
                  <a:srgbClr val="0071C5"/>
                </a:solidFill>
                <a:latin typeface="Calibri" panose="020F0502020204030204" pitchFamily="34" charset="0"/>
                <a:cs typeface="Calibri" panose="020F0502020204030204" pitchFamily="34" charset="0"/>
              </a:rPr>
              <a:t>Nand</a:t>
            </a:r>
            <a:r>
              <a:rPr lang="en-US" sz="1200" dirty="0">
                <a:solidFill>
                  <a:srgbClr val="0071C5"/>
                </a:solidFill>
                <a:latin typeface="Calibri" panose="020F0502020204030204" pitchFamily="34" charset="0"/>
                <a:cs typeface="Calibri" panose="020F0502020204030204" pitchFamily="34" charset="0"/>
              </a:rPr>
              <a:t> expects an extra parity address cycle to be input on commands and error code is returned when the parity doesn’t match expectations and I/O error has occurred. The gap is expected to not occur due to SR because of the ECC coverage; however, the usage is valuable to have a double sanity check</a:t>
            </a:r>
          </a:p>
          <a:p>
            <a:endParaRPr lang="en-US" dirty="0"/>
          </a:p>
        </p:txBody>
      </p:sp>
      <p:sp>
        <p:nvSpPr>
          <p:cNvPr id="4" name="Slide Number Placeholder 3"/>
          <p:cNvSpPr>
            <a:spLocks noGrp="1"/>
          </p:cNvSpPr>
          <p:nvPr>
            <p:ph type="sldNum" sz="quarter" idx="10"/>
          </p:nvPr>
        </p:nvSpPr>
        <p:spPr/>
        <p:txBody>
          <a:bodyPr/>
          <a:lstStyle/>
          <a:p>
            <a:fld id="{71C92638-B395-4EEB-9053-3B9725E3C4A7}" type="slidenum">
              <a:rPr lang="en-US" smtClean="0"/>
              <a:t>108</a:t>
            </a:fld>
            <a:endParaRPr lang="en-US"/>
          </a:p>
        </p:txBody>
      </p:sp>
    </p:spTree>
    <p:extLst>
      <p:ext uri="{BB962C8B-B14F-4D97-AF65-F5344CB8AC3E}">
        <p14:creationId xmlns:p14="http://schemas.microsoft.com/office/powerpoint/2010/main" val="8103618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Priyanka</a:t>
            </a:r>
            <a:endParaRPr lang="en-US" dirty="0"/>
          </a:p>
        </p:txBody>
      </p:sp>
      <p:sp>
        <p:nvSpPr>
          <p:cNvPr id="4" name="Slide Number Placeholder 3"/>
          <p:cNvSpPr>
            <a:spLocks noGrp="1"/>
          </p:cNvSpPr>
          <p:nvPr>
            <p:ph type="sldNum" sz="quarter" idx="10"/>
          </p:nvPr>
        </p:nvSpPr>
        <p:spPr/>
        <p:txBody>
          <a:bodyPr/>
          <a:lstStyle/>
          <a:p>
            <a:fld id="{71C92638-B395-4EEB-9053-3B9725E3C4A7}" type="slidenum">
              <a:rPr lang="en-US" smtClean="0"/>
              <a:t>109</a:t>
            </a:fld>
            <a:endParaRPr lang="en-US"/>
          </a:p>
        </p:txBody>
      </p:sp>
    </p:spTree>
    <p:extLst>
      <p:ext uri="{BB962C8B-B14F-4D97-AF65-F5344CB8AC3E}">
        <p14:creationId xmlns:p14="http://schemas.microsoft.com/office/powerpoint/2010/main" val="336126256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71C92638-B395-4EEB-9053-3B9725E3C4A7}" type="slidenum">
              <a:rPr lang="en-US" smtClean="0"/>
              <a:t>128</a:t>
            </a:fld>
            <a:endParaRPr lang="en-US"/>
          </a:p>
        </p:txBody>
      </p:sp>
    </p:spTree>
    <p:extLst>
      <p:ext uri="{BB962C8B-B14F-4D97-AF65-F5344CB8AC3E}">
        <p14:creationId xmlns:p14="http://schemas.microsoft.com/office/powerpoint/2010/main" val="244214162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Joe</a:t>
            </a:r>
          </a:p>
        </p:txBody>
      </p:sp>
      <p:sp>
        <p:nvSpPr>
          <p:cNvPr id="4" name="Slide Number Placeholder 3"/>
          <p:cNvSpPr>
            <a:spLocks noGrp="1"/>
          </p:cNvSpPr>
          <p:nvPr>
            <p:ph type="sldNum" sz="quarter" idx="10"/>
          </p:nvPr>
        </p:nvSpPr>
        <p:spPr/>
        <p:txBody>
          <a:bodyPr/>
          <a:lstStyle/>
          <a:p>
            <a:fld id="{71C92638-B395-4EEB-9053-3B9725E3C4A7}" type="slidenum">
              <a:rPr lang="en-US" smtClean="0"/>
              <a:t>129</a:t>
            </a:fld>
            <a:endParaRPr lang="en-US" dirty="0"/>
          </a:p>
        </p:txBody>
      </p:sp>
    </p:spTree>
    <p:extLst>
      <p:ext uri="{BB962C8B-B14F-4D97-AF65-F5344CB8AC3E}">
        <p14:creationId xmlns:p14="http://schemas.microsoft.com/office/powerpoint/2010/main" val="18629629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C92638-B395-4EEB-9053-3B9725E3C4A7}" type="slidenum">
              <a:rPr lang="en-US" smtClean="0"/>
              <a:t>13</a:t>
            </a:fld>
            <a:endParaRPr lang="en-US" dirty="0"/>
          </a:p>
        </p:txBody>
      </p:sp>
    </p:spTree>
    <p:extLst>
      <p:ext uri="{BB962C8B-B14F-4D97-AF65-F5344CB8AC3E}">
        <p14:creationId xmlns:p14="http://schemas.microsoft.com/office/powerpoint/2010/main" val="6062780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C92638-B395-4EEB-9053-3B9725E3C4A7}" type="slidenum">
              <a:rPr lang="en-US" smtClean="0"/>
              <a:t>14</a:t>
            </a:fld>
            <a:endParaRPr lang="en-US" dirty="0"/>
          </a:p>
        </p:txBody>
      </p:sp>
    </p:spTree>
    <p:extLst>
      <p:ext uri="{BB962C8B-B14F-4D97-AF65-F5344CB8AC3E}">
        <p14:creationId xmlns:p14="http://schemas.microsoft.com/office/powerpoint/2010/main" val="41570054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C92638-B395-4EEB-9053-3B9725E3C4A7}" type="slidenum">
              <a:rPr lang="en-US" smtClean="0"/>
              <a:t>15</a:t>
            </a:fld>
            <a:endParaRPr lang="en-US" dirty="0"/>
          </a:p>
        </p:txBody>
      </p:sp>
    </p:spTree>
    <p:extLst>
      <p:ext uri="{BB962C8B-B14F-4D97-AF65-F5344CB8AC3E}">
        <p14:creationId xmlns:p14="http://schemas.microsoft.com/office/powerpoint/2010/main" val="12683384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C92638-B395-4EEB-9053-3B9725E3C4A7}" type="slidenum">
              <a:rPr lang="en-US" smtClean="0"/>
              <a:t>16</a:t>
            </a:fld>
            <a:endParaRPr lang="en-US" dirty="0"/>
          </a:p>
        </p:txBody>
      </p:sp>
    </p:spTree>
    <p:extLst>
      <p:ext uri="{BB962C8B-B14F-4D97-AF65-F5344CB8AC3E}">
        <p14:creationId xmlns:p14="http://schemas.microsoft.com/office/powerpoint/2010/main" val="35739975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1C92638-B395-4EEB-9053-3B9725E3C4A7}" type="slidenum">
              <a:rPr lang="en-US" smtClean="0"/>
              <a:t>17</a:t>
            </a:fld>
            <a:endParaRPr lang="en-US" dirty="0"/>
          </a:p>
        </p:txBody>
      </p:sp>
    </p:spTree>
    <p:extLst>
      <p:ext uri="{BB962C8B-B14F-4D97-AF65-F5344CB8AC3E}">
        <p14:creationId xmlns:p14="http://schemas.microsoft.com/office/powerpoint/2010/main" val="12314529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1C92638-B395-4EEB-9053-3B9725E3C4A7}" type="slidenum">
              <a:rPr lang="en-US" smtClean="0"/>
              <a:t>18</a:t>
            </a:fld>
            <a:endParaRPr lang="en-US" dirty="0"/>
          </a:p>
        </p:txBody>
      </p:sp>
    </p:spTree>
    <p:extLst>
      <p:ext uri="{BB962C8B-B14F-4D97-AF65-F5344CB8AC3E}">
        <p14:creationId xmlns:p14="http://schemas.microsoft.com/office/powerpoint/2010/main" val="108340693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bwMode="gray">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pic>
        <p:nvPicPr>
          <p:cNvPr id="5" name="Picture 10" descr="intel_rgb_100-lg.png"/>
          <p:cNvPicPr>
            <a:picLocks noChangeAspect="1"/>
          </p:cNvPicPr>
          <p:nvPr/>
        </p:nvPicPr>
        <p:blipFill>
          <a:blip r:embed="rId3" cstate="print"/>
          <a:srcRect/>
          <a:stretch>
            <a:fillRect/>
          </a:stretch>
        </p:blipFill>
        <p:spPr bwMode="auto">
          <a:xfrm>
            <a:off x="8860367" y="49213"/>
            <a:ext cx="3130551" cy="1778000"/>
          </a:xfrm>
          <a:prstGeom prst="rect">
            <a:avLst/>
          </a:prstGeom>
          <a:noFill/>
          <a:ln w="9525">
            <a:noFill/>
            <a:miter lim="800000"/>
            <a:headEnd/>
            <a:tailEnd/>
          </a:ln>
        </p:spPr>
      </p:pic>
      <p:sp>
        <p:nvSpPr>
          <p:cNvPr id="392196" name="Rectangle 4"/>
          <p:cNvSpPr>
            <a:spLocks noGrp="1" noChangeArrowheads="1"/>
          </p:cNvSpPr>
          <p:nvPr>
            <p:ph type="ctrTitle" sz="quarter"/>
          </p:nvPr>
        </p:nvSpPr>
        <p:spPr bwMode="gray">
          <a:xfrm>
            <a:off x="1" y="1441526"/>
            <a:ext cx="11677527" cy="1470025"/>
          </a:xfrm>
        </p:spPr>
        <p:txBody>
          <a:bodyPr anchor="b"/>
          <a:lstStyle>
            <a:lvl1pPr algn="r">
              <a:defRPr sz="3600">
                <a:solidFill>
                  <a:schemeClr val="bg1"/>
                </a:solidFill>
              </a:defRPr>
            </a:lvl1pPr>
          </a:lstStyle>
          <a:p>
            <a:r>
              <a:rPr lang="en-US"/>
              <a:t>Click to edit Master title style</a:t>
            </a:r>
            <a:endParaRPr lang="en-US" dirty="0"/>
          </a:p>
        </p:txBody>
      </p:sp>
      <p:sp>
        <p:nvSpPr>
          <p:cNvPr id="392197" name="Rectangle 5"/>
          <p:cNvSpPr>
            <a:spLocks noGrp="1" noChangeArrowheads="1"/>
          </p:cNvSpPr>
          <p:nvPr>
            <p:ph type="subTitle" sz="quarter" idx="1"/>
          </p:nvPr>
        </p:nvSpPr>
        <p:spPr bwMode="gray">
          <a:xfrm>
            <a:off x="3143127" y="2939320"/>
            <a:ext cx="8534400" cy="1752600"/>
          </a:xfrm>
        </p:spPr>
        <p:txBody>
          <a:bodyPr/>
          <a:lstStyle>
            <a:lvl1pPr marL="0" indent="0" algn="r">
              <a:buFontTx/>
              <a:buNone/>
              <a:defRPr>
                <a:solidFill>
                  <a:schemeClr val="bg1"/>
                </a:solidFill>
              </a:defRPr>
            </a:lvl1pPr>
          </a:lstStyle>
          <a:p>
            <a:r>
              <a:rPr lang="en-US"/>
              <a:t>Click to edit Master subtitle style</a:t>
            </a:r>
            <a:endParaRPr lang="en-US" dirty="0"/>
          </a:p>
        </p:txBody>
      </p:sp>
    </p:spTree>
    <p:extLst>
      <p:ext uri="{BB962C8B-B14F-4D97-AF65-F5344CB8AC3E}">
        <p14:creationId xmlns:p14="http://schemas.microsoft.com/office/powerpoint/2010/main" val="762971268"/>
      </p:ext>
    </p:extLst>
  </p:cSld>
  <p:clrMapOvr>
    <a:masterClrMapping/>
  </p:clrMapOvr>
  <p:transition spd="slow"/>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1_Title Slide">
    <p:spTree>
      <p:nvGrpSpPr>
        <p:cNvPr id="1" name=""/>
        <p:cNvGrpSpPr/>
        <p:nvPr/>
      </p:nvGrpSpPr>
      <p:grpSpPr>
        <a:xfrm>
          <a:off x="0" y="0"/>
          <a:ext cx="0" cy="0"/>
          <a:chOff x="0" y="0"/>
          <a:chExt cx="0" cy="0"/>
        </a:xfrm>
      </p:grpSpPr>
      <p:pic>
        <p:nvPicPr>
          <p:cNvPr id="2" name="Picture 12" descr="intSFT_w.eps"/>
          <p:cNvPicPr>
            <a:picLocks noChangeAspect="1"/>
          </p:cNvPicPr>
          <p:nvPr/>
        </p:nvPicPr>
        <p:blipFill>
          <a:blip r:embed="rId2" cstate="print"/>
          <a:srcRect l="4047" r="2625" b="8128"/>
          <a:stretch>
            <a:fillRect/>
          </a:stretch>
        </p:blipFill>
        <p:spPr bwMode="auto">
          <a:xfrm>
            <a:off x="3048000" y="914400"/>
            <a:ext cx="5994400" cy="3752850"/>
          </a:xfrm>
          <a:prstGeom prst="rect">
            <a:avLst/>
          </a:prstGeom>
          <a:noFill/>
          <a:ln w="9525">
            <a:noFill/>
            <a:miter lim="800000"/>
            <a:headEnd/>
            <a:tailEnd/>
          </a:ln>
        </p:spPr>
      </p:pic>
      <p:pic>
        <p:nvPicPr>
          <p:cNvPr id="3" name="Picture 7" descr="C:\Documents and Settings\CMckay\Desktop\SoftwareInitiative-ENG.jpg"/>
          <p:cNvPicPr>
            <a:picLocks noChangeAspect="1" noChangeArrowheads="1"/>
          </p:cNvPicPr>
          <p:nvPr/>
        </p:nvPicPr>
        <p:blipFill rotWithShape="1">
          <a:blip r:embed="rId3" cstate="print"/>
          <a:srcRect b="30624"/>
          <a:stretch/>
        </p:blipFill>
        <p:spPr bwMode="auto">
          <a:xfrm>
            <a:off x="3708400" y="1819275"/>
            <a:ext cx="4673600" cy="2222500"/>
          </a:xfrm>
          <a:prstGeom prst="rect">
            <a:avLst/>
          </a:prstGeom>
          <a:noFill/>
          <a:ln w="9525">
            <a:noFill/>
            <a:miter lim="800000"/>
            <a:headEnd/>
            <a:tailEnd/>
          </a:ln>
        </p:spPr>
      </p:pic>
    </p:spTree>
    <p:extLst>
      <p:ext uri="{BB962C8B-B14F-4D97-AF65-F5344CB8AC3E}">
        <p14:creationId xmlns:p14="http://schemas.microsoft.com/office/powerpoint/2010/main" val="2333416978"/>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609600" y="1600201"/>
            <a:ext cx="10972800" cy="44245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92493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Section Head">
    <p:bg bwMode="gray">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392196" name="Rectangle 4"/>
          <p:cNvSpPr>
            <a:spLocks noGrp="1" noChangeArrowheads="1"/>
          </p:cNvSpPr>
          <p:nvPr>
            <p:ph type="ctrTitle" sz="quarter"/>
          </p:nvPr>
        </p:nvSpPr>
        <p:spPr bwMode="gray">
          <a:xfrm>
            <a:off x="218365" y="2014726"/>
            <a:ext cx="11677527" cy="1470025"/>
          </a:xfrm>
        </p:spPr>
        <p:txBody>
          <a:bodyPr anchor="b"/>
          <a:lstStyle>
            <a:lvl1pPr algn="ctr">
              <a:defRPr sz="3600" baseline="0">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3905251746"/>
      </p:ext>
    </p:extLst>
  </p:cSld>
  <p:clrMapOvr>
    <a:masterClrMapping/>
  </p:clrMapOvr>
  <p:transition spd="slow"/>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2700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999089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19447"/>
            <a:ext cx="10972800" cy="948117"/>
          </a:xfrm>
        </p:spPr>
        <p:txBody>
          <a:bodyPr>
            <a:normAutofit/>
          </a:bodyPr>
          <a:lstStyle>
            <a:lvl1pPr>
              <a:defRPr sz="3200"/>
            </a:lvl1pPr>
          </a:lstStyle>
          <a:p>
            <a:r>
              <a:rPr lang="en-US"/>
              <a:t>Click to edit Master title style</a:t>
            </a:r>
          </a:p>
        </p:txBody>
      </p:sp>
    </p:spTree>
    <p:extLst>
      <p:ext uri="{BB962C8B-B14F-4D97-AF65-F5344CB8AC3E}">
        <p14:creationId xmlns:p14="http://schemas.microsoft.com/office/powerpoint/2010/main" val="1817761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94974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40188415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a:t>Click icon to add picture</a:t>
            </a:r>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8918350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1588"/>
            <a:ext cx="10972800" cy="9398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027" name="Text Placeholder 2"/>
          <p:cNvSpPr>
            <a:spLocks noGrp="1"/>
          </p:cNvSpPr>
          <p:nvPr>
            <p:ph type="body" idx="1"/>
          </p:nvPr>
        </p:nvSpPr>
        <p:spPr bwMode="auto">
          <a:xfrm>
            <a:off x="609600" y="1600201"/>
            <a:ext cx="109728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Rectangle 2"/>
          <p:cNvSpPr>
            <a:spLocks noChangeArrowheads="1"/>
          </p:cNvSpPr>
          <p:nvPr/>
        </p:nvSpPr>
        <p:spPr bwMode="white">
          <a:xfrm>
            <a:off x="4226" y="6030142"/>
            <a:ext cx="12187767" cy="828675"/>
          </a:xfrm>
          <a:prstGeom prst="rect">
            <a:avLst/>
          </a:prstGeom>
          <a:solidFill>
            <a:srgbClr val="0860A8"/>
          </a:solidFill>
          <a:ln w="9525">
            <a:noFill/>
            <a:miter lim="800000"/>
            <a:headEnd/>
            <a:tailEnd/>
          </a:ln>
          <a:effectLst/>
        </p:spPr>
        <p:txBody>
          <a:bodyPr wrap="none" anchor="ctr"/>
          <a:lstStyle/>
          <a:p>
            <a:pPr>
              <a:defRPr/>
            </a:pPr>
            <a:endParaRPr lang="en-US" dirty="0">
              <a:solidFill>
                <a:srgbClr val="0860A8"/>
              </a:solidFill>
              <a:latin typeface="Verdana"/>
              <a:cs typeface="Arial"/>
            </a:endParaRPr>
          </a:p>
        </p:txBody>
      </p:sp>
      <p:pic>
        <p:nvPicPr>
          <p:cNvPr id="15" name="Picture 7" descr="Intel_white"/>
          <p:cNvPicPr>
            <a:picLocks noChangeAspect="1" noChangeArrowheads="1"/>
          </p:cNvPicPr>
          <p:nvPr/>
        </p:nvPicPr>
        <p:blipFill>
          <a:blip r:embed="rId12" cstate="print"/>
          <a:srcRect/>
          <a:stretch>
            <a:fillRect/>
          </a:stretch>
        </p:blipFill>
        <p:spPr bwMode="auto">
          <a:xfrm>
            <a:off x="10519826" y="6169841"/>
            <a:ext cx="1081617" cy="541338"/>
          </a:xfrm>
          <a:prstGeom prst="rect">
            <a:avLst/>
          </a:prstGeom>
          <a:noFill/>
          <a:ln w="9525">
            <a:noFill/>
            <a:miter lim="800000"/>
            <a:headEnd/>
            <a:tailEnd/>
          </a:ln>
        </p:spPr>
      </p:pic>
      <p:sp>
        <p:nvSpPr>
          <p:cNvPr id="16" name="Text Box 8"/>
          <p:cNvSpPr txBox="1">
            <a:spLocks noChangeArrowheads="1"/>
          </p:cNvSpPr>
          <p:nvPr/>
        </p:nvSpPr>
        <p:spPr bwMode="auto">
          <a:xfrm>
            <a:off x="5171010" y="6496866"/>
            <a:ext cx="1849967" cy="338138"/>
          </a:xfrm>
          <a:prstGeom prst="rect">
            <a:avLst/>
          </a:prstGeom>
          <a:noFill/>
          <a:ln w="9525">
            <a:noFill/>
            <a:miter lim="800000"/>
            <a:headEnd/>
            <a:tailEnd/>
          </a:ln>
          <a:effectLst/>
        </p:spPr>
        <p:txBody>
          <a:bodyPr>
            <a:spAutoFit/>
          </a:bodyPr>
          <a:lstStyle/>
          <a:p>
            <a:pPr algn="ctr">
              <a:defRPr/>
            </a:pPr>
            <a:r>
              <a:rPr lang="en-US" sz="800" b="1" dirty="0">
                <a:solidFill>
                  <a:srgbClr val="FFFFFF"/>
                </a:solidFill>
                <a:latin typeface="Verdana"/>
                <a:cs typeface="Arial"/>
              </a:rPr>
              <a:t>Intel Confidential</a:t>
            </a:r>
          </a:p>
          <a:p>
            <a:pPr algn="ctr">
              <a:defRPr/>
            </a:pPr>
            <a:r>
              <a:rPr lang="en-US" sz="800" b="1" dirty="0">
                <a:solidFill>
                  <a:srgbClr val="FFFFFF"/>
                </a:solidFill>
                <a:latin typeface="Verdana"/>
                <a:cs typeface="Arial"/>
              </a:rPr>
              <a:t>Do Not Reproduce</a:t>
            </a:r>
            <a:endParaRPr lang="en-US" sz="800" b="1" dirty="0">
              <a:solidFill>
                <a:srgbClr val="FFFFFF"/>
              </a:solidFill>
              <a:latin typeface="Neo Sans Intel" pitchFamily="34" charset="0"/>
              <a:cs typeface="Arial"/>
            </a:endParaRPr>
          </a:p>
        </p:txBody>
      </p:sp>
      <p:sp>
        <p:nvSpPr>
          <p:cNvPr id="18" name="Rectangle 10"/>
          <p:cNvSpPr>
            <a:spLocks noChangeArrowheads="1"/>
          </p:cNvSpPr>
          <p:nvPr/>
        </p:nvSpPr>
        <p:spPr bwMode="auto">
          <a:xfrm>
            <a:off x="1999366" y="6068803"/>
            <a:ext cx="8183033" cy="415925"/>
          </a:xfrm>
          <a:prstGeom prst="rect">
            <a:avLst/>
          </a:prstGeom>
          <a:noFill/>
          <a:ln w="50800" algn="ctr">
            <a:noFill/>
            <a:miter lim="800000"/>
            <a:headEnd type="none" w="sm" len="sm"/>
            <a:tailEnd type="none" w="sm" len="sm"/>
          </a:ln>
          <a:effectLst/>
        </p:spPr>
        <p:txBody>
          <a:bodyPr>
            <a:spAutoFit/>
          </a:bodyPr>
          <a:lstStyle/>
          <a:p>
            <a:pPr>
              <a:defRPr/>
            </a:pPr>
            <a:r>
              <a:rPr lang="en-US" sz="700" b="1" dirty="0">
                <a:solidFill>
                  <a:srgbClr val="FFFFFF"/>
                </a:solidFill>
                <a:latin typeface="Verdana"/>
                <a:cs typeface="Arial"/>
              </a:rPr>
              <a:t>* Intel and the Intel logo are trademarks or registered trademarks of Intel Corporation or its subsidiaries in the United States and other countries.  Other names and brands may be claimed as the property of others.  All products, dates, and figures are preliminary and are subject to change without any notice.  Copyright © 2017, Intel Corporation.</a:t>
            </a:r>
          </a:p>
        </p:txBody>
      </p:sp>
      <p:sp>
        <p:nvSpPr>
          <p:cNvPr id="21" name="Slide Number Placeholder 5"/>
          <p:cNvSpPr txBox="1">
            <a:spLocks/>
          </p:cNvSpPr>
          <p:nvPr/>
        </p:nvSpPr>
        <p:spPr>
          <a:xfrm>
            <a:off x="408509" y="6249216"/>
            <a:ext cx="607483" cy="304800"/>
          </a:xfrm>
          <a:prstGeom prst="rect">
            <a:avLst/>
          </a:prstGeom>
        </p:spPr>
        <p:txBody>
          <a:bodyPr/>
          <a:lstStyle>
            <a:lvl1pPr>
              <a:defRPr sz="800" smtClean="0">
                <a:solidFill>
                  <a:schemeClr val="bg1"/>
                </a:solidFill>
              </a:defRPr>
            </a:lvl1pPr>
          </a:lstStyle>
          <a:p>
            <a:pPr>
              <a:defRPr/>
            </a:pPr>
            <a:fld id="{5F3C4792-111F-4EE0-A75F-F6EC8994CACD}" type="slidenum">
              <a:rPr lang="en-US" sz="1000">
                <a:solidFill>
                  <a:srgbClr val="FFFFFF"/>
                </a:solidFill>
                <a:latin typeface="Verdana"/>
                <a:cs typeface="Arial"/>
              </a:rPr>
              <a:pPr>
                <a:defRPr/>
              </a:pPr>
              <a:t>‹#›</a:t>
            </a:fld>
            <a:endParaRPr lang="en-US" sz="1000" dirty="0">
              <a:solidFill>
                <a:srgbClr val="FFFFFF"/>
              </a:solidFill>
              <a:latin typeface="Verdana"/>
              <a:cs typeface="Arial"/>
            </a:endParaRPr>
          </a:p>
        </p:txBody>
      </p:sp>
    </p:spTree>
    <p:extLst>
      <p:ext uri="{BB962C8B-B14F-4D97-AF65-F5344CB8AC3E}">
        <p14:creationId xmlns:p14="http://schemas.microsoft.com/office/powerpoint/2010/main" val="172355104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Lst>
  <p:txStyles>
    <p:titleStyle>
      <a:lvl1pPr algn="ctr" defTabSz="457200" rtl="0" eaLnBrk="1" fontAlgn="base" hangingPunct="1">
        <a:spcBef>
          <a:spcPct val="0"/>
        </a:spcBef>
        <a:spcAft>
          <a:spcPct val="0"/>
        </a:spcAft>
        <a:defRPr sz="3200" b="1" kern="1200">
          <a:solidFill>
            <a:schemeClr val="tx2"/>
          </a:solidFill>
          <a:latin typeface="+mj-lt"/>
          <a:ea typeface="+mj-ea"/>
          <a:cs typeface="+mj-cs"/>
        </a:defRPr>
      </a:lvl1pPr>
      <a:lvl2pPr algn="ctr" defTabSz="457200" rtl="0" eaLnBrk="1" fontAlgn="base" hangingPunct="1">
        <a:spcBef>
          <a:spcPct val="0"/>
        </a:spcBef>
        <a:spcAft>
          <a:spcPct val="0"/>
        </a:spcAft>
        <a:defRPr sz="3200" b="1">
          <a:solidFill>
            <a:schemeClr val="tx2"/>
          </a:solidFill>
          <a:latin typeface="Calibri" pitchFamily="34" charset="0"/>
        </a:defRPr>
      </a:lvl2pPr>
      <a:lvl3pPr algn="ctr" defTabSz="457200" rtl="0" eaLnBrk="1" fontAlgn="base" hangingPunct="1">
        <a:spcBef>
          <a:spcPct val="0"/>
        </a:spcBef>
        <a:spcAft>
          <a:spcPct val="0"/>
        </a:spcAft>
        <a:defRPr sz="3200" b="1">
          <a:solidFill>
            <a:schemeClr val="tx2"/>
          </a:solidFill>
          <a:latin typeface="Calibri" pitchFamily="34" charset="0"/>
        </a:defRPr>
      </a:lvl3pPr>
      <a:lvl4pPr algn="ctr" defTabSz="457200" rtl="0" eaLnBrk="1" fontAlgn="base" hangingPunct="1">
        <a:spcBef>
          <a:spcPct val="0"/>
        </a:spcBef>
        <a:spcAft>
          <a:spcPct val="0"/>
        </a:spcAft>
        <a:defRPr sz="3200" b="1">
          <a:solidFill>
            <a:schemeClr val="tx2"/>
          </a:solidFill>
          <a:latin typeface="Calibri" pitchFamily="34" charset="0"/>
        </a:defRPr>
      </a:lvl4pPr>
      <a:lvl5pPr algn="ctr" defTabSz="457200" rtl="0" eaLnBrk="1" fontAlgn="base" hangingPunct="1">
        <a:spcBef>
          <a:spcPct val="0"/>
        </a:spcBef>
        <a:spcAft>
          <a:spcPct val="0"/>
        </a:spcAft>
        <a:defRPr sz="3200" b="1">
          <a:solidFill>
            <a:schemeClr val="tx2"/>
          </a:solidFill>
          <a:latin typeface="Calibri" pitchFamily="34" charset="0"/>
        </a:defRPr>
      </a:lvl5pPr>
      <a:lvl6pPr marL="457200" algn="ctr" defTabSz="457200" rtl="0" eaLnBrk="1" fontAlgn="base" hangingPunct="1">
        <a:spcBef>
          <a:spcPct val="0"/>
        </a:spcBef>
        <a:spcAft>
          <a:spcPct val="0"/>
        </a:spcAft>
        <a:defRPr sz="3200" b="1">
          <a:solidFill>
            <a:schemeClr val="tx2"/>
          </a:solidFill>
          <a:latin typeface="Calibri" pitchFamily="34" charset="0"/>
        </a:defRPr>
      </a:lvl6pPr>
      <a:lvl7pPr marL="914400" algn="ctr" defTabSz="457200" rtl="0" eaLnBrk="1" fontAlgn="base" hangingPunct="1">
        <a:spcBef>
          <a:spcPct val="0"/>
        </a:spcBef>
        <a:spcAft>
          <a:spcPct val="0"/>
        </a:spcAft>
        <a:defRPr sz="3200" b="1">
          <a:solidFill>
            <a:schemeClr val="tx2"/>
          </a:solidFill>
          <a:latin typeface="Calibri" pitchFamily="34" charset="0"/>
        </a:defRPr>
      </a:lvl7pPr>
      <a:lvl8pPr marL="1371600" algn="ctr" defTabSz="457200" rtl="0" eaLnBrk="1" fontAlgn="base" hangingPunct="1">
        <a:spcBef>
          <a:spcPct val="0"/>
        </a:spcBef>
        <a:spcAft>
          <a:spcPct val="0"/>
        </a:spcAft>
        <a:defRPr sz="3200" b="1">
          <a:solidFill>
            <a:schemeClr val="tx2"/>
          </a:solidFill>
          <a:latin typeface="Calibri" pitchFamily="34" charset="0"/>
        </a:defRPr>
      </a:lvl8pPr>
      <a:lvl9pPr marL="1828800" algn="ctr" defTabSz="457200" rtl="0" eaLnBrk="1" fontAlgn="base" hangingPunct="1">
        <a:spcBef>
          <a:spcPct val="0"/>
        </a:spcBef>
        <a:spcAft>
          <a:spcPct val="0"/>
        </a:spcAft>
        <a:defRPr sz="3200" b="1">
          <a:solidFill>
            <a:schemeClr val="tx2"/>
          </a:solidFill>
          <a:latin typeface="Calibri" pitchFamily="34" charset="0"/>
        </a:defRPr>
      </a:lvl9pPr>
    </p:titleStyle>
    <p:bodyStyle>
      <a:lvl1pPr marL="342900" indent="-342900" algn="l" defTabSz="457200" rtl="0" eaLnBrk="1" fontAlgn="base" hangingPunct="1">
        <a:spcBef>
          <a:spcPct val="20000"/>
        </a:spcBef>
        <a:spcAft>
          <a:spcPct val="0"/>
        </a:spcAft>
        <a:buClr>
          <a:schemeClr val="tx2"/>
        </a:buClr>
        <a:buFont typeface="Arial" pitchFamily="34" charset="0"/>
        <a:buChar char="•"/>
        <a:defRPr sz="3200" kern="1200">
          <a:solidFill>
            <a:schemeClr val="tx1"/>
          </a:solidFill>
          <a:latin typeface="+mn-lt"/>
          <a:ea typeface="+mn-ea"/>
          <a:cs typeface="+mn-cs"/>
        </a:defRPr>
      </a:lvl1pPr>
      <a:lvl2pPr marL="742950" indent="-285750" algn="l" defTabSz="457200" rtl="0" eaLnBrk="1" fontAlgn="base" hangingPunct="1">
        <a:spcBef>
          <a:spcPct val="20000"/>
        </a:spcBef>
        <a:spcAft>
          <a:spcPct val="0"/>
        </a:spcAft>
        <a:buClr>
          <a:schemeClr val="tx2"/>
        </a:buClr>
        <a:buFont typeface="Arial" pitchFamily="34" charset="0"/>
        <a:buChar char="–"/>
        <a:defRPr sz="2800" kern="1200">
          <a:solidFill>
            <a:schemeClr val="tx1"/>
          </a:solidFill>
          <a:latin typeface="+mn-lt"/>
          <a:ea typeface="+mn-ea"/>
          <a:cs typeface="+mn-cs"/>
        </a:defRPr>
      </a:lvl2pPr>
      <a:lvl3pPr marL="1143000" indent="-228600" algn="l" defTabSz="457200" rtl="0" eaLnBrk="1" fontAlgn="base" hangingPunct="1">
        <a:spcBef>
          <a:spcPct val="20000"/>
        </a:spcBef>
        <a:spcAft>
          <a:spcPct val="0"/>
        </a:spcAft>
        <a:buClr>
          <a:schemeClr val="tx2"/>
        </a:buClr>
        <a:buFont typeface="Arial" pitchFamily="34" charset="0"/>
        <a:buChar char="•"/>
        <a:defRPr sz="2400" kern="1200">
          <a:solidFill>
            <a:schemeClr val="tx1"/>
          </a:solidFill>
          <a:latin typeface="+mn-lt"/>
          <a:ea typeface="+mn-ea"/>
          <a:cs typeface="+mn-cs"/>
        </a:defRPr>
      </a:lvl3pPr>
      <a:lvl4pPr marL="1600200" indent="-228600" algn="l" defTabSz="457200" rtl="0" eaLnBrk="1" fontAlgn="base" hangingPunct="1">
        <a:spcBef>
          <a:spcPct val="20000"/>
        </a:spcBef>
        <a:spcAft>
          <a:spcPct val="0"/>
        </a:spcAft>
        <a:buClr>
          <a:schemeClr val="tx2"/>
        </a:buClr>
        <a:buFont typeface="Arial" pitchFamily="34" charset="0"/>
        <a:buChar char="–"/>
        <a:defRPr sz="2000" kern="1200">
          <a:solidFill>
            <a:schemeClr val="tx1"/>
          </a:solidFill>
          <a:latin typeface="+mn-lt"/>
          <a:ea typeface="+mn-ea"/>
          <a:cs typeface="+mn-cs"/>
        </a:defRPr>
      </a:lvl4pPr>
      <a:lvl5pPr marL="2057400" indent="-228600" algn="l" defTabSz="457200" rtl="0" eaLnBrk="1" fontAlgn="base" hangingPunct="1">
        <a:spcBef>
          <a:spcPct val="20000"/>
        </a:spcBef>
        <a:spcAft>
          <a:spcPct val="0"/>
        </a:spcAft>
        <a:buClr>
          <a:schemeClr val="tx2"/>
        </a:buClr>
        <a:buFont typeface="Arial"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4.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4.xml"/></Relationships>
</file>

<file path=ppt/slides/_rels/slide11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4.xml"/></Relationships>
</file>

<file path=ppt/slides/_rels/slide11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4.xml"/></Relationships>
</file>

<file path=ppt/slides/_rels/slide12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6.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hyperlink" Target="http://www.ssdformfactor.org/docs/SSD_Form_Factor_Version1_00.pdf" TargetMode="External"/><Relationship Id="rId1" Type="http://schemas.openxmlformats.org/officeDocument/2006/relationships/slideLayout" Target="../slideLayouts/slideLayout4.xml"/><Relationship Id="rId4" Type="http://schemas.openxmlformats.org/officeDocument/2006/relationships/image" Target="../media/image75.png"/></Relationships>
</file>

<file path=ppt/slides/_rels/slide139.xml.rels><?xml version="1.0" encoding="UTF-8" standalone="yes"?>
<Relationships xmlns="http://schemas.openxmlformats.org/package/2006/relationships"><Relationship Id="rId2" Type="http://schemas.openxmlformats.org/officeDocument/2006/relationships/image" Target="../media/image76.emf"/><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1.xml"/></Relationships>
</file>

<file path=ppt/slides/_rels/slide141.xml.rels><?xml version="1.0" encoding="UTF-8" standalone="yes"?>
<Relationships xmlns="http://schemas.openxmlformats.org/package/2006/relationships"><Relationship Id="rId3" Type="http://schemas.openxmlformats.org/officeDocument/2006/relationships/package" Target="../embeddings/Microsoft_Visio_Drawing6.vsdx"/><Relationship Id="rId2" Type="http://schemas.openxmlformats.org/officeDocument/2006/relationships/slideLayout" Target="../slideLayouts/slideLayout6.xml"/><Relationship Id="rId1" Type="http://schemas.openxmlformats.org/officeDocument/2006/relationships/vmlDrawing" Target="../drawings/vmlDrawing3.vml"/><Relationship Id="rId4" Type="http://schemas.openxmlformats.org/officeDocument/2006/relationships/image" Target="../media/image78.emf"/></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hyperlink" Target="https://en.wikipedia.org/wiki/Source_lines_of_code"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hyperlink" Target="https://en.wikipedia.org/wiki/Source_lines_of_code#cite_note-4" TargetMode="External"/><Relationship Id="rId5" Type="http://schemas.openxmlformats.org/officeDocument/2006/relationships/hyperlink" Target="https://en.wikipedia.org/wiki/Source_lines_of_code#cite_note-3" TargetMode="External"/><Relationship Id="rId4" Type="http://schemas.openxmlformats.org/officeDocument/2006/relationships/hyperlink" Target="https://en.wikipedia.org/wiki/Source_lines_of_code#cite_note-Knowing.NET-2" TargetMode="External"/></Relationships>
</file>

<file path=ppt/slides/_rels/slide48.xml.rels><?xml version="1.0" encoding="UTF-8" standalone="yes"?>
<Relationships xmlns="http://schemas.openxmlformats.org/package/2006/relationships"><Relationship Id="rId8" Type="http://schemas.openxmlformats.org/officeDocument/2006/relationships/image" Target="../media/image11.emf"/><Relationship Id="rId3" Type="http://schemas.openxmlformats.org/officeDocument/2006/relationships/package" Target="../embeddings/Microsoft_Visio_Drawing.vsdx"/><Relationship Id="rId7" Type="http://schemas.openxmlformats.org/officeDocument/2006/relationships/package" Target="../embeddings/Microsoft_Visio_Drawing2.vsdx"/><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10.emf"/><Relationship Id="rId11" Type="http://schemas.openxmlformats.org/officeDocument/2006/relationships/image" Target="../media/image14.png"/><Relationship Id="rId5" Type="http://schemas.openxmlformats.org/officeDocument/2006/relationships/package" Target="../embeddings/Microsoft_Visio_Drawing1.vsdx"/><Relationship Id="rId10" Type="http://schemas.openxmlformats.org/officeDocument/2006/relationships/image" Target="../media/image13.png"/><Relationship Id="rId4" Type="http://schemas.openxmlformats.org/officeDocument/2006/relationships/image" Target="../media/image9.emf"/><Relationship Id="rId9" Type="http://schemas.openxmlformats.org/officeDocument/2006/relationships/image" Target="../media/image12.png"/></Relationships>
</file>

<file path=ppt/slides/_rels/slide49.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5.emf"/><Relationship Id="rId1" Type="http://schemas.openxmlformats.org/officeDocument/2006/relationships/slideLayout" Target="../slideLayouts/slideLayout4.xml"/><Relationship Id="rId4" Type="http://schemas.openxmlformats.org/officeDocument/2006/relationships/image" Target="../media/image17.gi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5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53.xml.rels><?xml version="1.0" encoding="UTF-8" standalone="yes"?>
<Relationships xmlns="http://schemas.openxmlformats.org/package/2006/relationships"><Relationship Id="rId3" Type="http://schemas.openxmlformats.org/officeDocument/2006/relationships/hyperlink" Target="https://itpeernetwork.intel.com/telemetry-use-cases/" TargetMode="External"/><Relationship Id="rId2" Type="http://schemas.openxmlformats.org/officeDocument/2006/relationships/hyperlink" Target="https://itpeernetwork.intel.com/telemetry-enhancing-customer-triage/" TargetMode="External"/><Relationship Id="rId1" Type="http://schemas.openxmlformats.org/officeDocument/2006/relationships/slideLayout" Target="../slideLayouts/slideLayout2.xml"/><Relationship Id="rId4" Type="http://schemas.openxmlformats.org/officeDocument/2006/relationships/hyperlink" Target="https://itpeernetwork.intel.com/know-your-data-center/" TargetMode="Externa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8" Type="http://schemas.openxmlformats.org/officeDocument/2006/relationships/image" Target="../media/image11.emf"/><Relationship Id="rId3" Type="http://schemas.openxmlformats.org/officeDocument/2006/relationships/package" Target="../embeddings/Microsoft_Visio_Drawing3.vsdx"/><Relationship Id="rId7" Type="http://schemas.openxmlformats.org/officeDocument/2006/relationships/package" Target="../embeddings/Microsoft_Visio_Drawing5.vsdx"/><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10.emf"/><Relationship Id="rId5" Type="http://schemas.openxmlformats.org/officeDocument/2006/relationships/package" Target="../embeddings/Microsoft_Visio_Drawing4.vsdx"/><Relationship Id="rId10" Type="http://schemas.openxmlformats.org/officeDocument/2006/relationships/image" Target="../media/image13.png"/><Relationship Id="rId4" Type="http://schemas.openxmlformats.org/officeDocument/2006/relationships/image" Target="../media/image9.emf"/><Relationship Id="rId9" Type="http://schemas.openxmlformats.org/officeDocument/2006/relationships/image" Target="../media/image12.png"/></Relationships>
</file>

<file path=ppt/slides/_rels/slide6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image" Target="../media/image27.png"/><Relationship Id="rId1" Type="http://schemas.openxmlformats.org/officeDocument/2006/relationships/slideLayout" Target="../slideLayouts/slideLayout4.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6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4.xml"/><Relationship Id="rId4" Type="http://schemas.openxmlformats.org/officeDocument/2006/relationships/image" Target="../media/image39.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hyperlink" Target="https://employeecontent.intel.com/content/corp/infosec/policies.html" TargetMode="External"/><Relationship Id="rId1" Type="http://schemas.openxmlformats.org/officeDocument/2006/relationships/slideLayout" Target="../slideLayouts/slideLayout2.xml"/><Relationship Id="rId4" Type="http://schemas.openxmlformats.org/officeDocument/2006/relationships/hyperlink" Target="https://employeecontent.intel.com/content/corp/infosec/home.html" TargetMode="Externa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hyperlink" Target="https://nsg-wiki.intel.com/display/FW/Accelerating+Code+Velocity+to+Master+Integration" TargetMode="External"/><Relationship Id="rId1" Type="http://schemas.openxmlformats.org/officeDocument/2006/relationships/slideLayout" Target="../slideLayouts/slideLayout4.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sz="quarter"/>
          </p:nvPr>
        </p:nvSpPr>
        <p:spPr>
          <a:xfrm>
            <a:off x="644435" y="792480"/>
            <a:ext cx="10972800" cy="1317250"/>
          </a:xfrm>
        </p:spPr>
        <p:txBody>
          <a:bodyPr/>
          <a:lstStyle/>
          <a:p>
            <a:pPr algn="ctr"/>
            <a:r>
              <a:rPr lang="en-US" sz="3200" dirty="0">
                <a:latin typeface="+mn-lt"/>
                <a:ea typeface="+mn-ea"/>
                <a:cs typeface="+mn-cs"/>
              </a:rPr>
              <a:t>Telemetry Version 2.0 Training for Media Devices</a:t>
            </a:r>
            <a:endParaRPr lang="en-US" dirty="0"/>
          </a:p>
        </p:txBody>
      </p:sp>
      <p:sp>
        <p:nvSpPr>
          <p:cNvPr id="3" name="Subtitle 2"/>
          <p:cNvSpPr>
            <a:spLocks noGrp="1"/>
          </p:cNvSpPr>
          <p:nvPr>
            <p:ph type="subTitle" sz="quarter" idx="1"/>
          </p:nvPr>
        </p:nvSpPr>
        <p:spPr>
          <a:xfrm>
            <a:off x="218485" y="2302525"/>
            <a:ext cx="11782003" cy="4555475"/>
          </a:xfrm>
        </p:spPr>
        <p:txBody>
          <a:bodyPr/>
          <a:lstStyle/>
          <a:p>
            <a:r>
              <a:rPr lang="en-US" sz="2400" dirty="0"/>
              <a:t>Presenter(s):  Joe, Randy, Kailaash, Ron</a:t>
            </a:r>
          </a:p>
          <a:p>
            <a:r>
              <a:rPr lang="en-US" sz="2400" dirty="0"/>
              <a:t>Principal Investigator: Joe Tarango</a:t>
            </a:r>
          </a:p>
          <a:p>
            <a:r>
              <a:rPr lang="en-US" sz="2400" dirty="0"/>
              <a:t>FSE: Jim (PE)</a:t>
            </a:r>
          </a:p>
          <a:p>
            <a:r>
              <a:rPr lang="en-US" sz="2400" dirty="0"/>
              <a:t>Architect: Randy</a:t>
            </a:r>
          </a:p>
          <a:p>
            <a:r>
              <a:rPr lang="en-US" sz="2400" dirty="0"/>
              <a:t>Developers: Randy, </a:t>
            </a:r>
            <a:r>
              <a:rPr lang="en-US" sz="2400" dirty="0" err="1"/>
              <a:t>Kailaash</a:t>
            </a:r>
            <a:r>
              <a:rPr lang="en-US" sz="2400" dirty="0"/>
              <a:t>, Ron, Joe, Dave S., </a:t>
            </a:r>
            <a:r>
              <a:rPr lang="en-US" sz="2400" dirty="0" err="1"/>
              <a:t>Lukaz</a:t>
            </a:r>
            <a:endParaRPr lang="en-US" sz="2400" dirty="0"/>
          </a:p>
          <a:p>
            <a:r>
              <a:rPr lang="en-US" sz="2400" dirty="0"/>
              <a:t>Validation: Andy S., Josh, Michelle</a:t>
            </a:r>
          </a:p>
          <a:p>
            <a:r>
              <a:rPr lang="en-US" sz="2400" dirty="0"/>
              <a:t>Triage: Alberto S.</a:t>
            </a:r>
          </a:p>
          <a:p>
            <a:r>
              <a:rPr lang="en-US" sz="2400" dirty="0"/>
              <a:t>Auto Parse: Joe, Randy, Phuong, Suba, Jean, Andrea</a:t>
            </a:r>
          </a:p>
          <a:p>
            <a:r>
              <a:rPr lang="en-US" sz="2400" dirty="0"/>
              <a:t>AE Content Provided: Behnam</a:t>
            </a:r>
          </a:p>
          <a:p>
            <a:pPr algn="ctr"/>
            <a:r>
              <a:rPr lang="en-US" sz="2400" dirty="0"/>
              <a:t>Special Thanks to everyone with possibility thinking making telemetry possible!</a:t>
            </a:r>
          </a:p>
          <a:p>
            <a:endParaRPr lang="en-US" sz="2400" dirty="0"/>
          </a:p>
        </p:txBody>
      </p:sp>
    </p:spTree>
    <p:extLst>
      <p:ext uri="{BB962C8B-B14F-4D97-AF65-F5344CB8AC3E}">
        <p14:creationId xmlns:p14="http://schemas.microsoft.com/office/powerpoint/2010/main" val="41053149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Fundamentals</a:t>
            </a:r>
          </a:p>
        </p:txBody>
      </p:sp>
      <p:sp>
        <p:nvSpPr>
          <p:cNvPr id="3" name="Content Placeholder 2"/>
          <p:cNvSpPr>
            <a:spLocks noGrp="1"/>
          </p:cNvSpPr>
          <p:nvPr>
            <p:ph idx="1"/>
          </p:nvPr>
        </p:nvSpPr>
        <p:spPr>
          <a:xfrm>
            <a:off x="609600" y="743990"/>
            <a:ext cx="10972800" cy="5280728"/>
          </a:xfrm>
        </p:spPr>
        <p:txBody>
          <a:bodyPr/>
          <a:lstStyle/>
          <a:p>
            <a:pPr marL="285750" indent="-285750" eaLnBrk="0" hangingPunct="0">
              <a:spcBef>
                <a:spcPct val="0"/>
              </a:spcBef>
            </a:pPr>
            <a:r>
              <a:rPr lang="en-US" altLang="en-US" sz="1400" dirty="0">
                <a:ea typeface="Intel Clear Pro" panose="020B0804020202060201" pitchFamily="34" charset="0"/>
                <a:cs typeface="Intel Clear"/>
              </a:rPr>
              <a:t>Intel has decided to use the </a:t>
            </a:r>
            <a:r>
              <a:rPr lang="en-US" altLang="en-US" sz="1400" dirty="0" err="1">
                <a:ea typeface="Intel Clear Pro" panose="020B0804020202060201" pitchFamily="34" charset="0"/>
                <a:cs typeface="Intel Clear"/>
              </a:rPr>
              <a:t>NVMe</a:t>
            </a:r>
            <a:r>
              <a:rPr lang="en-US" altLang="en-US" sz="1400" dirty="0">
                <a:ea typeface="Intel Clear Pro" panose="020B0804020202060201" pitchFamily="34" charset="0"/>
                <a:cs typeface="Intel Clear"/>
              </a:rPr>
              <a:t> 1.3 Telemetry specification as a basis for all products (including SATA products based on </a:t>
            </a:r>
            <a:r>
              <a:rPr lang="en-US" altLang="en-US" sz="1400" dirty="0">
                <a:ea typeface="Intel Clear Pro" panose="020B0804020202060201" pitchFamily="34" charset="0"/>
                <a:cs typeface="Intel Clear"/>
                <a:sym typeface="Wingdings" panose="05000000000000000000" pitchFamily="2" charset="2"/>
              </a:rPr>
              <a:t>ACS 4 definitions</a:t>
            </a:r>
            <a:r>
              <a:rPr lang="en-US" altLang="en-US" sz="1400" dirty="0">
                <a:ea typeface="Intel Clear Pro" panose="020B0804020202060201" pitchFamily="34" charset="0"/>
                <a:cs typeface="Intel Clear"/>
              </a:rPr>
              <a:t>). </a:t>
            </a:r>
          </a:p>
          <a:p>
            <a:pPr marL="285750" lvl="0" indent="-285750" eaLnBrk="0" hangingPunct="0">
              <a:spcBef>
                <a:spcPct val="0"/>
              </a:spcBef>
            </a:pPr>
            <a:endParaRPr lang="en-US" altLang="en-US" sz="1400" dirty="0">
              <a:ea typeface="Intel Clear Pro" panose="020B0804020202060201" pitchFamily="34" charset="0"/>
              <a:cs typeface="Intel Clear"/>
            </a:endParaRPr>
          </a:p>
          <a:p>
            <a:pPr marL="285750" lvl="0" indent="-285750" eaLnBrk="0" hangingPunct="0">
              <a:spcBef>
                <a:spcPct val="0"/>
              </a:spcBef>
            </a:pPr>
            <a:r>
              <a:rPr lang="en-US" altLang="en-US" sz="1400" dirty="0">
                <a:ea typeface="Intel Clear Pro" panose="020B0804020202060201" pitchFamily="34" charset="0"/>
                <a:cs typeface="Intel Clear"/>
              </a:rPr>
              <a:t>The </a:t>
            </a:r>
            <a:r>
              <a:rPr lang="en-US" altLang="en-US" sz="1400" b="1" dirty="0" err="1">
                <a:ea typeface="Intel Clear Pro" panose="020B0804020202060201" pitchFamily="34" charset="0"/>
                <a:cs typeface="Intel Clear"/>
              </a:rPr>
              <a:t>NVMe</a:t>
            </a:r>
            <a:r>
              <a:rPr lang="en-US" altLang="en-US" sz="1400" b="1" dirty="0">
                <a:ea typeface="Intel Clear Pro" panose="020B0804020202060201" pitchFamily="34" charset="0"/>
                <a:cs typeface="Intel Clear"/>
              </a:rPr>
              <a:t> 1.3 </a:t>
            </a:r>
            <a:r>
              <a:rPr lang="en-US" altLang="en-US" sz="1400" dirty="0">
                <a:ea typeface="Intel Clear Pro" panose="020B0804020202060201" pitchFamily="34" charset="0"/>
                <a:cs typeface="Intel Clear"/>
              </a:rPr>
              <a:t>specification defines two new log pages: </a:t>
            </a:r>
          </a:p>
          <a:p>
            <a:pPr marL="800100" lvl="1" indent="-342900" eaLnBrk="0" hangingPunct="0">
              <a:spcBef>
                <a:spcPct val="0"/>
              </a:spcBef>
              <a:buFont typeface="+mj-lt"/>
              <a:buAutoNum type="arabicPeriod"/>
            </a:pPr>
            <a:r>
              <a:rPr lang="en-US" altLang="en-US" sz="1400" dirty="0">
                <a:ea typeface="Intel Clear Pro" panose="020B0804020202060201" pitchFamily="34" charset="0"/>
                <a:cs typeface="Intel Clear"/>
              </a:rPr>
              <a:t>Host Initiated Telemetry Log (log page identifier 0x07) </a:t>
            </a:r>
          </a:p>
          <a:p>
            <a:pPr marL="800100" lvl="1" indent="-342900" eaLnBrk="0" hangingPunct="0">
              <a:spcBef>
                <a:spcPct val="0"/>
              </a:spcBef>
              <a:buFont typeface="+mj-lt"/>
              <a:buAutoNum type="arabicPeriod"/>
            </a:pPr>
            <a:r>
              <a:rPr lang="en-US" altLang="en-US" sz="1400" dirty="0">
                <a:ea typeface="Intel Clear Pro" panose="020B0804020202060201" pitchFamily="34" charset="0"/>
                <a:cs typeface="Intel Clear"/>
              </a:rPr>
              <a:t>Controller Initiated Telemetry Log (log page identifier 0x08). </a:t>
            </a:r>
          </a:p>
          <a:p>
            <a:pPr lvl="0" eaLnBrk="0" hangingPunct="0">
              <a:spcBef>
                <a:spcPct val="0"/>
              </a:spcBef>
            </a:pPr>
            <a:endParaRPr lang="en-US" altLang="en-US" sz="1400" dirty="0">
              <a:ea typeface="Intel Clear Pro" panose="020B0804020202060201" pitchFamily="34" charset="0"/>
              <a:cs typeface="Intel Clear"/>
            </a:endParaRPr>
          </a:p>
          <a:p>
            <a:pPr marL="285750" lvl="0" indent="-285750" eaLnBrk="0" hangingPunct="0">
              <a:spcBef>
                <a:spcPct val="0"/>
              </a:spcBef>
              <a:buClr>
                <a:srgbClr val="1F497D"/>
              </a:buClr>
            </a:pPr>
            <a:r>
              <a:rPr lang="en-US" altLang="en-US" sz="1400" dirty="0">
                <a:solidFill>
                  <a:prstClr val="black"/>
                </a:solidFill>
                <a:ea typeface="Intel Clear Pro" panose="020B0804020202060201" pitchFamily="34" charset="0"/>
                <a:cs typeface="Intel Clear"/>
              </a:rPr>
              <a:t>The </a:t>
            </a:r>
            <a:r>
              <a:rPr lang="en-US" altLang="en-US" sz="1400" b="1" dirty="0">
                <a:solidFill>
                  <a:prstClr val="black"/>
                </a:solidFill>
                <a:ea typeface="Intel Clear Pro" panose="020B0804020202060201" pitchFamily="34" charset="0"/>
                <a:cs typeface="Intel Clear"/>
              </a:rPr>
              <a:t>SATA ACS-4 </a:t>
            </a:r>
            <a:r>
              <a:rPr lang="en-US" altLang="en-US" sz="1400" dirty="0">
                <a:solidFill>
                  <a:prstClr val="black"/>
                </a:solidFill>
                <a:ea typeface="Intel Clear Pro" panose="020B0804020202060201" pitchFamily="34" charset="0"/>
                <a:cs typeface="Intel Clear"/>
              </a:rPr>
              <a:t>specification defines two new log pages: </a:t>
            </a:r>
          </a:p>
          <a:p>
            <a:pPr marL="800100" lvl="1" indent="-342900" eaLnBrk="0" hangingPunct="0">
              <a:spcBef>
                <a:spcPct val="0"/>
              </a:spcBef>
              <a:buClr>
                <a:srgbClr val="1F497D"/>
              </a:buClr>
              <a:buFont typeface="+mj-lt"/>
              <a:buAutoNum type="arabicPeriod"/>
            </a:pPr>
            <a:r>
              <a:rPr lang="en-US" altLang="en-US" sz="1400" dirty="0">
                <a:solidFill>
                  <a:prstClr val="black"/>
                </a:solidFill>
                <a:ea typeface="Intel Clear Pro" panose="020B0804020202060201" pitchFamily="34" charset="0"/>
                <a:cs typeface="Intel Clear"/>
              </a:rPr>
              <a:t>Current Device Internal Status Data Log (log address 0x24) </a:t>
            </a:r>
          </a:p>
          <a:p>
            <a:pPr marL="800100" lvl="1" indent="-342900" eaLnBrk="0" hangingPunct="0">
              <a:spcBef>
                <a:spcPct val="0"/>
              </a:spcBef>
              <a:buClr>
                <a:srgbClr val="1F497D"/>
              </a:buClr>
              <a:buFont typeface="+mj-lt"/>
              <a:buAutoNum type="arabicPeriod"/>
            </a:pPr>
            <a:r>
              <a:rPr lang="en-US" altLang="en-US" sz="1400" dirty="0">
                <a:solidFill>
                  <a:prstClr val="black"/>
                </a:solidFill>
                <a:ea typeface="Intel Clear Pro" panose="020B0804020202060201" pitchFamily="34" charset="0"/>
                <a:cs typeface="Intel Clear"/>
              </a:rPr>
              <a:t>Saved Device Internal Status Data Log (log address 0x25). </a:t>
            </a:r>
          </a:p>
          <a:p>
            <a:pPr marL="0" lvl="0" indent="0" eaLnBrk="0" hangingPunct="0">
              <a:spcBef>
                <a:spcPct val="0"/>
              </a:spcBef>
              <a:buNone/>
            </a:pPr>
            <a:endParaRPr lang="en-US" altLang="en-US" sz="1400" dirty="0">
              <a:ea typeface="Intel Clear Pro" panose="020B0804020202060201" pitchFamily="34" charset="0"/>
              <a:cs typeface="Intel Clear"/>
            </a:endParaRPr>
          </a:p>
          <a:p>
            <a:pPr marL="285750" lvl="0" indent="-285750" eaLnBrk="0" hangingPunct="0">
              <a:spcBef>
                <a:spcPct val="0"/>
              </a:spcBef>
            </a:pPr>
            <a:r>
              <a:rPr lang="en-US" altLang="en-US" sz="1400" dirty="0">
                <a:ea typeface="Intel Clear Pro" panose="020B0804020202060201" pitchFamily="34" charset="0"/>
                <a:cs typeface="Intel Clear"/>
              </a:rPr>
              <a:t>The both Telemetry specification defines that the page return data contains: </a:t>
            </a:r>
          </a:p>
          <a:p>
            <a:pPr marL="800100" lvl="1" indent="-342900" eaLnBrk="0" hangingPunct="0">
              <a:spcBef>
                <a:spcPct val="0"/>
              </a:spcBef>
              <a:buAutoNum type="arabicPeriod"/>
            </a:pPr>
            <a:r>
              <a:rPr lang="en-US" altLang="en-US" sz="1400" dirty="0">
                <a:ea typeface="Intel Clear Pro" panose="020B0804020202060201" pitchFamily="34" charset="0"/>
                <a:cs typeface="Intel Clear"/>
              </a:rPr>
              <a:t>Standard header specified </a:t>
            </a:r>
          </a:p>
          <a:p>
            <a:pPr marL="800100" lvl="1" indent="-342900" eaLnBrk="0" hangingPunct="0">
              <a:spcBef>
                <a:spcPct val="0"/>
              </a:spcBef>
              <a:buFontTx/>
              <a:buAutoNum type="arabicPeriod"/>
            </a:pPr>
            <a:r>
              <a:rPr lang="en-US" sz="1400" dirty="0">
                <a:ea typeface="Intel Clear Pro" panose="020B0804020202060201" pitchFamily="34" charset="0"/>
                <a:cs typeface="Intel Clear"/>
              </a:rPr>
              <a:t>Data requested must be multiple of 512 Bytes</a:t>
            </a:r>
          </a:p>
          <a:p>
            <a:pPr marL="800100" lvl="1" indent="-342900" eaLnBrk="0" hangingPunct="0">
              <a:spcBef>
                <a:spcPct val="0"/>
              </a:spcBef>
              <a:buAutoNum type="arabicPeriod"/>
            </a:pPr>
            <a:r>
              <a:rPr lang="en-US" altLang="en-US" sz="1400" dirty="0">
                <a:ea typeface="Intel Clear Pro" panose="020B0804020202060201" pitchFamily="34" charset="0"/>
                <a:cs typeface="Intel Clear"/>
              </a:rPr>
              <a:t>Up to three consecutive data areas </a:t>
            </a:r>
          </a:p>
          <a:p>
            <a:pPr marL="800100" lvl="1" indent="-342900" eaLnBrk="0" hangingPunct="0">
              <a:spcBef>
                <a:spcPct val="0"/>
              </a:spcBef>
              <a:buAutoNum type="arabicPeriod"/>
            </a:pPr>
            <a:endParaRPr lang="en-US" altLang="en-US" sz="1400" dirty="0">
              <a:ea typeface="Intel Clear Pro" panose="020B0804020202060201" pitchFamily="34" charset="0"/>
              <a:cs typeface="Intel Clear"/>
            </a:endParaRPr>
          </a:p>
          <a:p>
            <a:pPr marL="285750" indent="-285750"/>
            <a:r>
              <a:rPr lang="en-US" sz="1400" dirty="0">
                <a:ea typeface="Intel Clear Pro" panose="020B0804020202060201" pitchFamily="34" charset="0"/>
                <a:cs typeface="Intel Clear"/>
              </a:rPr>
              <a:t>We defined what internal data needs to be packaged into the telemetry data sets.</a:t>
            </a:r>
          </a:p>
          <a:p>
            <a:pPr marL="685800" lvl="1"/>
            <a:r>
              <a:rPr lang="en-US" sz="1400" dirty="0"/>
              <a:t>The data list, values, and details are dynamic so the content can be customized per usage.</a:t>
            </a:r>
            <a:endParaRPr lang="en-US" altLang="en-US" sz="1400" dirty="0">
              <a:ea typeface="Intel Clear Pro" panose="020B0804020202060201" pitchFamily="34" charset="0"/>
              <a:cs typeface="Intel Clear"/>
            </a:endParaRPr>
          </a:p>
          <a:p>
            <a:pPr marL="285750" indent="-285750"/>
            <a:endParaRPr lang="en-US" sz="1400" dirty="0">
              <a:ea typeface="Intel Clear Pro" panose="020B0804020202060201" pitchFamily="34" charset="0"/>
              <a:cs typeface="Intel Clear"/>
            </a:endParaRPr>
          </a:p>
          <a:p>
            <a:pPr marL="285750" indent="-285750"/>
            <a:r>
              <a:rPr lang="en-US" sz="1400" dirty="0">
                <a:ea typeface="Intel Clear Pro" panose="020B0804020202060201" pitchFamily="34" charset="0"/>
                <a:cs typeface="Intel Clear"/>
              </a:rPr>
              <a:t>Telemetry is a method to request and extract data. It includes 2 steps: </a:t>
            </a:r>
          </a:p>
          <a:p>
            <a:pPr marL="800100" lvl="1" indent="-342900">
              <a:buFont typeface="+mj-lt"/>
              <a:buAutoNum type="arabicPeriod"/>
            </a:pPr>
            <a:r>
              <a:rPr lang="en-US" sz="1400" dirty="0">
                <a:ea typeface="Intel Clear Pro" panose="020B0804020202060201" pitchFamily="34" charset="0"/>
                <a:cs typeface="Intel Clear"/>
              </a:rPr>
              <a:t>Pulling / extracting / collecting the information</a:t>
            </a:r>
          </a:p>
          <a:p>
            <a:pPr marL="800100" lvl="1" indent="-342900">
              <a:buFont typeface="+mj-lt"/>
              <a:buAutoNum type="arabicPeriod"/>
            </a:pPr>
            <a:r>
              <a:rPr lang="en-US" sz="1400" dirty="0">
                <a:ea typeface="Intel Clear Pro" panose="020B0804020202060201" pitchFamily="34" charset="0"/>
                <a:cs typeface="Intel Clear"/>
              </a:rPr>
              <a:t>Parsing the information - a disjoint technique related to the auto parser</a:t>
            </a:r>
          </a:p>
          <a:p>
            <a:pPr lvl="1"/>
            <a:r>
              <a:rPr lang="en-US" sz="1400" dirty="0">
                <a:ea typeface="Intel Clear Pro" panose="020B0804020202060201" pitchFamily="34" charset="0"/>
                <a:cs typeface="Intel Clear"/>
              </a:rPr>
              <a:t>(Telemetry </a:t>
            </a:r>
            <a:r>
              <a:rPr lang="en-US" sz="1400" b="1" dirty="0">
                <a:solidFill>
                  <a:srgbClr val="FF0000"/>
                </a:solidFill>
                <a:ea typeface="Intel Clear Pro" panose="020B0804020202060201" pitchFamily="34" charset="0"/>
                <a:cs typeface="Intel Clear"/>
              </a:rPr>
              <a:t>does not</a:t>
            </a:r>
            <a:r>
              <a:rPr lang="en-US" sz="1400" dirty="0">
                <a:ea typeface="Intel Clear Pro" panose="020B0804020202060201" pitchFamily="34" charset="0"/>
                <a:cs typeface="Intel Clear"/>
              </a:rPr>
              <a:t> do any analysis. Also, no </a:t>
            </a:r>
            <a:r>
              <a:rPr lang="en-US" sz="1400" b="1" dirty="0">
                <a:solidFill>
                  <a:srgbClr val="FF0000"/>
                </a:solidFill>
                <a:ea typeface="Intel Clear Pro" panose="020B0804020202060201" pitchFamily="34" charset="0"/>
                <a:cs typeface="Intel Clear"/>
              </a:rPr>
              <a:t>need to unlock </a:t>
            </a:r>
            <a:r>
              <a:rPr lang="en-US" sz="1400" dirty="0">
                <a:ea typeface="Intel Clear Pro" panose="020B0804020202060201" pitchFamily="34" charset="0"/>
                <a:cs typeface="Intel Clear"/>
              </a:rPr>
              <a:t>the drive since we issue standard commands)</a:t>
            </a:r>
          </a:p>
        </p:txBody>
      </p:sp>
    </p:spTree>
    <p:extLst>
      <p:ext uri="{BB962C8B-B14F-4D97-AF65-F5344CB8AC3E}">
        <p14:creationId xmlns:p14="http://schemas.microsoft.com/office/powerpoint/2010/main" val="108425792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Procedure for Fault Analysis</a:t>
            </a:r>
          </a:p>
        </p:txBody>
      </p:sp>
      <p:sp>
        <p:nvSpPr>
          <p:cNvPr id="3" name="Content Placeholder 2"/>
          <p:cNvSpPr>
            <a:spLocks noGrp="1"/>
          </p:cNvSpPr>
          <p:nvPr>
            <p:ph idx="1"/>
          </p:nvPr>
        </p:nvSpPr>
        <p:spPr>
          <a:xfrm>
            <a:off x="497305" y="790575"/>
            <a:ext cx="5560595" cy="5186714"/>
          </a:xfrm>
        </p:spPr>
        <p:txBody>
          <a:bodyPr/>
          <a:lstStyle/>
          <a:p>
            <a:r>
              <a:rPr lang="en-US" sz="1800" dirty="0">
                <a:latin typeface="Calibri" panose="020F0502020204030204" pitchFamily="34" charset="0"/>
                <a:cs typeface="Calibri" panose="020F0502020204030204" pitchFamily="34" charset="0"/>
              </a:rPr>
              <a:t>Review NCT/JIRA</a:t>
            </a:r>
          </a:p>
          <a:p>
            <a:pPr lvl="1"/>
            <a:r>
              <a:rPr lang="en-US" sz="1800" dirty="0">
                <a:latin typeface="Calibri" panose="020F0502020204030204" pitchFamily="34" charset="0"/>
                <a:cs typeface="Calibri" panose="020F0502020204030204" pitchFamily="34" charset="0"/>
              </a:rPr>
              <a:t>Determine the urgency state providing an cadence of evaluation I.E. update every day</a:t>
            </a:r>
          </a:p>
          <a:p>
            <a:pPr lvl="1"/>
            <a:r>
              <a:rPr lang="en-US" sz="1800" dirty="0">
                <a:latin typeface="Calibri" panose="020F0502020204030204" pitchFamily="34" charset="0"/>
                <a:cs typeface="Calibri" panose="020F0502020204030204" pitchFamily="34" charset="0"/>
              </a:rPr>
              <a:t>Ensure data for analysis is provided</a:t>
            </a:r>
          </a:p>
          <a:p>
            <a:pPr lvl="1"/>
            <a:r>
              <a:rPr lang="en-US" sz="1800" dirty="0">
                <a:latin typeface="Calibri" panose="020F0502020204030204" pitchFamily="34" charset="0"/>
                <a:cs typeface="Calibri" panose="020F0502020204030204" pitchFamily="34" charset="0"/>
              </a:rPr>
              <a:t>Triage data provided and verify content is usable</a:t>
            </a:r>
          </a:p>
          <a:p>
            <a:pPr lvl="1"/>
            <a:r>
              <a:rPr lang="en-US" sz="1800" dirty="0">
                <a:latin typeface="Calibri" panose="020F0502020204030204" pitchFamily="34" charset="0"/>
                <a:cs typeface="Calibri" panose="020F0502020204030204" pitchFamily="34" charset="0"/>
              </a:rPr>
              <a:t>Summarize data provided</a:t>
            </a:r>
          </a:p>
          <a:p>
            <a:pPr lvl="1"/>
            <a:r>
              <a:rPr lang="en-US" sz="1800" dirty="0">
                <a:latin typeface="Calibri" panose="020F0502020204030204" pitchFamily="34" charset="0"/>
                <a:cs typeface="Calibri" panose="020F0502020204030204" pitchFamily="34" charset="0"/>
              </a:rPr>
              <a:t>Acknowledge the behavioral challenge</a:t>
            </a:r>
          </a:p>
          <a:p>
            <a:r>
              <a:rPr lang="en-US" sz="1800" dirty="0">
                <a:latin typeface="Calibri" panose="020F0502020204030204" pitchFamily="34" charset="0"/>
                <a:cs typeface="Calibri" panose="020F0502020204030204" pitchFamily="34" charset="0"/>
              </a:rPr>
              <a:t>Literature review NCT, JIRA, Wiki</a:t>
            </a:r>
          </a:p>
          <a:p>
            <a:pPr lvl="1"/>
            <a:r>
              <a:rPr lang="en-US" sz="1800" dirty="0">
                <a:latin typeface="Calibri" panose="020F0502020204030204" pitchFamily="34" charset="0"/>
                <a:cs typeface="Calibri" panose="020F0502020204030204" pitchFamily="34" charset="0"/>
              </a:rPr>
              <a:t>Understand the failures seen so far.</a:t>
            </a:r>
          </a:p>
          <a:p>
            <a:r>
              <a:rPr lang="en-US" sz="1800" dirty="0">
                <a:latin typeface="Calibri" panose="020F0502020204030204" pitchFamily="34" charset="0"/>
                <a:cs typeface="Calibri" panose="020F0502020204030204" pitchFamily="34" charset="0"/>
              </a:rPr>
              <a:t>Historical Analysis</a:t>
            </a:r>
          </a:p>
          <a:p>
            <a:pPr lvl="1"/>
            <a:r>
              <a:rPr lang="en-US" sz="1800" dirty="0">
                <a:latin typeface="Calibri" panose="020F0502020204030204" pitchFamily="34" charset="0"/>
                <a:cs typeface="Calibri" panose="020F0502020204030204" pitchFamily="34" charset="0"/>
              </a:rPr>
              <a:t>Reproducibility</a:t>
            </a:r>
          </a:p>
          <a:p>
            <a:pPr lvl="1"/>
            <a:r>
              <a:rPr lang="en-US" sz="1800" dirty="0">
                <a:latin typeface="Calibri" panose="020F0502020204030204" pitchFamily="34" charset="0"/>
                <a:cs typeface="Calibri" panose="020F0502020204030204" pitchFamily="34" charset="0"/>
              </a:rPr>
              <a:t>Time to Failure</a:t>
            </a:r>
          </a:p>
          <a:p>
            <a:pPr lvl="1"/>
            <a:r>
              <a:rPr lang="en-US" sz="1800" dirty="0">
                <a:latin typeface="Calibri" panose="020F0502020204030204" pitchFamily="34" charset="0"/>
                <a:cs typeface="Calibri" panose="020F0502020204030204" pitchFamily="34" charset="0"/>
              </a:rPr>
              <a:t>Triage of known symptoms to cross correlate</a:t>
            </a:r>
          </a:p>
          <a:p>
            <a:pPr lvl="1"/>
            <a:r>
              <a:rPr lang="en-US" sz="1800" dirty="0">
                <a:latin typeface="Calibri" panose="020F0502020204030204" pitchFamily="34" charset="0"/>
                <a:cs typeface="Calibri" panose="020F0502020204030204" pitchFamily="34" charset="0"/>
              </a:rPr>
              <a:t>Solutions to faults</a:t>
            </a:r>
          </a:p>
          <a:p>
            <a:r>
              <a:rPr lang="en-US" sz="1800" dirty="0">
                <a:latin typeface="Calibri" panose="020F0502020204030204" pitchFamily="34" charset="0"/>
                <a:cs typeface="Calibri" panose="020F0502020204030204" pitchFamily="34" charset="0"/>
              </a:rPr>
              <a:t>Disposition</a:t>
            </a:r>
          </a:p>
          <a:p>
            <a:pPr lvl="1"/>
            <a:r>
              <a:rPr lang="en-US" sz="1800" dirty="0">
                <a:latin typeface="Calibri" panose="020F0502020204030204" pitchFamily="34" charset="0"/>
                <a:cs typeface="Calibri" panose="020F0502020204030204" pitchFamily="34" charset="0"/>
              </a:rPr>
              <a:t>Problem statement</a:t>
            </a:r>
          </a:p>
          <a:p>
            <a:pPr lvl="1"/>
            <a:endParaRPr lang="en-US" sz="1800" dirty="0">
              <a:latin typeface="Calibri" panose="020F0502020204030204" pitchFamily="34" charset="0"/>
              <a:cs typeface="Calibri" panose="020F0502020204030204" pitchFamily="34" charset="0"/>
            </a:endParaRPr>
          </a:p>
        </p:txBody>
      </p:sp>
      <p:sp>
        <p:nvSpPr>
          <p:cNvPr id="6" name="Content Placeholder 2"/>
          <p:cNvSpPr txBox="1">
            <a:spLocks/>
          </p:cNvSpPr>
          <p:nvPr/>
        </p:nvSpPr>
        <p:spPr bwMode="auto">
          <a:xfrm>
            <a:off x="6021805" y="790573"/>
            <a:ext cx="5560595" cy="56102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defTabSz="457200" rtl="0" eaLnBrk="1" fontAlgn="base" hangingPunct="1">
              <a:spcBef>
                <a:spcPct val="20000"/>
              </a:spcBef>
              <a:spcAft>
                <a:spcPct val="0"/>
              </a:spcAft>
              <a:buClr>
                <a:schemeClr val="tx2"/>
              </a:buClr>
              <a:buFont typeface="Arial" pitchFamily="34" charset="0"/>
              <a:buChar char="•"/>
              <a:defRPr sz="3200" kern="1200">
                <a:solidFill>
                  <a:schemeClr val="tx1"/>
                </a:solidFill>
                <a:latin typeface="+mn-lt"/>
                <a:ea typeface="+mn-ea"/>
                <a:cs typeface="+mn-cs"/>
              </a:defRPr>
            </a:lvl1pPr>
            <a:lvl2pPr marL="742950" indent="-285750" algn="l" defTabSz="457200" rtl="0" eaLnBrk="1" fontAlgn="base" hangingPunct="1">
              <a:spcBef>
                <a:spcPct val="20000"/>
              </a:spcBef>
              <a:spcAft>
                <a:spcPct val="0"/>
              </a:spcAft>
              <a:buClr>
                <a:schemeClr val="tx2"/>
              </a:buClr>
              <a:buFont typeface="Arial" pitchFamily="34" charset="0"/>
              <a:buChar char="–"/>
              <a:defRPr sz="2800" kern="1200">
                <a:solidFill>
                  <a:schemeClr val="tx1"/>
                </a:solidFill>
                <a:latin typeface="+mn-lt"/>
                <a:ea typeface="+mn-ea"/>
                <a:cs typeface="+mn-cs"/>
              </a:defRPr>
            </a:lvl2pPr>
            <a:lvl3pPr marL="1143000" indent="-228600" algn="l" defTabSz="457200" rtl="0" eaLnBrk="1" fontAlgn="base" hangingPunct="1">
              <a:spcBef>
                <a:spcPct val="20000"/>
              </a:spcBef>
              <a:spcAft>
                <a:spcPct val="0"/>
              </a:spcAft>
              <a:buClr>
                <a:schemeClr val="tx2"/>
              </a:buClr>
              <a:buFont typeface="Arial" pitchFamily="34" charset="0"/>
              <a:buChar char="•"/>
              <a:defRPr sz="2400" kern="1200">
                <a:solidFill>
                  <a:schemeClr val="tx1"/>
                </a:solidFill>
                <a:latin typeface="+mn-lt"/>
                <a:ea typeface="+mn-ea"/>
                <a:cs typeface="+mn-cs"/>
              </a:defRPr>
            </a:lvl3pPr>
            <a:lvl4pPr marL="1600200" indent="-228600" algn="l" defTabSz="457200" rtl="0" eaLnBrk="1" fontAlgn="base" hangingPunct="1">
              <a:spcBef>
                <a:spcPct val="20000"/>
              </a:spcBef>
              <a:spcAft>
                <a:spcPct val="0"/>
              </a:spcAft>
              <a:buClr>
                <a:schemeClr val="tx2"/>
              </a:buClr>
              <a:buFont typeface="Arial" pitchFamily="34" charset="0"/>
              <a:buChar char="–"/>
              <a:defRPr sz="2000" kern="1200">
                <a:solidFill>
                  <a:schemeClr val="tx1"/>
                </a:solidFill>
                <a:latin typeface="+mn-lt"/>
                <a:ea typeface="+mn-ea"/>
                <a:cs typeface="+mn-cs"/>
              </a:defRPr>
            </a:lvl4pPr>
            <a:lvl5pPr marL="2057400" indent="-228600" algn="l" defTabSz="457200" rtl="0" eaLnBrk="1" fontAlgn="base" hangingPunct="1">
              <a:spcBef>
                <a:spcPct val="20000"/>
              </a:spcBef>
              <a:spcAft>
                <a:spcPct val="0"/>
              </a:spcAft>
              <a:buClr>
                <a:schemeClr val="tx2"/>
              </a:buClr>
              <a:buFont typeface="Arial"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a:latin typeface="Calibri" panose="020F0502020204030204" pitchFamily="34" charset="0"/>
                <a:cs typeface="Calibri" panose="020F0502020204030204" pitchFamily="34" charset="0"/>
              </a:rPr>
              <a:t>Disposition (Continued)</a:t>
            </a:r>
          </a:p>
          <a:p>
            <a:pPr lvl="1"/>
            <a:r>
              <a:rPr lang="en-US" sz="1800" dirty="0">
                <a:latin typeface="Calibri" panose="020F0502020204030204" pitchFamily="34" charset="0"/>
                <a:cs typeface="Calibri" panose="020F0502020204030204" pitchFamily="34" charset="0"/>
              </a:rPr>
              <a:t>Known causes</a:t>
            </a:r>
          </a:p>
          <a:p>
            <a:pPr lvl="1"/>
            <a:r>
              <a:rPr lang="en-US" sz="1800" dirty="0">
                <a:latin typeface="Calibri" panose="020F0502020204030204" pitchFamily="34" charset="0"/>
                <a:cs typeface="Calibri" panose="020F0502020204030204" pitchFamily="34" charset="0"/>
              </a:rPr>
              <a:t>Data dependencies from control-data flow dependencies CFG/DFG of fault. Limiting to plausible depth.</a:t>
            </a:r>
          </a:p>
          <a:p>
            <a:pPr lvl="1"/>
            <a:r>
              <a:rPr lang="en-US" sz="1800" dirty="0">
                <a:latin typeface="Calibri" panose="020F0502020204030204" pitchFamily="34" charset="0"/>
                <a:cs typeface="Calibri" panose="020F0502020204030204" pitchFamily="34" charset="0"/>
              </a:rPr>
              <a:t>Firmware and Hardware component module dependencies. Includes registers, interrupts, and logical data structures.</a:t>
            </a:r>
          </a:p>
          <a:p>
            <a:r>
              <a:rPr lang="en-US" sz="1800" dirty="0">
                <a:latin typeface="Calibri" panose="020F0502020204030204" pitchFamily="34" charset="0"/>
                <a:cs typeface="Calibri" panose="020F0502020204030204" pitchFamily="34" charset="0"/>
              </a:rPr>
              <a:t>Early binding</a:t>
            </a:r>
          </a:p>
          <a:p>
            <a:pPr lvl="1"/>
            <a:r>
              <a:rPr lang="en-US" sz="1800" dirty="0">
                <a:latin typeface="Calibri" panose="020F0502020204030204" pitchFamily="34" charset="0"/>
                <a:cs typeface="Calibri" panose="020F0502020204030204" pitchFamily="34" charset="0"/>
              </a:rPr>
              <a:t>Is the fault close to the first order fault or is there a deeper dependency?</a:t>
            </a:r>
          </a:p>
          <a:p>
            <a:r>
              <a:rPr lang="en-US" sz="1800" dirty="0">
                <a:latin typeface="Calibri" panose="020F0502020204030204" pitchFamily="34" charset="0"/>
                <a:cs typeface="Calibri" panose="020F0502020204030204" pitchFamily="34" charset="0"/>
              </a:rPr>
              <a:t>Anticipation mechanism</a:t>
            </a:r>
          </a:p>
          <a:p>
            <a:pPr lvl="1"/>
            <a:r>
              <a:rPr lang="en-US" sz="1800" dirty="0">
                <a:latin typeface="Calibri" panose="020F0502020204030204" pitchFamily="34" charset="0"/>
                <a:cs typeface="Calibri" panose="020F0502020204030204" pitchFamily="34" charset="0"/>
              </a:rPr>
              <a:t>Ability to reconcile the condition path </a:t>
            </a:r>
          </a:p>
          <a:p>
            <a:pPr lvl="1"/>
            <a:r>
              <a:rPr lang="en-US" sz="1800" dirty="0">
                <a:latin typeface="Calibri" panose="020F0502020204030204" pitchFamily="34" charset="0"/>
                <a:cs typeface="Calibri" panose="020F0502020204030204" pitchFamily="34" charset="0"/>
              </a:rPr>
              <a:t>Can the fault exist within the scope?</a:t>
            </a:r>
          </a:p>
          <a:p>
            <a:r>
              <a:rPr lang="en-US" sz="1800" dirty="0">
                <a:latin typeface="Calibri" panose="020F0502020204030204" pitchFamily="34" charset="0"/>
                <a:cs typeface="Calibri" panose="020F0502020204030204" pitchFamily="34" charset="0"/>
              </a:rPr>
              <a:t>Data generation from scope of challenges</a:t>
            </a:r>
          </a:p>
          <a:p>
            <a:pPr lvl="1"/>
            <a:r>
              <a:rPr lang="en-US" sz="1800" dirty="0">
                <a:latin typeface="Calibri" panose="020F0502020204030204" pitchFamily="34" charset="0"/>
                <a:cs typeface="Calibri" panose="020F0502020204030204" pitchFamily="34" charset="0"/>
              </a:rPr>
              <a:t>List explicit data structures</a:t>
            </a:r>
          </a:p>
        </p:txBody>
      </p:sp>
    </p:spTree>
    <p:extLst>
      <p:ext uri="{BB962C8B-B14F-4D97-AF65-F5344CB8AC3E}">
        <p14:creationId xmlns:p14="http://schemas.microsoft.com/office/powerpoint/2010/main" val="325596459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Definitions of Tables</a:t>
            </a:r>
          </a:p>
        </p:txBody>
      </p:sp>
      <p:sp>
        <p:nvSpPr>
          <p:cNvPr id="3" name="Content Placeholder 2"/>
          <p:cNvSpPr>
            <a:spLocks noGrp="1"/>
          </p:cNvSpPr>
          <p:nvPr>
            <p:ph idx="1"/>
          </p:nvPr>
        </p:nvSpPr>
        <p:spPr>
          <a:xfrm>
            <a:off x="609600" y="941388"/>
            <a:ext cx="10972800" cy="5083329"/>
          </a:xfrm>
        </p:spPr>
        <p:txBody>
          <a:bodyPr/>
          <a:lstStyle/>
          <a:p>
            <a:r>
              <a:rPr lang="en-US" sz="1800" b="1" dirty="0"/>
              <a:t>Assert or fault condition too loose?</a:t>
            </a:r>
            <a:endParaRPr lang="en-US" sz="1800" dirty="0"/>
          </a:p>
          <a:p>
            <a:pPr lvl="1"/>
            <a:r>
              <a:rPr lang="en-US" sz="1800" dirty="0"/>
              <a:t>Assert conditional is loose enough that it might be flagging some non-critical errors or API could have multiple callers with different criticality.</a:t>
            </a:r>
          </a:p>
          <a:p>
            <a:r>
              <a:rPr lang="en-US" sz="1800" b="1" dirty="0"/>
              <a:t>Recover or fail more gracefully? </a:t>
            </a:r>
          </a:p>
          <a:p>
            <a:pPr lvl="1"/>
            <a:r>
              <a:rPr lang="en-US" sz="1800" dirty="0"/>
              <a:t>Is there an opportunity to rework the firmware such that recovery is possible? E.g. for rare DMA transfer failures,  re-dispatching the DMA rather than failing. Is there an opportunity to rework the firmware to fail more gracefully? E.g. marking a piece of data as uncorrectable and continuing operation.</a:t>
            </a:r>
          </a:p>
          <a:p>
            <a:r>
              <a:rPr lang="en-US" sz="1800" b="1" dirty="0"/>
              <a:t>Catastrophic?</a:t>
            </a:r>
            <a:r>
              <a:rPr lang="en-US" sz="1800" dirty="0"/>
              <a:t> </a:t>
            </a:r>
          </a:p>
          <a:p>
            <a:pPr lvl="1"/>
            <a:r>
              <a:rPr lang="en-US" sz="1800" dirty="0"/>
              <a:t>Is there a 100% chance this drive is going to fail and count against AFR even if this assert is removed?</a:t>
            </a:r>
          </a:p>
          <a:p>
            <a:r>
              <a:rPr lang="en-US" sz="1800" b="1" dirty="0"/>
              <a:t>PLI hang exposure?</a:t>
            </a:r>
          </a:p>
          <a:p>
            <a:pPr lvl="1"/>
            <a:r>
              <a:rPr lang="en-US" sz="1800" dirty="0"/>
              <a:t>Is the assert guarding against the possibility of a hang during PLI save that would result in a BAD_CTX_2XXX failure? E.g. deadlock during PLI save, </a:t>
            </a:r>
            <a:r>
              <a:rPr lang="en-US" sz="1800" dirty="0" err="1"/>
              <a:t>quiesce</a:t>
            </a:r>
            <a:r>
              <a:rPr lang="en-US" sz="1800" dirty="0"/>
              <a:t> timeout, or HW hang scenario?</a:t>
            </a:r>
          </a:p>
          <a:p>
            <a:r>
              <a:rPr lang="en-US" sz="1800" b="1" dirty="0"/>
              <a:t>Silent data error exposure?</a:t>
            </a:r>
            <a:r>
              <a:rPr lang="en-US" sz="1800" dirty="0"/>
              <a:t> </a:t>
            </a:r>
          </a:p>
          <a:p>
            <a:pPr lvl="1"/>
            <a:r>
              <a:rPr lang="en-US" sz="1800" dirty="0"/>
              <a:t>Is the assert guarding against the possibility of a silent data </a:t>
            </a:r>
            <a:r>
              <a:rPr lang="en-US" sz="1800" dirty="0" err="1"/>
              <a:t>mis</a:t>
            </a:r>
            <a:r>
              <a:rPr lang="en-US" sz="1800" dirty="0"/>
              <a:t>-compare that would impact SBER? E.g. most recent copy of sector data has been lost or we are bout to DMA data that has failed LBA/CRC checking.</a:t>
            </a:r>
          </a:p>
          <a:p>
            <a:pPr marL="0" indent="0">
              <a:buNone/>
            </a:pPr>
            <a:endParaRPr lang="en-US" sz="1800" dirty="0"/>
          </a:p>
        </p:txBody>
      </p:sp>
    </p:spTree>
    <p:extLst>
      <p:ext uri="{BB962C8B-B14F-4D97-AF65-F5344CB8AC3E}">
        <p14:creationId xmlns:p14="http://schemas.microsoft.com/office/powerpoint/2010/main" val="50976044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Definitions of Tables (Continued)</a:t>
            </a:r>
          </a:p>
        </p:txBody>
      </p:sp>
      <p:sp>
        <p:nvSpPr>
          <p:cNvPr id="3" name="Content Placeholder 2"/>
          <p:cNvSpPr>
            <a:spLocks noGrp="1"/>
          </p:cNvSpPr>
          <p:nvPr>
            <p:ph idx="1"/>
          </p:nvPr>
        </p:nvSpPr>
        <p:spPr>
          <a:xfrm>
            <a:off x="609600" y="720436"/>
            <a:ext cx="10972800" cy="5304281"/>
          </a:xfrm>
        </p:spPr>
        <p:txBody>
          <a:bodyPr/>
          <a:lstStyle/>
          <a:p>
            <a:r>
              <a:rPr lang="en-US" sz="2000" b="1" dirty="0"/>
              <a:t>Seen at Customer? </a:t>
            </a:r>
          </a:p>
          <a:p>
            <a:pPr lvl="1"/>
            <a:r>
              <a:rPr lang="en-US" sz="2000" dirty="0"/>
              <a:t>Relates to if it is ASSERT_CUST or </a:t>
            </a:r>
            <a:r>
              <a:rPr lang="en-US" sz="2000" dirty="0" err="1"/>
              <a:t>SoC</a:t>
            </a:r>
            <a:r>
              <a:rPr lang="en-US" sz="2000" dirty="0"/>
              <a:t> abort condition</a:t>
            </a:r>
          </a:p>
          <a:p>
            <a:r>
              <a:rPr lang="en-US" sz="2000" b="1" dirty="0"/>
              <a:t>Assert condition loose? </a:t>
            </a:r>
          </a:p>
          <a:p>
            <a:pPr lvl="1"/>
            <a:r>
              <a:rPr lang="en-US" sz="2000" dirty="0"/>
              <a:t>Is the condition clear within the code.</a:t>
            </a:r>
          </a:p>
          <a:p>
            <a:r>
              <a:rPr lang="en-US" sz="2000" b="1" dirty="0"/>
              <a:t>Ability to recover of fail more gracefully? </a:t>
            </a:r>
          </a:p>
          <a:p>
            <a:pPr lvl="1"/>
            <a:r>
              <a:rPr lang="en-US" sz="2000" dirty="0"/>
              <a:t>Are there measures we can do in the future to reduce the occurrence or fault tolerance.</a:t>
            </a:r>
          </a:p>
          <a:p>
            <a:r>
              <a:rPr lang="en-US" sz="2000" b="1" dirty="0"/>
              <a:t>Catastrophic? </a:t>
            </a:r>
          </a:p>
          <a:p>
            <a:pPr lvl="1"/>
            <a:r>
              <a:rPr lang="en-US" sz="2000" dirty="0"/>
              <a:t>Will the drive at this point not maintain data integrity or relates to a hard system failure.</a:t>
            </a:r>
          </a:p>
          <a:p>
            <a:r>
              <a:rPr lang="en-US" sz="2000" b="1" dirty="0"/>
              <a:t>PLI hang exposure? </a:t>
            </a:r>
          </a:p>
          <a:p>
            <a:pPr lvl="1"/>
            <a:r>
              <a:rPr lang="en-US" sz="2000" dirty="0"/>
              <a:t>Will the condition block a PLI event or data coherency if a PLI occurs.</a:t>
            </a:r>
          </a:p>
          <a:p>
            <a:r>
              <a:rPr lang="en-US" sz="2000" b="1" dirty="0"/>
              <a:t>Silent data error exposure? </a:t>
            </a:r>
          </a:p>
          <a:p>
            <a:pPr lvl="1"/>
            <a:r>
              <a:rPr lang="en-US" sz="2000" dirty="0"/>
              <a:t>Is the event is not caused from a hard stop and relates to a series of events in the past.</a:t>
            </a:r>
          </a:p>
          <a:p>
            <a:r>
              <a:rPr lang="en-US" sz="2000" b="1" dirty="0"/>
              <a:t>Granularity of potential exposure to SDER? </a:t>
            </a:r>
          </a:p>
          <a:p>
            <a:pPr lvl="1"/>
            <a:r>
              <a:rPr lang="en-US" sz="2000" dirty="0"/>
              <a:t>Results in silent data error</a:t>
            </a:r>
          </a:p>
          <a:p>
            <a:endParaRPr lang="en-US" sz="2000" dirty="0"/>
          </a:p>
        </p:txBody>
      </p:sp>
    </p:spTree>
    <p:extLst>
      <p:ext uri="{BB962C8B-B14F-4D97-AF65-F5344CB8AC3E}">
        <p14:creationId xmlns:p14="http://schemas.microsoft.com/office/powerpoint/2010/main" val="158028524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BKM for Exit Criteria on Fault Analysis</a:t>
            </a:r>
          </a:p>
        </p:txBody>
      </p:sp>
      <p:sp>
        <p:nvSpPr>
          <p:cNvPr id="3" name="Content Placeholder 2"/>
          <p:cNvSpPr>
            <a:spLocks noGrp="1"/>
          </p:cNvSpPr>
          <p:nvPr>
            <p:ph idx="1"/>
          </p:nvPr>
        </p:nvSpPr>
        <p:spPr>
          <a:xfrm>
            <a:off x="609600" y="941388"/>
            <a:ext cx="10972800" cy="5083329"/>
          </a:xfrm>
        </p:spPr>
        <p:txBody>
          <a:bodyPr/>
          <a:lstStyle/>
          <a:p>
            <a:pPr marL="514350" indent="-514350">
              <a:buFont typeface="+mj-lt"/>
              <a:buAutoNum type="arabicPeriod"/>
            </a:pPr>
            <a:r>
              <a:rPr lang="en-US" sz="2800" dirty="0"/>
              <a:t>Complete Debug Template</a:t>
            </a:r>
          </a:p>
          <a:p>
            <a:pPr marL="914400" lvl="1" indent="-514350">
              <a:buFont typeface="+mj-lt"/>
              <a:buAutoNum type="alphaLcPeriod"/>
            </a:pPr>
            <a:r>
              <a:rPr lang="en-US" dirty="0"/>
              <a:t>Empty_Template_v1.docx</a:t>
            </a:r>
          </a:p>
          <a:p>
            <a:pPr marL="914400" lvl="1" indent="-514350">
              <a:buFont typeface="+mj-lt"/>
              <a:buAutoNum type="alphaLcPeriod"/>
            </a:pPr>
            <a:r>
              <a:rPr lang="en-US" dirty="0"/>
              <a:t>Example_Template_v1.docx</a:t>
            </a:r>
          </a:p>
          <a:p>
            <a:pPr marL="514350" indent="-514350">
              <a:buFont typeface="+mj-lt"/>
              <a:buAutoNum type="arabicPeriod"/>
            </a:pPr>
            <a:r>
              <a:rPr lang="en-US" sz="2800" dirty="0"/>
              <a:t>Review with TPL, Team, and/or Domain</a:t>
            </a:r>
          </a:p>
          <a:p>
            <a:pPr marL="514350" indent="-514350">
              <a:buFont typeface="+mj-lt"/>
              <a:buAutoNum type="arabicPeriod"/>
            </a:pPr>
            <a:r>
              <a:rPr lang="en-US" sz="2800" dirty="0"/>
              <a:t>Post results within JIRA clearly and concisely</a:t>
            </a:r>
          </a:p>
          <a:p>
            <a:pPr marL="514350" indent="-514350">
              <a:buFont typeface="+mj-lt"/>
              <a:buAutoNum type="arabicPeriod"/>
            </a:pPr>
            <a:r>
              <a:rPr lang="en-US" sz="2800" dirty="0"/>
              <a:t>Add content to debug wiki handbook</a:t>
            </a:r>
          </a:p>
        </p:txBody>
      </p:sp>
    </p:spTree>
    <p:extLst>
      <p:ext uri="{BB962C8B-B14F-4D97-AF65-F5344CB8AC3E}">
        <p14:creationId xmlns:p14="http://schemas.microsoft.com/office/powerpoint/2010/main" val="409692069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Fault Condition SR003</a:t>
            </a:r>
          </a:p>
        </p:txBody>
      </p:sp>
      <p:sp>
        <p:nvSpPr>
          <p:cNvPr id="6" name="Content Placeholder 2"/>
          <p:cNvSpPr>
            <a:spLocks noGrp="1"/>
          </p:cNvSpPr>
          <p:nvPr>
            <p:ph idx="1"/>
          </p:nvPr>
        </p:nvSpPr>
        <p:spPr>
          <a:xfrm>
            <a:off x="609600" y="759280"/>
            <a:ext cx="10972800" cy="5208814"/>
          </a:xfrm>
        </p:spPr>
        <p:txBody>
          <a:bodyPr>
            <a:noAutofit/>
          </a:bodyPr>
          <a:lstStyle/>
          <a:p>
            <a:pPr marL="0" indent="0">
              <a:buNone/>
            </a:pPr>
            <a:r>
              <a:rPr lang="en-US" sz="1200" b="1" dirty="0"/>
              <a:t>Evaluation Focal Points </a:t>
            </a:r>
          </a:p>
          <a:p>
            <a:pPr marL="457200" indent="-457200">
              <a:buFont typeface="+mj-lt"/>
              <a:buAutoNum type="arabicPeriod"/>
            </a:pPr>
            <a:r>
              <a:rPr lang="en-US" sz="1200" dirty="0"/>
              <a:t>Seen at Customer? </a:t>
            </a:r>
          </a:p>
          <a:p>
            <a:pPr marL="968375" lvl="1" indent="-457200"/>
            <a:r>
              <a:rPr lang="en-US" sz="1200" dirty="0"/>
              <a:t>Yes</a:t>
            </a:r>
          </a:p>
          <a:p>
            <a:pPr marL="457200" indent="-457200">
              <a:buFont typeface="+mj-lt"/>
              <a:buAutoNum type="arabicPeriod"/>
            </a:pPr>
            <a:r>
              <a:rPr lang="en-US" sz="1200" dirty="0"/>
              <a:t>Assert Condition Looseness or Ambiguity?</a:t>
            </a:r>
          </a:p>
          <a:p>
            <a:pPr marL="968375" lvl="1" indent="-457200"/>
            <a:r>
              <a:rPr lang="en-US" sz="1200" dirty="0"/>
              <a:t>Several cases cause the failure resulting in not a unique signature</a:t>
            </a:r>
          </a:p>
          <a:p>
            <a:pPr marL="457200" indent="-457200">
              <a:buFont typeface="+mj-lt"/>
              <a:buAutoNum type="arabicPeriod"/>
            </a:pPr>
            <a:r>
              <a:rPr lang="en-US" sz="1200" dirty="0"/>
              <a:t>Developer to do Analysis using “High Level Analysis Flow”</a:t>
            </a:r>
          </a:p>
          <a:p>
            <a:pPr marL="968375" lvl="1" indent="-457200"/>
            <a:r>
              <a:rPr lang="en-US" sz="1200" dirty="0"/>
              <a:t>Problem: Condition is due to a pre-fetched address not accessible in the current operation mode</a:t>
            </a:r>
          </a:p>
          <a:p>
            <a:pPr marL="968375" lvl="1" indent="-457200"/>
            <a:r>
              <a:rPr lang="en-US" sz="1200" dirty="0"/>
              <a:t>Known causes: 1) Address corruption from runtime memory regions such as stack, heap, or branch condition.  2) Memory failures such as uncorrectable in SPI XOR, SRAM, Registers, or DRAM, 3) Error Injection Internal Testing (Not Customer Visible)</a:t>
            </a:r>
          </a:p>
          <a:p>
            <a:pPr marL="968375" lvl="1" indent="-457200"/>
            <a:r>
              <a:rPr lang="en-US" sz="1200" dirty="0"/>
              <a:t>Firmware Data Necessary for Analysis: </a:t>
            </a:r>
          </a:p>
          <a:p>
            <a:pPr marL="1368425" lvl="2" indent="-457200"/>
            <a:r>
              <a:rPr lang="en-US" sz="1200" dirty="0"/>
              <a:t>FSR (Fault Status Registers), FAR (Fault Address Register), IFSR (Instruction Fault Status Register)…</a:t>
            </a:r>
          </a:p>
          <a:p>
            <a:pPr marL="968375" lvl="1" indent="-457200"/>
            <a:r>
              <a:rPr lang="en-US" sz="1200" dirty="0"/>
              <a:t>Firmware Software Prevention: </a:t>
            </a:r>
          </a:p>
          <a:p>
            <a:pPr marL="1082675" lvl="2" indent="-171450"/>
            <a:r>
              <a:rPr lang="en-US" sz="1200" dirty="0"/>
              <a:t>Code coverage analysis and execution coverage for conditions</a:t>
            </a:r>
          </a:p>
          <a:p>
            <a:pPr marL="968375" lvl="1" indent="-457200"/>
            <a:r>
              <a:rPr lang="en-US" sz="1200" dirty="0"/>
              <a:t>ASIC-Hardware Components</a:t>
            </a:r>
          </a:p>
          <a:p>
            <a:pPr marL="1368425" lvl="2" indent="-457200"/>
            <a:r>
              <a:rPr lang="en-US" sz="1200" dirty="0"/>
              <a:t>Rigorous screening of systems, Execution of all known state usage, Environment Stress Testing </a:t>
            </a:r>
          </a:p>
          <a:p>
            <a:pPr marL="457200" indent="-457200">
              <a:buFont typeface="+mj-lt"/>
              <a:buAutoNum type="arabicPeriod"/>
            </a:pPr>
            <a:r>
              <a:rPr lang="en-US" sz="1200" dirty="0"/>
              <a:t>Catastrophic Event leading to an Annual Failure Rate (AFR) post Reliability Demonstration Testing (RDT)? </a:t>
            </a:r>
          </a:p>
          <a:p>
            <a:pPr marL="968375" lvl="1" indent="-457200"/>
            <a:r>
              <a:rPr lang="en-US" sz="1200" dirty="0"/>
              <a:t>Yes, since the failure is in code quality or hardware</a:t>
            </a:r>
          </a:p>
          <a:p>
            <a:pPr marL="457200" indent="-457200">
              <a:buFont typeface="+mj-lt"/>
              <a:buAutoNum type="arabicPeriod"/>
            </a:pPr>
            <a:r>
              <a:rPr lang="en-US" sz="1200" dirty="0"/>
              <a:t>Brown out or Power Loss Immanent (PLI) deadlock exposure?</a:t>
            </a:r>
          </a:p>
          <a:p>
            <a:pPr marL="968375" lvl="1" indent="-457200"/>
            <a:r>
              <a:rPr lang="en-US" sz="1200" dirty="0"/>
              <a:t>Yes, </a:t>
            </a:r>
            <a:r>
              <a:rPr lang="en-US" sz="1200" dirty="0" err="1"/>
              <a:t>SoC</a:t>
            </a:r>
            <a:r>
              <a:rPr lang="en-US" sz="1200" dirty="0"/>
              <a:t> comes to a complete halt</a:t>
            </a:r>
          </a:p>
          <a:p>
            <a:pPr marL="457200" indent="-457200">
              <a:buFont typeface="+mj-lt"/>
              <a:buAutoNum type="arabicPeriod"/>
            </a:pPr>
            <a:r>
              <a:rPr lang="en-US" sz="1200" dirty="0"/>
              <a:t>Silent data error (SDE) or data miss-compare exposure? </a:t>
            </a:r>
          </a:p>
          <a:p>
            <a:pPr marL="968375" lvl="1" indent="-457200"/>
            <a:r>
              <a:rPr lang="en-US" sz="1200" dirty="0"/>
              <a:t>Yes, control flow data for active data is to be marked un-recoverable</a:t>
            </a:r>
          </a:p>
          <a:p>
            <a:pPr marL="457200" indent="-457200">
              <a:buFont typeface="+mj-lt"/>
              <a:buAutoNum type="arabicPeriod"/>
            </a:pPr>
            <a:r>
              <a:rPr lang="en-US" sz="1200" dirty="0"/>
              <a:t>Granularity of potential exposure to Silent Data Error Rate (SDER)? </a:t>
            </a:r>
          </a:p>
          <a:p>
            <a:pPr marL="968375" lvl="1" indent="-457200"/>
            <a:r>
              <a:rPr lang="en-US" sz="1200" dirty="0"/>
              <a:t>Yes, if recovery mechanism is in firmware then the recovery flow could lose critical data since the address could have been either local or gradual</a:t>
            </a:r>
          </a:p>
        </p:txBody>
      </p:sp>
    </p:spTree>
    <p:extLst>
      <p:ext uri="{BB962C8B-B14F-4D97-AF65-F5344CB8AC3E}">
        <p14:creationId xmlns:p14="http://schemas.microsoft.com/office/powerpoint/2010/main" val="305473896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sz="quarter"/>
          </p:nvPr>
        </p:nvSpPr>
        <p:spPr/>
        <p:txBody>
          <a:bodyPr/>
          <a:lstStyle/>
          <a:p>
            <a:r>
              <a:rPr lang="en-US" dirty="0"/>
              <a:t>Advanced Analysis</a:t>
            </a:r>
          </a:p>
        </p:txBody>
      </p:sp>
    </p:spTree>
    <p:extLst>
      <p:ext uri="{BB962C8B-B14F-4D97-AF65-F5344CB8AC3E}">
        <p14:creationId xmlns:p14="http://schemas.microsoft.com/office/powerpoint/2010/main" val="26215266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Content Generation from Analysis (1</a:t>
            </a:r>
            <a:r>
              <a:rPr lang="en-US" baseline="30000" dirty="0"/>
              <a:t>st</a:t>
            </a:r>
            <a:r>
              <a:rPr lang="en-US" dirty="0"/>
              <a:t> Pass)</a:t>
            </a:r>
          </a:p>
        </p:txBody>
      </p:sp>
      <p:sp>
        <p:nvSpPr>
          <p:cNvPr id="3" name="Content Placeholder 2"/>
          <p:cNvSpPr>
            <a:spLocks noGrp="1"/>
          </p:cNvSpPr>
          <p:nvPr>
            <p:ph idx="1"/>
          </p:nvPr>
        </p:nvSpPr>
        <p:spPr>
          <a:xfrm>
            <a:off x="439271" y="941388"/>
            <a:ext cx="11143130" cy="5083329"/>
          </a:xfrm>
        </p:spPr>
        <p:txBody>
          <a:bodyPr/>
          <a:lstStyle/>
          <a:p>
            <a:pPr marL="0" indent="0">
              <a:buNone/>
            </a:pPr>
            <a:r>
              <a:rPr lang="en-US" sz="1400" b="1" dirty="0"/>
              <a:t>Example Assert: BM453: Invalidity mismatch</a:t>
            </a:r>
          </a:p>
          <a:p>
            <a:pPr>
              <a:buFont typeface="+mj-lt"/>
              <a:buAutoNum type="arabicPeriod"/>
            </a:pPr>
            <a:r>
              <a:rPr lang="en-US" sz="1400" dirty="0"/>
              <a:t>Seen at Customer? </a:t>
            </a:r>
          </a:p>
          <a:p>
            <a:pPr marL="854075" lvl="1" indent="-342900"/>
            <a:r>
              <a:rPr lang="en-US" sz="1400" dirty="0"/>
              <a:t>Yes. Scrubbed through the previous issues. Can see a couple of NCT’s filed.</a:t>
            </a:r>
          </a:p>
          <a:p>
            <a:pPr>
              <a:buFont typeface="+mj-lt"/>
              <a:buAutoNum type="arabicPeriod"/>
            </a:pPr>
            <a:r>
              <a:rPr lang="en-US" sz="1400" dirty="0"/>
              <a:t>Assert Condition Looseness or Ambiguity?</a:t>
            </a:r>
          </a:p>
          <a:p>
            <a:pPr marL="854075" lvl="1" indent="-342900"/>
            <a:r>
              <a:rPr lang="en-US" sz="1400" dirty="0"/>
              <a:t>Yes, Though the  manifestation is in the form of invalidity mismatch, there are multiple root causes to this issue.</a:t>
            </a:r>
          </a:p>
          <a:p>
            <a:pPr>
              <a:buFont typeface="+mj-lt"/>
              <a:buAutoNum type="arabicPeriod"/>
            </a:pPr>
            <a:r>
              <a:rPr lang="en-US" sz="1400" dirty="0"/>
              <a:t>Developer to do Analysis using “High Level Analysis Flow”</a:t>
            </a:r>
          </a:p>
          <a:p>
            <a:pPr marL="854075" lvl="1" indent="-342900"/>
            <a:r>
              <a:rPr lang="en-US" sz="1400" dirty="0"/>
              <a:t>Problem: The invalidity of the band to be erased, present in the Defrag </a:t>
            </a:r>
            <a:r>
              <a:rPr lang="en-US" sz="1400" dirty="0" err="1"/>
              <a:t>DoneQ</a:t>
            </a:r>
            <a:r>
              <a:rPr lang="en-US" sz="1400" dirty="0"/>
              <a:t> should be zero. If it is not we hit this assert</a:t>
            </a:r>
          </a:p>
          <a:p>
            <a:pPr marL="854075" lvl="1" indent="-342900"/>
            <a:r>
              <a:rPr lang="en-US" sz="1400" dirty="0"/>
              <a:t>Known causes: Accounting issues, Collisions during Trims and writes,  </a:t>
            </a:r>
            <a:r>
              <a:rPr lang="en-US" sz="1400" dirty="0" err="1"/>
              <a:t>Pli</a:t>
            </a:r>
            <a:r>
              <a:rPr lang="en-US" sz="1400" dirty="0"/>
              <a:t> Restore previously not updating the validity table.</a:t>
            </a:r>
          </a:p>
          <a:p>
            <a:pPr>
              <a:buFont typeface="+mj-lt"/>
              <a:buAutoNum type="arabicPeriod"/>
            </a:pPr>
            <a:r>
              <a:rPr lang="en-US" sz="1400" dirty="0"/>
              <a:t>Catastrophic Event leading to an Annual Failure Rate (AFR) post Reliability Demonstration Testing (RDT)?</a:t>
            </a:r>
          </a:p>
          <a:p>
            <a:pPr marL="854075" lvl="1" indent="-342900"/>
            <a:r>
              <a:rPr lang="en-US" sz="1400" dirty="0"/>
              <a:t>Yes. Most of the times we see BM453 due to some issues that occurred in the past (Analysis of this in the next slides). Thus if this issue is seen during RDT, it is usually very difficult to debug. Thus, it would definitely cause a AFR hit.</a:t>
            </a:r>
          </a:p>
          <a:p>
            <a:pPr>
              <a:buFont typeface="+mj-lt"/>
              <a:buAutoNum type="arabicPeriod"/>
            </a:pPr>
            <a:r>
              <a:rPr lang="en-US" sz="1400" dirty="0"/>
              <a:t>Brown out or Power Loss Immanent (PLI) deadlock exposure?</a:t>
            </a:r>
          </a:p>
          <a:p>
            <a:pPr marL="854075" lvl="1" indent="-342900"/>
            <a:r>
              <a:rPr lang="en-US" sz="1400" dirty="0"/>
              <a:t>No. PLI flow does not rely on the invalidity counters.</a:t>
            </a:r>
          </a:p>
          <a:p>
            <a:pPr>
              <a:buFont typeface="+mj-lt"/>
              <a:buAutoNum type="arabicPeriod"/>
            </a:pPr>
            <a:r>
              <a:rPr lang="en-US" sz="1400" dirty="0"/>
              <a:t>Silent data error (SDE) or data miss-compare exposure? </a:t>
            </a:r>
          </a:p>
          <a:p>
            <a:pPr marL="854075" lvl="1" indent="-342900"/>
            <a:r>
              <a:rPr lang="en-US" sz="1400" dirty="0"/>
              <a:t>Yes, the invalidity mismatch would definitely lead to further accounting issues and the corresponding decisions. Thus, we would see Silent data errors.</a:t>
            </a:r>
          </a:p>
          <a:p>
            <a:pPr>
              <a:buFont typeface="+mj-lt"/>
              <a:buAutoNum type="arabicPeriod"/>
            </a:pPr>
            <a:r>
              <a:rPr lang="en-US" sz="1400" dirty="0"/>
              <a:t>Granularity of potential exposure to Silent Data Error Rate (SDER)? </a:t>
            </a:r>
          </a:p>
          <a:p>
            <a:pPr marL="854075" lvl="1" indent="-342900"/>
            <a:r>
              <a:rPr lang="en-US" sz="1400" dirty="0"/>
              <a:t>Yes</a:t>
            </a:r>
          </a:p>
          <a:p>
            <a:pPr marL="511175" lvl="1" indent="0">
              <a:buNone/>
            </a:pPr>
            <a:endParaRPr lang="en-US" sz="1200" dirty="0"/>
          </a:p>
          <a:p>
            <a:pPr marL="511175" lvl="1" indent="0">
              <a:buNone/>
            </a:pPr>
            <a:endParaRPr lang="en-US" sz="1200" dirty="0"/>
          </a:p>
          <a:p>
            <a:pPr marL="511175" lvl="1" indent="0">
              <a:buNone/>
            </a:pPr>
            <a:r>
              <a:rPr lang="en-US" sz="1200" dirty="0"/>
              <a:t> </a:t>
            </a:r>
          </a:p>
          <a:p>
            <a:endParaRPr lang="en-US" dirty="0"/>
          </a:p>
        </p:txBody>
      </p:sp>
    </p:spTree>
    <p:extLst>
      <p:ext uri="{BB962C8B-B14F-4D97-AF65-F5344CB8AC3E}">
        <p14:creationId xmlns:p14="http://schemas.microsoft.com/office/powerpoint/2010/main" val="244368072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Software Transaction Paths In System</a:t>
            </a:r>
            <a:br>
              <a:rPr lang="en-US" dirty="0"/>
            </a:br>
            <a:r>
              <a:rPr lang="en-US" dirty="0"/>
              <a:t>(1</a:t>
            </a:r>
            <a:r>
              <a:rPr lang="en-US" baseline="30000" dirty="0"/>
              <a:t>st</a:t>
            </a:r>
            <a:r>
              <a:rPr lang="en-US" dirty="0"/>
              <a:t> level issues)</a:t>
            </a:r>
          </a:p>
        </p:txBody>
      </p:sp>
      <p:sp>
        <p:nvSpPr>
          <p:cNvPr id="3" name="Content Placeholder 2"/>
          <p:cNvSpPr>
            <a:spLocks noGrp="1"/>
          </p:cNvSpPr>
          <p:nvPr>
            <p:ph idx="1"/>
          </p:nvPr>
        </p:nvSpPr>
        <p:spPr>
          <a:xfrm>
            <a:off x="609600" y="1058091"/>
            <a:ext cx="10972800" cy="4645783"/>
          </a:xfrm>
        </p:spPr>
        <p:txBody>
          <a:bodyPr/>
          <a:lstStyle/>
          <a:p>
            <a:r>
              <a:rPr lang="en-US" sz="2200" dirty="0">
                <a:cs typeface="Calibri" panose="020F0502020204030204" pitchFamily="34" charset="0"/>
              </a:rPr>
              <a:t>Owner: Defrag</a:t>
            </a:r>
          </a:p>
          <a:p>
            <a:pPr marL="742950" lvl="2" indent="-342900"/>
            <a:r>
              <a:rPr lang="en-US" sz="2000" dirty="0">
                <a:cs typeface="Calibri" panose="020F0502020204030204" pitchFamily="34" charset="0"/>
              </a:rPr>
              <a:t>Read forward – Read after Write</a:t>
            </a:r>
          </a:p>
          <a:p>
            <a:pPr marL="742950" lvl="2" indent="-342900"/>
            <a:r>
              <a:rPr lang="en-US" sz="2000" dirty="0">
                <a:cs typeface="Calibri" panose="020F0502020204030204" pitchFamily="34" charset="0"/>
              </a:rPr>
              <a:t>Collision – Sleep Modes Aggressive, Moderate, Slow</a:t>
            </a:r>
          </a:p>
          <a:p>
            <a:pPr marL="742950" lvl="2" indent="-342900"/>
            <a:r>
              <a:rPr lang="en-US" sz="2000" dirty="0">
                <a:cs typeface="Calibri" panose="020F0502020204030204" pitchFamily="34" charset="0"/>
              </a:rPr>
              <a:t>Read disturb, BDR, Dust-&gt; Force Relocation</a:t>
            </a:r>
          </a:p>
          <a:p>
            <a:pPr marL="742950" lvl="2" indent="-342900"/>
            <a:r>
              <a:rPr lang="en-US" sz="2000" dirty="0">
                <a:cs typeface="Calibri" panose="020F0502020204030204" pitchFamily="34" charset="0"/>
              </a:rPr>
              <a:t>Defrag fake credits – Virtual exchange until promoted to actual</a:t>
            </a:r>
          </a:p>
          <a:p>
            <a:r>
              <a:rPr lang="en-US" sz="2200" dirty="0">
                <a:cs typeface="Calibri" panose="020F0502020204030204" pitchFamily="34" charset="0"/>
              </a:rPr>
              <a:t>Evaluate from the Host side:</a:t>
            </a:r>
          </a:p>
          <a:p>
            <a:pPr lvl="1" indent="-342900">
              <a:buFont typeface="Arial" pitchFamily="34" charset="0"/>
              <a:buChar char="•"/>
            </a:pPr>
            <a:r>
              <a:rPr lang="en-US" sz="2000" dirty="0">
                <a:cs typeface="Calibri" panose="020F0502020204030204" pitchFamily="34" charset="0"/>
              </a:rPr>
              <a:t>Trim – System Dislocation</a:t>
            </a:r>
          </a:p>
          <a:p>
            <a:pPr lvl="1" indent="-342900">
              <a:buFont typeface="Arial" pitchFamily="34" charset="0"/>
              <a:buChar char="•"/>
            </a:pPr>
            <a:r>
              <a:rPr lang="en-US" sz="2000" dirty="0">
                <a:cs typeface="Calibri" panose="020F0502020204030204" pitchFamily="34" charset="0"/>
              </a:rPr>
              <a:t>Name space change</a:t>
            </a:r>
          </a:p>
          <a:p>
            <a:pPr lvl="1" indent="-342900">
              <a:buFont typeface="Arial" pitchFamily="34" charset="0"/>
              <a:buChar char="•"/>
            </a:pPr>
            <a:r>
              <a:rPr lang="en-US" sz="2000" dirty="0">
                <a:cs typeface="Calibri" panose="020F0502020204030204" pitchFamily="34" charset="0"/>
              </a:rPr>
              <a:t>Forced unit access (FUA)</a:t>
            </a:r>
          </a:p>
          <a:p>
            <a:pPr lvl="1" indent="-342900">
              <a:buFont typeface="Arial" pitchFamily="34" charset="0"/>
              <a:buChar char="•"/>
            </a:pPr>
            <a:r>
              <a:rPr lang="en-US" sz="2000" dirty="0">
                <a:cs typeface="Calibri" panose="020F0502020204030204" pitchFamily="34" charset="0"/>
              </a:rPr>
              <a:t>Transport queue reorder</a:t>
            </a:r>
          </a:p>
          <a:p>
            <a:pPr lvl="1" indent="-342900">
              <a:buFont typeface="Arial" pitchFamily="34" charset="0"/>
              <a:buChar char="•"/>
            </a:pPr>
            <a:r>
              <a:rPr lang="en-US" sz="2000" dirty="0">
                <a:cs typeface="Calibri" panose="020F0502020204030204" pitchFamily="34" charset="0"/>
              </a:rPr>
              <a:t>Data-control hazard issues:  RAW, WAR, WAW</a:t>
            </a:r>
          </a:p>
          <a:p>
            <a:pPr lvl="1" indent="-342900">
              <a:buFont typeface="Arial" pitchFamily="34" charset="0"/>
              <a:buChar char="•"/>
            </a:pPr>
            <a:r>
              <a:rPr lang="en-US" sz="2000" dirty="0">
                <a:cs typeface="Calibri" panose="020F0502020204030204" pitchFamily="34" charset="0"/>
              </a:rPr>
              <a:t>Host Driver or Transport RAID 0 per media bank 256 byte alignment</a:t>
            </a:r>
          </a:p>
          <a:p>
            <a:pPr lvl="1"/>
            <a:endParaRPr lang="en-US" sz="2000" dirty="0"/>
          </a:p>
          <a:p>
            <a:pPr marL="457200" lvl="1" indent="0">
              <a:buNone/>
            </a:pPr>
            <a:endParaRPr lang="en-US" sz="2000" dirty="0"/>
          </a:p>
        </p:txBody>
      </p:sp>
    </p:spTree>
    <p:extLst>
      <p:ext uri="{BB962C8B-B14F-4D97-AF65-F5344CB8AC3E}">
        <p14:creationId xmlns:p14="http://schemas.microsoft.com/office/powerpoint/2010/main" val="85451812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Internal Trigger or Transition Conditions (1</a:t>
            </a:r>
            <a:r>
              <a:rPr lang="en-US" baseline="30000" dirty="0"/>
              <a:t>st</a:t>
            </a:r>
            <a:r>
              <a:rPr lang="en-US" dirty="0"/>
              <a:t> level issues)</a:t>
            </a:r>
          </a:p>
        </p:txBody>
      </p:sp>
      <p:sp>
        <p:nvSpPr>
          <p:cNvPr id="3" name="Content Placeholder 2"/>
          <p:cNvSpPr>
            <a:spLocks noGrp="1"/>
          </p:cNvSpPr>
          <p:nvPr>
            <p:ph idx="1"/>
          </p:nvPr>
        </p:nvSpPr>
        <p:spPr>
          <a:xfrm>
            <a:off x="609600" y="1045029"/>
            <a:ext cx="10972800" cy="4979688"/>
          </a:xfrm>
        </p:spPr>
        <p:txBody>
          <a:bodyPr/>
          <a:lstStyle/>
          <a:p>
            <a:r>
              <a:rPr lang="en-US" sz="2200" dirty="0">
                <a:cs typeface="Calibri" panose="020F0502020204030204" pitchFamily="34" charset="0"/>
              </a:rPr>
              <a:t>Trigger Conditions</a:t>
            </a:r>
          </a:p>
          <a:p>
            <a:pPr marL="857250" lvl="1" indent="-342900">
              <a:buFont typeface="Arial" pitchFamily="34" charset="0"/>
              <a:buChar char="•"/>
            </a:pPr>
            <a:r>
              <a:rPr lang="en-US" sz="2200" dirty="0">
                <a:cs typeface="Calibri" panose="020F0502020204030204" pitchFamily="34" charset="0"/>
              </a:rPr>
              <a:t>E-Fail and P-Fail event trigger from NAND Media failure.</a:t>
            </a:r>
          </a:p>
          <a:p>
            <a:pPr marL="857250" lvl="1" indent="-342900">
              <a:buFont typeface="Arial" pitchFamily="34" charset="0"/>
              <a:buChar char="•"/>
            </a:pPr>
            <a:r>
              <a:rPr lang="en-US" sz="2200" dirty="0">
                <a:cs typeface="Calibri" panose="020F0502020204030204" pitchFamily="34" charset="0"/>
              </a:rPr>
              <a:t>Provisional defect R/E/P marking mechanism to indicate the loss of data. </a:t>
            </a:r>
          </a:p>
          <a:p>
            <a:pPr marL="1257300" lvl="2" indent="-342900"/>
            <a:r>
              <a:rPr lang="en-US" sz="2200" dirty="0">
                <a:cs typeface="Calibri" panose="020F0502020204030204" pitchFamily="34" charset="0"/>
              </a:rPr>
              <a:t>Expectation is the RAID 4 parity threshold will ensure data recovery.</a:t>
            </a:r>
          </a:p>
          <a:p>
            <a:pPr marL="857250" lvl="1" indent="-342900">
              <a:buFont typeface="Arial" pitchFamily="34" charset="0"/>
              <a:buChar char="•"/>
            </a:pPr>
            <a:r>
              <a:rPr lang="en-US" sz="2200" dirty="0">
                <a:cs typeface="Calibri" panose="020F0502020204030204" pitchFamily="34" charset="0"/>
              </a:rPr>
              <a:t>Moving Read Reference (MRR) </a:t>
            </a:r>
          </a:p>
          <a:p>
            <a:pPr marL="1257300" lvl="2" indent="-342900"/>
            <a:r>
              <a:rPr lang="en-US" sz="2200" dirty="0">
                <a:cs typeface="Calibri" panose="020F0502020204030204" pitchFamily="34" charset="0"/>
              </a:rPr>
              <a:t>Voltage level in response to an error checking and correction (ECC) decode failure of a previous read of the page using the previous reference voltage level.</a:t>
            </a:r>
          </a:p>
          <a:p>
            <a:pPr marL="857250" lvl="1" indent="-342900">
              <a:buFont typeface="Arial" pitchFamily="34" charset="0"/>
              <a:buChar char="•"/>
            </a:pPr>
            <a:r>
              <a:rPr lang="en-US" sz="2200" dirty="0">
                <a:cs typeface="Calibri" panose="020F0502020204030204" pitchFamily="34" charset="0"/>
              </a:rPr>
              <a:t>XOR </a:t>
            </a:r>
          </a:p>
          <a:p>
            <a:pPr marL="1257300" lvl="2" indent="-342900"/>
            <a:r>
              <a:rPr lang="en-US" sz="2200" dirty="0">
                <a:cs typeface="Calibri" panose="020F0502020204030204" pitchFamily="34" charset="0"/>
              </a:rPr>
              <a:t>RAID 4 parity recovery event based on media bank.</a:t>
            </a:r>
          </a:p>
          <a:p>
            <a:pPr marL="857250" lvl="1" indent="-342900">
              <a:buFont typeface="Arial" pitchFamily="34" charset="0"/>
              <a:buChar char="•"/>
            </a:pPr>
            <a:r>
              <a:rPr lang="en-US" sz="2200" dirty="0">
                <a:cs typeface="Calibri" panose="020F0502020204030204" pitchFamily="34" charset="0"/>
              </a:rPr>
              <a:t>Address Trim Check (ATC)</a:t>
            </a:r>
          </a:p>
          <a:p>
            <a:pPr marL="1257300" lvl="2" indent="-342900"/>
            <a:r>
              <a:rPr lang="en-US" sz="2200" dirty="0">
                <a:cs typeface="Calibri" panose="020F0502020204030204" pitchFamily="34" charset="0"/>
              </a:rPr>
              <a:t>NAND block related content miss-matches</a:t>
            </a:r>
          </a:p>
        </p:txBody>
      </p:sp>
    </p:spTree>
    <p:extLst>
      <p:ext uri="{BB962C8B-B14F-4D97-AF65-F5344CB8AC3E}">
        <p14:creationId xmlns:p14="http://schemas.microsoft.com/office/powerpoint/2010/main" val="118353208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Module Dependencies (2</a:t>
            </a:r>
            <a:r>
              <a:rPr lang="en-US" baseline="30000" dirty="0"/>
              <a:t>nd</a:t>
            </a:r>
            <a:r>
              <a:rPr lang="en-US" dirty="0"/>
              <a:t> level issues)</a:t>
            </a:r>
          </a:p>
        </p:txBody>
      </p:sp>
      <p:sp>
        <p:nvSpPr>
          <p:cNvPr id="3" name="Content Placeholder 2"/>
          <p:cNvSpPr>
            <a:spLocks noGrp="1"/>
          </p:cNvSpPr>
          <p:nvPr>
            <p:ph idx="1"/>
          </p:nvPr>
        </p:nvSpPr>
        <p:spPr>
          <a:xfrm>
            <a:off x="609600" y="873579"/>
            <a:ext cx="5546271" cy="5151138"/>
          </a:xfrm>
        </p:spPr>
        <p:txBody>
          <a:bodyPr/>
          <a:lstStyle/>
          <a:p>
            <a:r>
              <a:rPr lang="en-US" sz="1800" dirty="0">
                <a:latin typeface="Calibri" panose="020F0502020204030204" pitchFamily="34" charset="0"/>
                <a:cs typeface="Calibri" panose="020F0502020204030204" pitchFamily="34" charset="0"/>
              </a:rPr>
              <a:t>Media issues:</a:t>
            </a:r>
          </a:p>
          <a:p>
            <a:pPr marL="742950" lvl="2" indent="-342900"/>
            <a:r>
              <a:rPr lang="en-US" sz="1800" dirty="0">
                <a:latin typeface="Calibri" panose="020F0502020204030204" pitchFamily="34" charset="0"/>
                <a:cs typeface="Calibri" panose="020F0502020204030204" pitchFamily="34" charset="0"/>
              </a:rPr>
              <a:t>Silent ECC Fatal</a:t>
            </a:r>
          </a:p>
          <a:p>
            <a:pPr marL="742950" lvl="2" indent="-342900"/>
            <a:r>
              <a:rPr lang="en-US" sz="1800" dirty="0">
                <a:latin typeface="Calibri" panose="020F0502020204030204" pitchFamily="34" charset="0"/>
                <a:cs typeface="Calibri" panose="020F0502020204030204" pitchFamily="34" charset="0"/>
              </a:rPr>
              <a:t>Stale ATC data condition</a:t>
            </a:r>
          </a:p>
          <a:p>
            <a:r>
              <a:rPr lang="en-US" sz="1800" dirty="0">
                <a:latin typeface="Calibri" panose="020F0502020204030204" pitchFamily="34" charset="0"/>
                <a:cs typeface="Calibri" panose="020F0502020204030204" pitchFamily="34" charset="0"/>
              </a:rPr>
              <a:t>Hardware issues:	</a:t>
            </a:r>
          </a:p>
          <a:p>
            <a:pPr marL="742950" lvl="2" indent="-342900"/>
            <a:r>
              <a:rPr lang="en-US" sz="1800" dirty="0">
                <a:latin typeface="Calibri" panose="020F0502020204030204" pitchFamily="34" charset="0"/>
                <a:cs typeface="Calibri" panose="020F0502020204030204" pitchFamily="34" charset="0"/>
              </a:rPr>
              <a:t>Channel/Die failure</a:t>
            </a:r>
          </a:p>
          <a:p>
            <a:pPr marL="742950" lvl="2" indent="-342900"/>
            <a:r>
              <a:rPr lang="en-US" sz="1800" dirty="0">
                <a:latin typeface="Calibri" panose="020F0502020204030204" pitchFamily="34" charset="0"/>
                <a:cs typeface="Calibri" panose="020F0502020204030204" pitchFamily="34" charset="0"/>
              </a:rPr>
              <a:t>SRAM/DRAM ECC</a:t>
            </a:r>
          </a:p>
          <a:p>
            <a:pPr marL="742950" lvl="2" indent="-342900"/>
            <a:r>
              <a:rPr lang="en-US" sz="1800" dirty="0">
                <a:latin typeface="Calibri" panose="020F0502020204030204" pitchFamily="34" charset="0"/>
                <a:cs typeface="Calibri" panose="020F0502020204030204" pitchFamily="34" charset="0"/>
              </a:rPr>
              <a:t>DMA-DMT transfer error</a:t>
            </a:r>
          </a:p>
          <a:p>
            <a:pPr marL="1200150" lvl="3" indent="-342900"/>
            <a:r>
              <a:rPr lang="en-US" sz="1800" dirty="0">
                <a:latin typeface="Calibri" panose="020F0502020204030204" pitchFamily="34" charset="0"/>
                <a:cs typeface="Calibri" panose="020F0502020204030204" pitchFamily="34" charset="0"/>
              </a:rPr>
              <a:t>Transport, Core, Channel, NAND Cache, NAND Access</a:t>
            </a:r>
          </a:p>
          <a:p>
            <a:pPr marL="742950" lvl="2" indent="-342900"/>
            <a:r>
              <a:rPr lang="en-US" sz="1800" dirty="0">
                <a:latin typeface="Calibri" panose="020F0502020204030204" pitchFamily="34" charset="0"/>
                <a:cs typeface="Calibri" panose="020F0502020204030204" pitchFamily="34" charset="0"/>
              </a:rPr>
              <a:t>PMIC </a:t>
            </a:r>
          </a:p>
          <a:p>
            <a:pPr marL="1200150" lvl="3" indent="-342900"/>
            <a:r>
              <a:rPr lang="en-US" sz="1800" dirty="0">
                <a:latin typeface="Calibri" panose="020F0502020204030204" pitchFamily="34" charset="0"/>
                <a:cs typeface="Calibri" panose="020F0502020204030204" pitchFamily="34" charset="0"/>
              </a:rPr>
              <a:t>Voltage stability</a:t>
            </a:r>
          </a:p>
          <a:p>
            <a:pPr marL="1200150" lvl="3" indent="-342900"/>
            <a:r>
              <a:rPr lang="en-US" sz="1800" dirty="0">
                <a:latin typeface="Calibri" panose="020F0502020204030204" pitchFamily="34" charset="0"/>
                <a:cs typeface="Calibri" panose="020F0502020204030204" pitchFamily="34" charset="0"/>
              </a:rPr>
              <a:t>Heat detection</a:t>
            </a:r>
          </a:p>
          <a:p>
            <a:pPr marL="342900" lvl="1" indent="-342900">
              <a:buFont typeface="Arial" panose="020B0604020202020204" pitchFamily="34" charset="0"/>
              <a:buChar char="•"/>
            </a:pPr>
            <a:r>
              <a:rPr lang="en-US" sz="1800" dirty="0">
                <a:latin typeface="Calibri" panose="020F0502020204030204" pitchFamily="34" charset="0"/>
                <a:cs typeface="Calibri" panose="020F0502020204030204" pitchFamily="34" charset="0"/>
              </a:rPr>
              <a:t>Logic</a:t>
            </a:r>
          </a:p>
          <a:p>
            <a:pPr marL="742950" lvl="2" indent="-342900"/>
            <a:r>
              <a:rPr lang="en-US" sz="1800" dirty="0">
                <a:latin typeface="Calibri" panose="020F0502020204030204" pitchFamily="34" charset="0"/>
                <a:cs typeface="Calibri" panose="020F0502020204030204" pitchFamily="34" charset="0"/>
              </a:rPr>
              <a:t>Failures during PLI-PLR replay</a:t>
            </a:r>
          </a:p>
          <a:p>
            <a:pPr marL="742950" lvl="2" indent="-342900"/>
            <a:r>
              <a:rPr lang="en-US" sz="1800" dirty="0">
                <a:latin typeface="Calibri" panose="020F0502020204030204" pitchFamily="34" charset="0"/>
                <a:cs typeface="Calibri" panose="020F0502020204030204" pitchFamily="34" charset="0"/>
              </a:rPr>
              <a:t>Packing mode 512, 528, 544 byte sector by feature VSS</a:t>
            </a:r>
          </a:p>
        </p:txBody>
      </p:sp>
    </p:spTree>
    <p:extLst>
      <p:ext uri="{BB962C8B-B14F-4D97-AF65-F5344CB8AC3E}">
        <p14:creationId xmlns:p14="http://schemas.microsoft.com/office/powerpoint/2010/main" val="28973247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Telemetry Key Commands</a:t>
            </a:r>
          </a:p>
        </p:txBody>
      </p:sp>
      <p:sp>
        <p:nvSpPr>
          <p:cNvPr id="3" name="Content Placeholder 2"/>
          <p:cNvSpPr>
            <a:spLocks noGrp="1"/>
          </p:cNvSpPr>
          <p:nvPr>
            <p:ph idx="1"/>
          </p:nvPr>
        </p:nvSpPr>
        <p:spPr>
          <a:xfrm>
            <a:off x="609600" y="1181437"/>
            <a:ext cx="10972800" cy="4843280"/>
          </a:xfrm>
        </p:spPr>
        <p:txBody>
          <a:bodyPr/>
          <a:lstStyle/>
          <a:p>
            <a:pPr lvl="0"/>
            <a:r>
              <a:rPr lang="en-US" sz="2000" dirty="0" err="1"/>
              <a:t>NVMe</a:t>
            </a:r>
            <a:endParaRPr lang="en-US" sz="2000" dirty="0"/>
          </a:p>
          <a:p>
            <a:pPr lvl="1"/>
            <a:r>
              <a:rPr lang="en-US" sz="2000" dirty="0"/>
              <a:t>Identify controller data structure (ICDS; support of host and controller telemetry) </a:t>
            </a:r>
          </a:p>
          <a:p>
            <a:pPr lvl="1"/>
            <a:r>
              <a:rPr lang="en-US" sz="2000" dirty="0"/>
              <a:t>Asynchronous event Configuration (AEC; host enablement of the (H/C)</a:t>
            </a:r>
            <a:r>
              <a:rPr lang="en-US" sz="2000" dirty="0" err="1"/>
              <a:t>iTaC</a:t>
            </a:r>
            <a:r>
              <a:rPr lang="en-US" sz="2000" dirty="0"/>
              <a:t> event notifications) feature identifier 0Bh</a:t>
            </a:r>
          </a:p>
          <a:p>
            <a:pPr lvl="1"/>
            <a:r>
              <a:rPr lang="en-US" sz="2000" dirty="0"/>
              <a:t>Asynchronous event information notice (AEIN; detection field if telemetry log changed)</a:t>
            </a:r>
          </a:p>
          <a:p>
            <a:pPr lvl="1"/>
            <a:r>
              <a:rPr lang="en-US" sz="2000" dirty="0"/>
              <a:t>Log page identifiers (LPI; 07h host, 08h controller)</a:t>
            </a:r>
          </a:p>
          <a:p>
            <a:pPr lvl="2"/>
            <a:r>
              <a:rPr lang="en-US" sz="2000" dirty="0"/>
              <a:t>Create Host-Initiated Data (CHID; create a non-volatile snapshot of the telemetry data)</a:t>
            </a:r>
          </a:p>
          <a:p>
            <a:pPr lvl="1"/>
            <a:r>
              <a:rPr lang="en-US" sz="2000" dirty="0"/>
              <a:t>Get log page (GLP; access information to the log page payloads)</a:t>
            </a:r>
          </a:p>
          <a:p>
            <a:r>
              <a:rPr lang="en-US" sz="2000" dirty="0"/>
              <a:t>SATA</a:t>
            </a:r>
          </a:p>
          <a:p>
            <a:pPr lvl="1"/>
            <a:r>
              <a:rPr lang="en-US" sz="2000" dirty="0"/>
              <a:t>Identify controller data structure (ICDS; support of host and controller telemetry) </a:t>
            </a:r>
          </a:p>
          <a:p>
            <a:pPr lvl="1"/>
            <a:r>
              <a:rPr lang="en-US" sz="2000" dirty="0"/>
              <a:t>Log Address(LA; 24h host initiated, 25h device initiated)</a:t>
            </a:r>
          </a:p>
          <a:p>
            <a:pPr lvl="2"/>
            <a:r>
              <a:rPr lang="en-US" sz="2000" dirty="0"/>
              <a:t>Create Host-Initiated Data (CHID; create a non-volatile snapshot of the telemetry data)</a:t>
            </a:r>
          </a:p>
          <a:p>
            <a:pPr lvl="1"/>
            <a:r>
              <a:rPr lang="en-US" sz="2000" dirty="0"/>
              <a:t>Read Log Ext (PIO) / Read Log DMA Ext (LA; access information to the log page payloads) </a:t>
            </a:r>
          </a:p>
          <a:p>
            <a:pPr marL="0" indent="0">
              <a:buNone/>
            </a:pPr>
            <a:endParaRPr lang="en-US" sz="2000" dirty="0"/>
          </a:p>
        </p:txBody>
      </p:sp>
    </p:spTree>
    <p:extLst>
      <p:ext uri="{BB962C8B-B14F-4D97-AF65-F5344CB8AC3E}">
        <p14:creationId xmlns:p14="http://schemas.microsoft.com/office/powerpoint/2010/main" val="367514697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sz="quarter"/>
          </p:nvPr>
        </p:nvSpPr>
        <p:spPr/>
        <p:txBody>
          <a:bodyPr/>
          <a:lstStyle/>
          <a:p>
            <a:r>
              <a:rPr lang="en-US" dirty="0"/>
              <a:t>Silent Fault Technique </a:t>
            </a:r>
            <a:br>
              <a:rPr lang="en-US" dirty="0"/>
            </a:br>
            <a:r>
              <a:rPr lang="en-US" dirty="0"/>
              <a:t>Force Telemetry to Save an Event Dump</a:t>
            </a:r>
          </a:p>
        </p:txBody>
      </p:sp>
    </p:spTree>
    <p:extLst>
      <p:ext uri="{BB962C8B-B14F-4D97-AF65-F5344CB8AC3E}">
        <p14:creationId xmlns:p14="http://schemas.microsoft.com/office/powerpoint/2010/main" val="38195418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Developer Stimulation of Event</a:t>
            </a:r>
          </a:p>
        </p:txBody>
      </p:sp>
      <p:pic>
        <p:nvPicPr>
          <p:cNvPr id="5" name="Content Placeholder 4"/>
          <p:cNvPicPr>
            <a:picLocks noGrp="1" noChangeAspect="1"/>
          </p:cNvPicPr>
          <p:nvPr>
            <p:ph sz="half" idx="1"/>
          </p:nvPr>
        </p:nvPicPr>
        <p:blipFill>
          <a:blip r:embed="rId2"/>
          <a:stretch>
            <a:fillRect/>
          </a:stretch>
        </p:blipFill>
        <p:spPr>
          <a:xfrm>
            <a:off x="128525" y="1449388"/>
            <a:ext cx="6069075" cy="3793172"/>
          </a:xfrm>
          <a:prstGeom prst="rect">
            <a:avLst/>
          </a:prstGeom>
        </p:spPr>
      </p:pic>
      <p:sp>
        <p:nvSpPr>
          <p:cNvPr id="4" name="Content Placeholder 3"/>
          <p:cNvSpPr>
            <a:spLocks noGrp="1"/>
          </p:cNvSpPr>
          <p:nvPr>
            <p:ph sz="half" idx="2"/>
          </p:nvPr>
        </p:nvSpPr>
        <p:spPr>
          <a:xfrm>
            <a:off x="6471920" y="941389"/>
            <a:ext cx="5110480" cy="5184776"/>
          </a:xfrm>
        </p:spPr>
        <p:txBody>
          <a:bodyPr/>
          <a:lstStyle/>
          <a:p>
            <a:r>
              <a:rPr lang="en-US" dirty="0"/>
              <a:t>Open TWIDL</a:t>
            </a:r>
          </a:p>
          <a:p>
            <a:pPr lvl="1"/>
            <a:r>
              <a:rPr lang="en-US" dirty="0"/>
              <a:t>unlock();</a:t>
            </a:r>
            <a:r>
              <a:rPr lang="en-US" dirty="0" err="1"/>
              <a:t>testEventDump</a:t>
            </a:r>
            <a:r>
              <a:rPr lang="en-US" dirty="0"/>
              <a:t>()</a:t>
            </a:r>
          </a:p>
          <a:p>
            <a:r>
              <a:rPr lang="en-US" dirty="0"/>
              <a:t>Open Command Line</a:t>
            </a:r>
          </a:p>
          <a:p>
            <a:pPr lvl="1"/>
            <a:r>
              <a:rPr lang="en-US" dirty="0"/>
              <a:t>Navigate to telemetry developer folder</a:t>
            </a:r>
          </a:p>
          <a:p>
            <a:pPr lvl="1"/>
            <a:r>
              <a:rPr lang="en-US" dirty="0"/>
              <a:t>Execute commands manually</a:t>
            </a:r>
          </a:p>
          <a:p>
            <a:pPr lvl="2"/>
            <a:r>
              <a:rPr lang="en-US" dirty="0"/>
              <a:t>runNVMe.bat</a:t>
            </a:r>
          </a:p>
        </p:txBody>
      </p:sp>
    </p:spTree>
    <p:extLst>
      <p:ext uri="{BB962C8B-B14F-4D97-AF65-F5344CB8AC3E}">
        <p14:creationId xmlns:p14="http://schemas.microsoft.com/office/powerpoint/2010/main" val="133052831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sz="quarter"/>
          </p:nvPr>
        </p:nvSpPr>
        <p:spPr/>
        <p:txBody>
          <a:bodyPr/>
          <a:lstStyle/>
          <a:p>
            <a:r>
              <a:rPr lang="en-US" dirty="0"/>
              <a:t>Simulation Mode</a:t>
            </a:r>
          </a:p>
        </p:txBody>
      </p:sp>
    </p:spTree>
    <p:extLst>
      <p:ext uri="{BB962C8B-B14F-4D97-AF65-F5344CB8AC3E}">
        <p14:creationId xmlns:p14="http://schemas.microsoft.com/office/powerpoint/2010/main" val="40876215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Advanced Developer Debugging</a:t>
            </a:r>
          </a:p>
        </p:txBody>
      </p:sp>
      <p:sp>
        <p:nvSpPr>
          <p:cNvPr id="3" name="Content Placeholder 2"/>
          <p:cNvSpPr>
            <a:spLocks noGrp="1"/>
          </p:cNvSpPr>
          <p:nvPr>
            <p:ph idx="1"/>
          </p:nvPr>
        </p:nvSpPr>
        <p:spPr>
          <a:xfrm>
            <a:off x="609600" y="941388"/>
            <a:ext cx="10972800" cy="5083329"/>
          </a:xfrm>
        </p:spPr>
        <p:txBody>
          <a:bodyPr/>
          <a:lstStyle/>
          <a:p>
            <a:r>
              <a:rPr lang="en-US" sz="1600" dirty="0"/>
              <a:t>Telemetry with no Event or Assert</a:t>
            </a:r>
          </a:p>
          <a:p>
            <a:pPr lvl="1"/>
            <a:r>
              <a:rPr lang="en-US" sz="1600" dirty="0"/>
              <a:t>GHS simulation Environment (I.E. </a:t>
            </a:r>
            <a:r>
              <a:rPr lang="en-US" sz="1600" dirty="0" err="1"/>
              <a:t>Telemetry.rc</a:t>
            </a:r>
            <a:r>
              <a:rPr lang="en-US" sz="1600" dirty="0"/>
              <a:t>)</a:t>
            </a:r>
          </a:p>
          <a:p>
            <a:pPr lvl="1"/>
            <a:r>
              <a:rPr lang="en-US" sz="1600" dirty="0" err="1"/>
              <a:t>Tsim</a:t>
            </a:r>
            <a:r>
              <a:rPr lang="en-US" sz="1600" dirty="0"/>
              <a:t>()</a:t>
            </a:r>
          </a:p>
          <a:p>
            <a:pPr lvl="1"/>
            <a:r>
              <a:rPr lang="en-US" sz="1600" dirty="0"/>
              <a:t>&lt;serial&gt;.</a:t>
            </a:r>
            <a:r>
              <a:rPr lang="en-US" sz="1600" dirty="0" err="1"/>
              <a:t>rc</a:t>
            </a:r>
            <a:endParaRPr lang="en-US" sz="1600" dirty="0"/>
          </a:p>
          <a:p>
            <a:r>
              <a:rPr lang="en-US" sz="1600" dirty="0"/>
              <a:t>Development GHS simulation Environment (I.E. </a:t>
            </a:r>
            <a:r>
              <a:rPr lang="en-US" sz="1600" dirty="0" err="1"/>
              <a:t>AssertNVMe.rc</a:t>
            </a:r>
            <a:r>
              <a:rPr lang="en-US" sz="1600" dirty="0"/>
              <a:t>)</a:t>
            </a:r>
          </a:p>
          <a:p>
            <a:pPr lvl="1"/>
            <a:r>
              <a:rPr lang="en-US" sz="1600" dirty="0"/>
              <a:t>Extract </a:t>
            </a:r>
            <a:r>
              <a:rPr lang="en-US" sz="1600" dirty="0" err="1"/>
              <a:t>eUID</a:t>
            </a:r>
            <a:r>
              <a:rPr lang="en-US" sz="1600" dirty="0"/>
              <a:t> list to load</a:t>
            </a:r>
          </a:p>
          <a:p>
            <a:pPr lvl="1"/>
            <a:r>
              <a:rPr lang="en-US" sz="1600" dirty="0"/>
              <a:t>Verify headers</a:t>
            </a:r>
          </a:p>
          <a:p>
            <a:pPr lvl="1"/>
            <a:r>
              <a:rPr lang="en-US" sz="1600" dirty="0"/>
              <a:t>Enable simulator mode via </a:t>
            </a:r>
          </a:p>
          <a:p>
            <a:pPr lvl="2"/>
            <a:r>
              <a:rPr lang="en-US" sz="1600" dirty="0" err="1"/>
              <a:t>AssertDump</a:t>
            </a:r>
            <a:r>
              <a:rPr lang="en-US" sz="1600" dirty="0"/>
              <a:t>() and select event or assert dump *.bin</a:t>
            </a:r>
          </a:p>
          <a:p>
            <a:pPr lvl="2"/>
            <a:r>
              <a:rPr lang="en-US" sz="1600" dirty="0"/>
              <a:t>I.E. Simulator Initialization I.E. connect </a:t>
            </a:r>
            <a:r>
              <a:rPr lang="en-US" sz="1600" dirty="0" err="1"/>
              <a:t>simarm_compat</a:t>
            </a:r>
            <a:r>
              <a:rPr lang="en-US" sz="1600" dirty="0"/>
              <a:t> -</a:t>
            </a:r>
            <a:r>
              <a:rPr lang="en-US" sz="1600" dirty="0" err="1"/>
              <a:t>rom_use_entry</a:t>
            </a:r>
            <a:r>
              <a:rPr lang="en-US" sz="1600" dirty="0"/>
              <a:t> -</a:t>
            </a:r>
            <a:r>
              <a:rPr lang="en-US" sz="1600" dirty="0" err="1"/>
              <a:t>allocmem</a:t>
            </a:r>
            <a:r>
              <a:rPr lang="en-US" sz="1600" dirty="0"/>
              <a:t> -</a:t>
            </a:r>
            <a:r>
              <a:rPr lang="en-US" sz="1600" dirty="0" err="1"/>
              <a:t>cpu</a:t>
            </a:r>
            <a:r>
              <a:rPr lang="en-US" sz="1600" dirty="0"/>
              <a:t>=cortexr4 –</a:t>
            </a:r>
            <a:r>
              <a:rPr lang="en-US" sz="1600" dirty="0" err="1"/>
              <a:t>nofpu</a:t>
            </a:r>
            <a:endParaRPr lang="en-US" sz="1600" dirty="0"/>
          </a:p>
          <a:p>
            <a:pPr lvl="2"/>
            <a:r>
              <a:rPr lang="en-US" sz="1600" dirty="0"/>
              <a:t>I.E. DRAM Allocate - target </a:t>
            </a:r>
            <a:r>
              <a:rPr lang="en-US" sz="1600" dirty="0" err="1"/>
              <a:t>alloc</a:t>
            </a:r>
            <a:r>
              <a:rPr lang="en-US" sz="1600" dirty="0"/>
              <a:t> 0x20600000 0x00600000 // allocate DRAM mem region </a:t>
            </a:r>
          </a:p>
          <a:p>
            <a:pPr lvl="1"/>
            <a:r>
              <a:rPr lang="en-US" sz="1600" dirty="0"/>
              <a:t>Advanced </a:t>
            </a:r>
            <a:r>
              <a:rPr lang="en-US" sz="1600" dirty="0" err="1"/>
              <a:t>Memload</a:t>
            </a:r>
            <a:r>
              <a:rPr lang="en-US" sz="1600" dirty="0"/>
              <a:t> </a:t>
            </a:r>
            <a:r>
              <a:rPr lang="en-US" sz="1600" dirty="0" err="1"/>
              <a:t>eUID</a:t>
            </a:r>
            <a:r>
              <a:rPr lang="en-US" sz="1600" dirty="0"/>
              <a:t> into simulation memory</a:t>
            </a:r>
          </a:p>
          <a:p>
            <a:pPr lvl="2"/>
            <a:r>
              <a:rPr lang="en-US" sz="1600" dirty="0"/>
              <a:t>I.E. </a:t>
            </a:r>
            <a:r>
              <a:rPr lang="en-US" sz="1600" dirty="0" err="1"/>
              <a:t>memload</a:t>
            </a:r>
            <a:r>
              <a:rPr lang="en-US" sz="1600" dirty="0"/>
              <a:t> raw </a:t>
            </a:r>
            <a:r>
              <a:rPr lang="en-US" sz="1600" dirty="0" err="1"/>
              <a:t>dram.bin</a:t>
            </a:r>
            <a:r>
              <a:rPr lang="en-US" sz="1600" dirty="0"/>
              <a:t> -offset 0 &amp;</a:t>
            </a:r>
            <a:r>
              <a:rPr lang="en-US" sz="1600" dirty="0" err="1"/>
              <a:t>defragInfo</a:t>
            </a:r>
            <a:endParaRPr lang="en-US" sz="1600" dirty="0"/>
          </a:p>
          <a:p>
            <a:pPr lvl="2"/>
            <a:r>
              <a:rPr lang="en-US" sz="1600" dirty="0"/>
              <a:t>Automating can occur by similar function by </a:t>
            </a:r>
            <a:r>
              <a:rPr lang="en-US" sz="1600" dirty="0" err="1"/>
              <a:t>SaveOrRestoreStdDump</a:t>
            </a:r>
            <a:r>
              <a:rPr lang="en-US" sz="1600" dirty="0"/>
              <a:t>()</a:t>
            </a:r>
          </a:p>
          <a:p>
            <a:pPr lvl="3"/>
            <a:r>
              <a:rPr lang="en-US" sz="1600" dirty="0"/>
              <a:t>I.E. TelemetryV2_RegisterTransportObject(</a:t>
            </a:r>
            <a:r>
              <a:rPr lang="en-US" sz="1600" dirty="0" err="1"/>
              <a:t>objectId</a:t>
            </a:r>
            <a:r>
              <a:rPr lang="en-US" sz="1600" dirty="0"/>
              <a:t>, </a:t>
            </a:r>
            <a:r>
              <a:rPr lang="en-US" sz="1600" dirty="0" err="1"/>
              <a:t>majorVersion</a:t>
            </a:r>
            <a:r>
              <a:rPr lang="en-US" sz="1600" dirty="0"/>
              <a:t>, </a:t>
            </a:r>
            <a:r>
              <a:rPr lang="en-US" sz="1600" dirty="0" err="1"/>
              <a:t>minorVersion</a:t>
            </a:r>
            <a:r>
              <a:rPr lang="en-US" sz="1600" dirty="0"/>
              <a:t>, </a:t>
            </a:r>
            <a:r>
              <a:rPr lang="en-US" sz="1600" dirty="0" err="1"/>
              <a:t>objectSize</a:t>
            </a:r>
            <a:r>
              <a:rPr lang="en-US" sz="1600" dirty="0"/>
              <a:t>, </a:t>
            </a:r>
            <a:r>
              <a:rPr lang="en-US" sz="1600" dirty="0" err="1"/>
              <a:t>dataptr</a:t>
            </a:r>
            <a:r>
              <a:rPr lang="en-US" sz="1600" dirty="0"/>
              <a:t>)</a:t>
            </a:r>
          </a:p>
          <a:p>
            <a:pPr lvl="1"/>
            <a:r>
              <a:rPr lang="en-US" sz="1600" dirty="0"/>
              <a:t>View data structure</a:t>
            </a:r>
          </a:p>
          <a:p>
            <a:pPr lvl="2"/>
            <a:r>
              <a:rPr lang="en-US" sz="1600" dirty="0"/>
              <a:t>view </a:t>
            </a:r>
            <a:r>
              <a:rPr lang="en-US" sz="1600" dirty="0" err="1"/>
              <a:t>defragInfo</a:t>
            </a:r>
            <a:endParaRPr lang="en-US" sz="1600" dirty="0"/>
          </a:p>
          <a:p>
            <a:pPr lvl="2"/>
            <a:endParaRPr lang="en-US" sz="1600" dirty="0"/>
          </a:p>
        </p:txBody>
      </p:sp>
    </p:spTree>
    <p:extLst>
      <p:ext uri="{BB962C8B-B14F-4D97-AF65-F5344CB8AC3E}">
        <p14:creationId xmlns:p14="http://schemas.microsoft.com/office/powerpoint/2010/main" val="122400393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Telemetry Data Object Simulation Loading</a:t>
            </a:r>
          </a:p>
        </p:txBody>
      </p:sp>
      <p:pic>
        <p:nvPicPr>
          <p:cNvPr id="5" name="Content Placeholder 4"/>
          <p:cNvPicPr>
            <a:picLocks noGrp="1" noChangeAspect="1"/>
          </p:cNvPicPr>
          <p:nvPr>
            <p:ph sz="half" idx="1"/>
          </p:nvPr>
        </p:nvPicPr>
        <p:blipFill>
          <a:blip r:embed="rId2"/>
          <a:stretch>
            <a:fillRect/>
          </a:stretch>
        </p:blipFill>
        <p:spPr>
          <a:xfrm>
            <a:off x="283738" y="1082842"/>
            <a:ext cx="4849735" cy="4961185"/>
          </a:xfrm>
          <a:prstGeom prst="rect">
            <a:avLst/>
          </a:prstGeom>
        </p:spPr>
      </p:pic>
      <p:sp>
        <p:nvSpPr>
          <p:cNvPr id="4" name="Content Placeholder 3"/>
          <p:cNvSpPr>
            <a:spLocks noGrp="1"/>
          </p:cNvSpPr>
          <p:nvPr>
            <p:ph sz="half" idx="2"/>
          </p:nvPr>
        </p:nvSpPr>
        <p:spPr>
          <a:xfrm>
            <a:off x="5261811" y="890337"/>
            <a:ext cx="6320589" cy="5235827"/>
          </a:xfrm>
        </p:spPr>
        <p:txBody>
          <a:bodyPr/>
          <a:lstStyle/>
          <a:p>
            <a:r>
              <a:rPr lang="en-US" dirty="0"/>
              <a:t>Simulation Semantics</a:t>
            </a:r>
          </a:p>
          <a:p>
            <a:pPr lvl="1"/>
            <a:r>
              <a:rPr lang="en-US" dirty="0" err="1"/>
              <a:t>Tsim</a:t>
            </a:r>
            <a:r>
              <a:rPr lang="en-US" dirty="0"/>
              <a:t>()</a:t>
            </a:r>
          </a:p>
          <a:p>
            <a:pPr lvl="2"/>
            <a:r>
              <a:rPr lang="en-US" dirty="0"/>
              <a:t>Loads the Chip Family CPU simulator</a:t>
            </a:r>
          </a:p>
          <a:p>
            <a:pPr lvl="2"/>
            <a:r>
              <a:rPr lang="en-US" dirty="0"/>
              <a:t>Allocates memory for simulation</a:t>
            </a:r>
          </a:p>
          <a:p>
            <a:pPr lvl="1"/>
            <a:r>
              <a:rPr lang="en-US" dirty="0"/>
              <a:t>Load data objects</a:t>
            </a:r>
          </a:p>
          <a:p>
            <a:pPr lvl="2"/>
            <a:r>
              <a:rPr lang="en-US" dirty="0"/>
              <a:t>Requires </a:t>
            </a:r>
            <a:r>
              <a:rPr lang="en-US" dirty="0" err="1"/>
              <a:t>Tsim</a:t>
            </a:r>
            <a:r>
              <a:rPr lang="en-US" dirty="0"/>
              <a:t>()</a:t>
            </a:r>
          </a:p>
          <a:p>
            <a:pPr lvl="2"/>
            <a:r>
              <a:rPr lang="en-US" dirty="0"/>
              <a:t>The script loads select data objects</a:t>
            </a:r>
          </a:p>
          <a:p>
            <a:pPr lvl="2"/>
            <a:r>
              <a:rPr lang="en-US" dirty="0"/>
              <a:t>The script automatically opens loaded objects</a:t>
            </a:r>
          </a:p>
          <a:p>
            <a:pPr lvl="2"/>
            <a:endParaRPr lang="en-US" dirty="0"/>
          </a:p>
        </p:txBody>
      </p:sp>
      <p:pic>
        <p:nvPicPr>
          <p:cNvPr id="7" name="Picture 6"/>
          <p:cNvPicPr>
            <a:picLocks noChangeAspect="1"/>
          </p:cNvPicPr>
          <p:nvPr/>
        </p:nvPicPr>
        <p:blipFill>
          <a:blip r:embed="rId3"/>
          <a:stretch>
            <a:fillRect/>
          </a:stretch>
        </p:blipFill>
        <p:spPr>
          <a:xfrm>
            <a:off x="5658852" y="4272380"/>
            <a:ext cx="5875421" cy="1707478"/>
          </a:xfrm>
          <a:prstGeom prst="rect">
            <a:avLst/>
          </a:prstGeom>
        </p:spPr>
      </p:pic>
    </p:spTree>
    <p:extLst>
      <p:ext uri="{BB962C8B-B14F-4D97-AF65-F5344CB8AC3E}">
        <p14:creationId xmlns:p14="http://schemas.microsoft.com/office/powerpoint/2010/main" val="27141001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Simulator Mode Setup for Telemetry Objects</a:t>
            </a:r>
          </a:p>
        </p:txBody>
      </p:sp>
      <p:sp>
        <p:nvSpPr>
          <p:cNvPr id="5" name="Content Placeholder 2"/>
          <p:cNvSpPr txBox="1">
            <a:spLocks/>
          </p:cNvSpPr>
          <p:nvPr/>
        </p:nvSpPr>
        <p:spPr bwMode="auto">
          <a:xfrm>
            <a:off x="5293895" y="941388"/>
            <a:ext cx="6665493" cy="473773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defTabSz="457200" rtl="0" eaLnBrk="1" fontAlgn="base" hangingPunct="1">
              <a:spcBef>
                <a:spcPct val="20000"/>
              </a:spcBef>
              <a:spcAft>
                <a:spcPct val="0"/>
              </a:spcAft>
              <a:buClr>
                <a:schemeClr val="tx2"/>
              </a:buClr>
              <a:buFont typeface="Arial" pitchFamily="34" charset="0"/>
              <a:buChar char="•"/>
              <a:defRPr sz="3200" kern="1200">
                <a:solidFill>
                  <a:schemeClr val="tx1"/>
                </a:solidFill>
                <a:latin typeface="+mn-lt"/>
                <a:ea typeface="+mn-ea"/>
                <a:cs typeface="+mn-cs"/>
              </a:defRPr>
            </a:lvl1pPr>
            <a:lvl2pPr marL="742950" indent="-285750" algn="l" defTabSz="457200" rtl="0" eaLnBrk="1" fontAlgn="base" hangingPunct="1">
              <a:spcBef>
                <a:spcPct val="20000"/>
              </a:spcBef>
              <a:spcAft>
                <a:spcPct val="0"/>
              </a:spcAft>
              <a:buClr>
                <a:schemeClr val="tx2"/>
              </a:buClr>
              <a:buFont typeface="Arial" pitchFamily="34" charset="0"/>
              <a:buChar char="–"/>
              <a:defRPr sz="2800" kern="1200">
                <a:solidFill>
                  <a:schemeClr val="tx1"/>
                </a:solidFill>
                <a:latin typeface="+mn-lt"/>
                <a:ea typeface="+mn-ea"/>
                <a:cs typeface="+mn-cs"/>
              </a:defRPr>
            </a:lvl2pPr>
            <a:lvl3pPr marL="1143000" indent="-228600" algn="l" defTabSz="457200" rtl="0" eaLnBrk="1" fontAlgn="base" hangingPunct="1">
              <a:spcBef>
                <a:spcPct val="20000"/>
              </a:spcBef>
              <a:spcAft>
                <a:spcPct val="0"/>
              </a:spcAft>
              <a:buClr>
                <a:schemeClr val="tx2"/>
              </a:buClr>
              <a:buFont typeface="Arial" pitchFamily="34" charset="0"/>
              <a:buChar char="•"/>
              <a:defRPr sz="2400" kern="1200">
                <a:solidFill>
                  <a:schemeClr val="tx1"/>
                </a:solidFill>
                <a:latin typeface="+mn-lt"/>
                <a:ea typeface="+mn-ea"/>
                <a:cs typeface="+mn-cs"/>
              </a:defRPr>
            </a:lvl3pPr>
            <a:lvl4pPr marL="1600200" indent="-228600" algn="l" defTabSz="457200" rtl="0" eaLnBrk="1" fontAlgn="base" hangingPunct="1">
              <a:spcBef>
                <a:spcPct val="20000"/>
              </a:spcBef>
              <a:spcAft>
                <a:spcPct val="0"/>
              </a:spcAft>
              <a:buClr>
                <a:schemeClr val="tx2"/>
              </a:buClr>
              <a:buFont typeface="Arial" pitchFamily="34" charset="0"/>
              <a:buChar char="–"/>
              <a:defRPr sz="2000" kern="1200">
                <a:solidFill>
                  <a:schemeClr val="tx1"/>
                </a:solidFill>
                <a:latin typeface="+mn-lt"/>
                <a:ea typeface="+mn-ea"/>
                <a:cs typeface="+mn-cs"/>
              </a:defRPr>
            </a:lvl4pPr>
            <a:lvl5pPr marL="2057400" indent="-228600" algn="l" defTabSz="457200" rtl="0" eaLnBrk="1" fontAlgn="base" hangingPunct="1">
              <a:spcBef>
                <a:spcPct val="20000"/>
              </a:spcBef>
              <a:spcAft>
                <a:spcPct val="0"/>
              </a:spcAft>
              <a:buClr>
                <a:schemeClr val="tx2"/>
              </a:buClr>
              <a:buFont typeface="Arial"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dirty="0"/>
              <a:t>Checkout code node, compile project, and open specific project elf</a:t>
            </a:r>
          </a:p>
          <a:p>
            <a:r>
              <a:rPr lang="en-US" sz="1600" dirty="0"/>
              <a:t>Load objects </a:t>
            </a:r>
            <a:r>
              <a:rPr lang="en-US" sz="1600" b="1" u="sng" dirty="0">
                <a:ln w="6600">
                  <a:solidFill>
                    <a:schemeClr val="accent2"/>
                  </a:solidFill>
                  <a:prstDash val="solid"/>
                </a:ln>
                <a:solidFill>
                  <a:srgbClr val="FFFFFF"/>
                </a:solidFill>
                <a:effectLst>
                  <a:outerShdw dist="38100" dir="2700000" algn="tl" rotWithShape="0">
                    <a:schemeClr val="accent2"/>
                  </a:outerShdw>
                </a:effectLst>
              </a:rPr>
              <a:t>without</a:t>
            </a:r>
            <a:r>
              <a:rPr lang="en-US" sz="1600" dirty="0"/>
              <a:t> assert dump or event dump</a:t>
            </a:r>
          </a:p>
          <a:p>
            <a:pPr lvl="1"/>
            <a:r>
              <a:rPr lang="en-US" sz="1600" dirty="0"/>
              <a:t>Load in </a:t>
            </a:r>
            <a:r>
              <a:rPr lang="en-US" sz="1600" dirty="0" err="1"/>
              <a:t>Telemetry.rc</a:t>
            </a:r>
            <a:endParaRPr lang="en-US" sz="1600" dirty="0"/>
          </a:p>
          <a:p>
            <a:pPr lvl="1"/>
            <a:r>
              <a:rPr lang="en-US" sz="1600" dirty="0"/>
              <a:t>Call </a:t>
            </a:r>
            <a:r>
              <a:rPr lang="en-US" sz="1600" dirty="0" err="1"/>
              <a:t>Tsim</a:t>
            </a:r>
            <a:r>
              <a:rPr lang="en-US" sz="1600" dirty="0"/>
              <a:t>()</a:t>
            </a:r>
          </a:p>
          <a:p>
            <a:pPr lvl="2"/>
            <a:r>
              <a:rPr lang="en-US" sz="1600" dirty="0"/>
              <a:t>Setups the telemetry simulation environment</a:t>
            </a:r>
          </a:p>
          <a:p>
            <a:pPr lvl="1"/>
            <a:r>
              <a:rPr lang="en-US" sz="1600" dirty="0"/>
              <a:t>Load the </a:t>
            </a:r>
            <a:r>
              <a:rPr lang="en-US" sz="1600" dirty="0" err="1"/>
              <a:t>autogenerated</a:t>
            </a:r>
            <a:r>
              <a:rPr lang="en-US" sz="1600" dirty="0"/>
              <a:t> *.</a:t>
            </a:r>
            <a:r>
              <a:rPr lang="en-US" sz="1600" dirty="0" err="1"/>
              <a:t>rc</a:t>
            </a:r>
            <a:r>
              <a:rPr lang="en-US" sz="1600" dirty="0"/>
              <a:t> script</a:t>
            </a:r>
          </a:p>
          <a:p>
            <a:pPr lvl="2"/>
            <a:r>
              <a:rPr lang="en-US" sz="1600" dirty="0"/>
              <a:t>Location</a:t>
            </a:r>
          </a:p>
          <a:p>
            <a:pPr lvl="3"/>
            <a:r>
              <a:rPr lang="en-US" sz="1600" dirty="0"/>
              <a:t>telemetry\sample</a:t>
            </a:r>
          </a:p>
          <a:p>
            <a:pPr lvl="2"/>
            <a:r>
              <a:rPr lang="en-US" sz="1600" dirty="0"/>
              <a:t>File: “PHAB8506001A3P8AGN.rc”</a:t>
            </a:r>
          </a:p>
          <a:p>
            <a:pPr lvl="3"/>
            <a:r>
              <a:rPr lang="en-US" sz="1600" dirty="0"/>
              <a:t>Format is related to the device serial number “&lt;serial number&gt;.</a:t>
            </a:r>
            <a:r>
              <a:rPr lang="en-US" sz="1600" dirty="0" err="1"/>
              <a:t>rc</a:t>
            </a:r>
            <a:r>
              <a:rPr lang="en-US" sz="1600" dirty="0"/>
              <a:t>”</a:t>
            </a:r>
          </a:p>
          <a:p>
            <a:pPr lvl="2"/>
            <a:r>
              <a:rPr lang="en-US" sz="1600" dirty="0"/>
              <a:t>Script to load supported data structures</a:t>
            </a:r>
          </a:p>
          <a:p>
            <a:pPr lvl="3"/>
            <a:r>
              <a:rPr lang="en-US" sz="1600" dirty="0"/>
              <a:t>“&lt; \tools\telemetry\sample\PHAB8506001A3P8AGN.rc”</a:t>
            </a:r>
          </a:p>
          <a:p>
            <a:pPr lvl="1"/>
            <a:r>
              <a:rPr lang="en-US" sz="1600" dirty="0"/>
              <a:t>Optional </a:t>
            </a:r>
          </a:p>
          <a:p>
            <a:pPr lvl="2"/>
            <a:r>
              <a:rPr lang="en-US" sz="1600" dirty="0" err="1"/>
              <a:t>Tload</a:t>
            </a:r>
            <a:r>
              <a:rPr lang="en-US" sz="1600" dirty="0"/>
              <a:t>() – The graphical interface for loading any telemetry object binary.</a:t>
            </a:r>
          </a:p>
          <a:p>
            <a:pPr lvl="1"/>
            <a:endParaRPr lang="en-US" sz="1600" dirty="0"/>
          </a:p>
        </p:txBody>
      </p:sp>
      <p:pic>
        <p:nvPicPr>
          <p:cNvPr id="8" name="Content Placeholder 7"/>
          <p:cNvPicPr>
            <a:picLocks noGrp="1" noChangeAspect="1"/>
          </p:cNvPicPr>
          <p:nvPr>
            <p:ph idx="1"/>
          </p:nvPr>
        </p:nvPicPr>
        <p:blipFill>
          <a:blip r:embed="rId2"/>
          <a:stretch>
            <a:fillRect/>
          </a:stretch>
        </p:blipFill>
        <p:spPr>
          <a:xfrm>
            <a:off x="660180" y="737357"/>
            <a:ext cx="4473294" cy="5290532"/>
          </a:xfrm>
          <a:prstGeom prst="rect">
            <a:avLst/>
          </a:prstGeom>
        </p:spPr>
      </p:pic>
    </p:spTree>
    <p:extLst>
      <p:ext uri="{BB962C8B-B14F-4D97-AF65-F5344CB8AC3E}">
        <p14:creationId xmlns:p14="http://schemas.microsoft.com/office/powerpoint/2010/main" val="79080577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Simulator Mode Data Load</a:t>
            </a:r>
          </a:p>
        </p:txBody>
      </p:sp>
      <p:sp>
        <p:nvSpPr>
          <p:cNvPr id="5" name="Content Placeholder 2"/>
          <p:cNvSpPr txBox="1">
            <a:spLocks/>
          </p:cNvSpPr>
          <p:nvPr/>
        </p:nvSpPr>
        <p:spPr bwMode="auto">
          <a:xfrm>
            <a:off x="5831840" y="1254760"/>
            <a:ext cx="5750560" cy="44243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defTabSz="457200" rtl="0" eaLnBrk="1" fontAlgn="base" hangingPunct="1">
              <a:spcBef>
                <a:spcPct val="20000"/>
              </a:spcBef>
              <a:spcAft>
                <a:spcPct val="0"/>
              </a:spcAft>
              <a:buClr>
                <a:schemeClr val="tx2"/>
              </a:buClr>
              <a:buFont typeface="Arial" pitchFamily="34" charset="0"/>
              <a:buChar char="•"/>
              <a:defRPr sz="3200" kern="1200">
                <a:solidFill>
                  <a:schemeClr val="tx1"/>
                </a:solidFill>
                <a:latin typeface="+mn-lt"/>
                <a:ea typeface="+mn-ea"/>
                <a:cs typeface="+mn-cs"/>
              </a:defRPr>
            </a:lvl1pPr>
            <a:lvl2pPr marL="742950" indent="-285750" algn="l" defTabSz="457200" rtl="0" eaLnBrk="1" fontAlgn="base" hangingPunct="1">
              <a:spcBef>
                <a:spcPct val="20000"/>
              </a:spcBef>
              <a:spcAft>
                <a:spcPct val="0"/>
              </a:spcAft>
              <a:buClr>
                <a:schemeClr val="tx2"/>
              </a:buClr>
              <a:buFont typeface="Arial" pitchFamily="34" charset="0"/>
              <a:buChar char="–"/>
              <a:defRPr sz="2800" kern="1200">
                <a:solidFill>
                  <a:schemeClr val="tx1"/>
                </a:solidFill>
                <a:latin typeface="+mn-lt"/>
                <a:ea typeface="+mn-ea"/>
                <a:cs typeface="+mn-cs"/>
              </a:defRPr>
            </a:lvl2pPr>
            <a:lvl3pPr marL="1143000" indent="-228600" algn="l" defTabSz="457200" rtl="0" eaLnBrk="1" fontAlgn="base" hangingPunct="1">
              <a:spcBef>
                <a:spcPct val="20000"/>
              </a:spcBef>
              <a:spcAft>
                <a:spcPct val="0"/>
              </a:spcAft>
              <a:buClr>
                <a:schemeClr val="tx2"/>
              </a:buClr>
              <a:buFont typeface="Arial" pitchFamily="34" charset="0"/>
              <a:buChar char="•"/>
              <a:defRPr sz="2400" kern="1200">
                <a:solidFill>
                  <a:schemeClr val="tx1"/>
                </a:solidFill>
                <a:latin typeface="+mn-lt"/>
                <a:ea typeface="+mn-ea"/>
                <a:cs typeface="+mn-cs"/>
              </a:defRPr>
            </a:lvl3pPr>
            <a:lvl4pPr marL="1600200" indent="-228600" algn="l" defTabSz="457200" rtl="0" eaLnBrk="1" fontAlgn="base" hangingPunct="1">
              <a:spcBef>
                <a:spcPct val="20000"/>
              </a:spcBef>
              <a:spcAft>
                <a:spcPct val="0"/>
              </a:spcAft>
              <a:buClr>
                <a:schemeClr val="tx2"/>
              </a:buClr>
              <a:buFont typeface="Arial" pitchFamily="34" charset="0"/>
              <a:buChar char="–"/>
              <a:defRPr sz="2000" kern="1200">
                <a:solidFill>
                  <a:schemeClr val="tx1"/>
                </a:solidFill>
                <a:latin typeface="+mn-lt"/>
                <a:ea typeface="+mn-ea"/>
                <a:cs typeface="+mn-cs"/>
              </a:defRPr>
            </a:lvl4pPr>
            <a:lvl5pPr marL="2057400" indent="-228600" algn="l" defTabSz="457200" rtl="0" eaLnBrk="1" fontAlgn="base" hangingPunct="1">
              <a:spcBef>
                <a:spcPct val="20000"/>
              </a:spcBef>
              <a:spcAft>
                <a:spcPct val="0"/>
              </a:spcAft>
              <a:buClr>
                <a:schemeClr val="tx2"/>
              </a:buClr>
              <a:buFont typeface="Arial"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dirty="0"/>
              <a:t>To load an individual object</a:t>
            </a:r>
          </a:p>
          <a:p>
            <a:pPr lvl="1"/>
            <a:r>
              <a:rPr lang="en-US" sz="2000" dirty="0"/>
              <a:t>Command</a:t>
            </a:r>
          </a:p>
          <a:p>
            <a:pPr lvl="2"/>
            <a:r>
              <a:rPr lang="en-US" sz="2000" dirty="0" err="1"/>
              <a:t>memload</a:t>
            </a:r>
            <a:r>
              <a:rPr lang="en-US" sz="2000" dirty="0"/>
              <a:t> -GUI | [</a:t>
            </a:r>
            <a:r>
              <a:rPr lang="en-US" sz="2000" dirty="0" err="1"/>
              <a:t>srec|raw|legacy</a:t>
            </a:r>
            <a:r>
              <a:rPr lang="en-US" sz="2000" dirty="0"/>
              <a:t>] [-w WRITESIZE] [-</a:t>
            </a:r>
            <a:r>
              <a:rPr lang="en-US" sz="2000" dirty="0" err="1"/>
              <a:t>noprogress</a:t>
            </a:r>
            <a:r>
              <a:rPr lang="en-US" sz="2000" dirty="0"/>
              <a:t>] &lt;filename&gt; [-offset &lt;</a:t>
            </a:r>
            <a:r>
              <a:rPr lang="en-US" sz="2000" dirty="0" err="1"/>
              <a:t>file_offset</a:t>
            </a:r>
            <a:r>
              <a:rPr lang="en-US" sz="2000" dirty="0"/>
              <a:t>&gt;] [&lt;start&gt; [&lt;length&gt;] | &lt;section&gt;]</a:t>
            </a:r>
          </a:p>
          <a:p>
            <a:pPr lvl="1"/>
            <a:r>
              <a:rPr lang="en-US" sz="2000" dirty="0"/>
              <a:t>Example one liner</a:t>
            </a:r>
          </a:p>
          <a:p>
            <a:pPr lvl="2"/>
            <a:r>
              <a:rPr lang="en-US" sz="2000" dirty="0" err="1"/>
              <a:t>memload</a:t>
            </a:r>
            <a:r>
              <a:rPr lang="en-US" sz="2000" dirty="0"/>
              <a:t> raw PHAB8506001A3P8AGN_CORE0_DefragInfo.bin &amp;</a:t>
            </a:r>
            <a:r>
              <a:rPr lang="en-US" sz="2000" dirty="0" err="1"/>
              <a:t>DefragInfo</a:t>
            </a:r>
            <a:r>
              <a:rPr lang="en-US" sz="2000" dirty="0"/>
              <a:t> </a:t>
            </a:r>
            <a:r>
              <a:rPr lang="en-US" sz="2000" dirty="0" err="1"/>
              <a:t>sizeof</a:t>
            </a:r>
            <a:r>
              <a:rPr lang="en-US" sz="2000" dirty="0"/>
              <a:t>(</a:t>
            </a:r>
            <a:r>
              <a:rPr lang="en-US" sz="2000" dirty="0" err="1"/>
              <a:t>DefragInfo</a:t>
            </a:r>
            <a:r>
              <a:rPr lang="en-US" sz="2000" dirty="0"/>
              <a:t>)</a:t>
            </a:r>
          </a:p>
          <a:p>
            <a:pPr lvl="1"/>
            <a:r>
              <a:rPr lang="en-US" sz="2000" dirty="0"/>
              <a:t>Easier Graphical method</a:t>
            </a:r>
          </a:p>
          <a:p>
            <a:pPr lvl="2"/>
            <a:r>
              <a:rPr lang="en-US" sz="2000" dirty="0" err="1"/>
              <a:t>memload</a:t>
            </a:r>
            <a:r>
              <a:rPr lang="en-US" sz="2000" dirty="0"/>
              <a:t> –GUI</a:t>
            </a:r>
          </a:p>
          <a:p>
            <a:endParaRPr lang="en-US" sz="2000" dirty="0"/>
          </a:p>
          <a:p>
            <a:pPr lvl="1"/>
            <a:endParaRPr lang="en-US" sz="2000" dirty="0"/>
          </a:p>
          <a:p>
            <a:pPr lvl="1"/>
            <a:endParaRPr lang="en-US" sz="2000" dirty="0"/>
          </a:p>
        </p:txBody>
      </p:sp>
      <p:sp>
        <p:nvSpPr>
          <p:cNvPr id="3" name="Rectangle 1"/>
          <p:cNvSpPr>
            <a:spLocks noChangeArrowheads="1"/>
          </p:cNvSpPr>
          <p:nvPr/>
        </p:nvSpPr>
        <p:spPr bwMode="auto">
          <a:xfrm>
            <a:off x="0" y="0"/>
            <a:ext cx="12192000" cy="0"/>
          </a:xfrm>
          <a:prstGeom prst="rect">
            <a:avLst/>
          </a:prstGeom>
          <a:solidFill>
            <a:srgbClr val="181A1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D1CEC7"/>
                </a:solidFill>
                <a:effectLst/>
                <a:latin typeface="-apple-system"/>
              </a:rPr>
              <a:t> </a:t>
            </a:r>
            <a:r>
              <a:rPr kumimoji="0" lang="en-US" altLang="en-US" sz="1000" b="0" i="0" u="none" strike="noStrike" cap="none" normalizeH="0" baseline="0">
                <a:ln>
                  <a:noFill/>
                </a:ln>
                <a:solidFill>
                  <a:srgbClr val="D1CEC7"/>
                </a:solidFill>
                <a:effectLst/>
                <a:latin typeface="SFMono-Medium"/>
              </a:rPr>
              <a:t>memdump raw GP.bin GeneralPurposeBuffer numBytes</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6" name="Picture 5"/>
          <p:cNvPicPr>
            <a:picLocks noChangeAspect="1"/>
          </p:cNvPicPr>
          <p:nvPr/>
        </p:nvPicPr>
        <p:blipFill>
          <a:blip r:embed="rId2"/>
          <a:stretch>
            <a:fillRect/>
          </a:stretch>
        </p:blipFill>
        <p:spPr>
          <a:xfrm>
            <a:off x="8915400" y="4964204"/>
            <a:ext cx="2394501" cy="1028291"/>
          </a:xfrm>
          <a:prstGeom prst="rect">
            <a:avLst/>
          </a:prstGeom>
        </p:spPr>
      </p:pic>
      <p:pic>
        <p:nvPicPr>
          <p:cNvPr id="9" name="Content Placeholder 8"/>
          <p:cNvPicPr>
            <a:picLocks noGrp="1" noChangeAspect="1"/>
          </p:cNvPicPr>
          <p:nvPr>
            <p:ph idx="1"/>
          </p:nvPr>
        </p:nvPicPr>
        <p:blipFill>
          <a:blip r:embed="rId3"/>
          <a:stretch>
            <a:fillRect/>
          </a:stretch>
        </p:blipFill>
        <p:spPr>
          <a:xfrm>
            <a:off x="375686" y="1254759"/>
            <a:ext cx="5793808" cy="4424363"/>
          </a:xfrm>
          <a:prstGeom prst="rect">
            <a:avLst/>
          </a:prstGeom>
        </p:spPr>
      </p:pic>
    </p:spTree>
    <p:extLst>
      <p:ext uri="{BB962C8B-B14F-4D97-AF65-F5344CB8AC3E}">
        <p14:creationId xmlns:p14="http://schemas.microsoft.com/office/powerpoint/2010/main" val="79263787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Simulator Mode Determine inputs for GUI</a:t>
            </a:r>
          </a:p>
        </p:txBody>
      </p:sp>
      <p:sp>
        <p:nvSpPr>
          <p:cNvPr id="3" name="Content Placeholder 2"/>
          <p:cNvSpPr>
            <a:spLocks noGrp="1"/>
          </p:cNvSpPr>
          <p:nvPr>
            <p:ph idx="1"/>
          </p:nvPr>
        </p:nvSpPr>
        <p:spPr>
          <a:xfrm>
            <a:off x="5552902" y="1246909"/>
            <a:ext cx="6029498" cy="4777808"/>
          </a:xfrm>
        </p:spPr>
        <p:txBody>
          <a:bodyPr/>
          <a:lstStyle/>
          <a:p>
            <a:pPr lvl="1"/>
            <a:r>
              <a:rPr lang="en-US" sz="2400" dirty="0"/>
              <a:t>When data is unclear, we can use GHS commands to review the inputs</a:t>
            </a:r>
          </a:p>
          <a:p>
            <a:pPr lvl="1"/>
            <a:r>
              <a:rPr lang="en-US" sz="2400" dirty="0"/>
              <a:t>Find Address</a:t>
            </a:r>
          </a:p>
          <a:p>
            <a:pPr lvl="2"/>
            <a:r>
              <a:rPr lang="en-US" dirty="0"/>
              <a:t>View &amp;</a:t>
            </a:r>
            <a:r>
              <a:rPr lang="en-US" dirty="0" err="1"/>
              <a:t>DefragInfo</a:t>
            </a:r>
            <a:endParaRPr lang="en-US" dirty="0"/>
          </a:p>
          <a:p>
            <a:pPr lvl="1"/>
            <a:r>
              <a:rPr lang="en-US" sz="2400" dirty="0"/>
              <a:t>Find Size</a:t>
            </a:r>
          </a:p>
          <a:p>
            <a:pPr lvl="2"/>
            <a:r>
              <a:rPr lang="en-US" dirty="0" err="1"/>
              <a:t>sizeof</a:t>
            </a:r>
            <a:r>
              <a:rPr lang="en-US" dirty="0"/>
              <a:t>(</a:t>
            </a:r>
            <a:r>
              <a:rPr lang="en-US" dirty="0" err="1"/>
              <a:t>DefragInfo</a:t>
            </a:r>
            <a:r>
              <a:rPr lang="en-US" dirty="0"/>
              <a:t>)</a:t>
            </a:r>
          </a:p>
          <a:p>
            <a:pPr lvl="1"/>
            <a:r>
              <a:rPr lang="en-US" sz="2400" dirty="0"/>
              <a:t>To load the data, we navigate to the telemetry segmented packet binary</a:t>
            </a:r>
          </a:p>
          <a:p>
            <a:pPr lvl="2"/>
            <a:r>
              <a:rPr lang="en-US" dirty="0"/>
              <a:t>Enter address, length, and raw format</a:t>
            </a:r>
          </a:p>
          <a:p>
            <a:pPr marL="914400" lvl="2" indent="0">
              <a:buNone/>
            </a:pPr>
            <a:endParaRPr lang="en-US" dirty="0"/>
          </a:p>
          <a:p>
            <a:endParaRPr lang="en-US" sz="2400" dirty="0"/>
          </a:p>
        </p:txBody>
      </p:sp>
      <p:pic>
        <p:nvPicPr>
          <p:cNvPr id="4" name="Picture 3"/>
          <p:cNvPicPr>
            <a:picLocks noChangeAspect="1"/>
          </p:cNvPicPr>
          <p:nvPr/>
        </p:nvPicPr>
        <p:blipFill>
          <a:blip r:embed="rId2"/>
          <a:stretch>
            <a:fillRect/>
          </a:stretch>
        </p:blipFill>
        <p:spPr>
          <a:xfrm>
            <a:off x="716886" y="941388"/>
            <a:ext cx="4257675" cy="3038475"/>
          </a:xfrm>
          <a:prstGeom prst="rect">
            <a:avLst/>
          </a:prstGeom>
        </p:spPr>
      </p:pic>
      <p:pic>
        <p:nvPicPr>
          <p:cNvPr id="5" name="Picture 4"/>
          <p:cNvPicPr>
            <a:picLocks noChangeAspect="1"/>
          </p:cNvPicPr>
          <p:nvPr/>
        </p:nvPicPr>
        <p:blipFill>
          <a:blip r:embed="rId3"/>
          <a:stretch>
            <a:fillRect/>
          </a:stretch>
        </p:blipFill>
        <p:spPr>
          <a:xfrm>
            <a:off x="609600" y="3979863"/>
            <a:ext cx="4666298" cy="2001058"/>
          </a:xfrm>
          <a:prstGeom prst="rect">
            <a:avLst/>
          </a:prstGeom>
        </p:spPr>
      </p:pic>
    </p:spTree>
    <p:extLst>
      <p:ext uri="{BB962C8B-B14F-4D97-AF65-F5344CB8AC3E}">
        <p14:creationId xmlns:p14="http://schemas.microsoft.com/office/powerpoint/2010/main" val="311679888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Memory Load of Content</a:t>
            </a:r>
          </a:p>
        </p:txBody>
      </p:sp>
      <p:pic>
        <p:nvPicPr>
          <p:cNvPr id="5" name="Content Placeholder 4"/>
          <p:cNvPicPr>
            <a:picLocks noGrp="1" noChangeAspect="1"/>
          </p:cNvPicPr>
          <p:nvPr>
            <p:ph sz="half" idx="1"/>
          </p:nvPr>
        </p:nvPicPr>
        <p:blipFill>
          <a:blip r:embed="rId2"/>
          <a:stretch>
            <a:fillRect/>
          </a:stretch>
        </p:blipFill>
        <p:spPr>
          <a:xfrm>
            <a:off x="282609" y="1030779"/>
            <a:ext cx="3158860" cy="4859787"/>
          </a:xfrm>
          <a:prstGeom prst="rect">
            <a:avLst/>
          </a:prstGeom>
        </p:spPr>
      </p:pic>
      <p:sp>
        <p:nvSpPr>
          <p:cNvPr id="4" name="Content Placeholder 3"/>
          <p:cNvSpPr>
            <a:spLocks noGrp="1"/>
          </p:cNvSpPr>
          <p:nvPr>
            <p:ph sz="half" idx="2"/>
          </p:nvPr>
        </p:nvSpPr>
        <p:spPr>
          <a:xfrm>
            <a:off x="7880464" y="1030779"/>
            <a:ext cx="3701935" cy="5095386"/>
          </a:xfrm>
        </p:spPr>
        <p:txBody>
          <a:bodyPr/>
          <a:lstStyle/>
          <a:p>
            <a:r>
              <a:rPr lang="en-US" dirty="0"/>
              <a:t>After loading the data we can now analyze the data from a telemetry packet within the developer environment.</a:t>
            </a:r>
          </a:p>
          <a:p>
            <a:r>
              <a:rPr lang="en-US" dirty="0"/>
              <a:t>Data from these can be saved individually</a:t>
            </a:r>
          </a:p>
        </p:txBody>
      </p:sp>
      <p:pic>
        <p:nvPicPr>
          <p:cNvPr id="6" name="Picture 5"/>
          <p:cNvPicPr>
            <a:picLocks noChangeAspect="1"/>
          </p:cNvPicPr>
          <p:nvPr/>
        </p:nvPicPr>
        <p:blipFill>
          <a:blip r:embed="rId3"/>
          <a:stretch>
            <a:fillRect/>
          </a:stretch>
        </p:blipFill>
        <p:spPr>
          <a:xfrm>
            <a:off x="3441469" y="1942084"/>
            <a:ext cx="4289620" cy="3037176"/>
          </a:xfrm>
          <a:prstGeom prst="rect">
            <a:avLst/>
          </a:prstGeom>
        </p:spPr>
      </p:pic>
    </p:spTree>
    <p:extLst>
      <p:ext uri="{BB962C8B-B14F-4D97-AF65-F5344CB8AC3E}">
        <p14:creationId xmlns:p14="http://schemas.microsoft.com/office/powerpoint/2010/main" val="280851730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Simulator Mode Setup for Telemetry Assert and Event</a:t>
            </a:r>
          </a:p>
        </p:txBody>
      </p:sp>
      <p:sp>
        <p:nvSpPr>
          <p:cNvPr id="5" name="Content Placeholder 2"/>
          <p:cNvSpPr txBox="1">
            <a:spLocks/>
          </p:cNvSpPr>
          <p:nvPr/>
        </p:nvSpPr>
        <p:spPr bwMode="auto">
          <a:xfrm>
            <a:off x="5321969" y="941388"/>
            <a:ext cx="6745706" cy="509044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defTabSz="457200" rtl="0" eaLnBrk="1" fontAlgn="base" hangingPunct="1">
              <a:spcBef>
                <a:spcPct val="20000"/>
              </a:spcBef>
              <a:spcAft>
                <a:spcPct val="0"/>
              </a:spcAft>
              <a:buClr>
                <a:schemeClr val="tx2"/>
              </a:buClr>
              <a:buFont typeface="Arial" pitchFamily="34" charset="0"/>
              <a:buChar char="•"/>
              <a:defRPr sz="3200" kern="1200">
                <a:solidFill>
                  <a:schemeClr val="tx1"/>
                </a:solidFill>
                <a:latin typeface="+mn-lt"/>
                <a:ea typeface="+mn-ea"/>
                <a:cs typeface="+mn-cs"/>
              </a:defRPr>
            </a:lvl1pPr>
            <a:lvl2pPr marL="742950" indent="-285750" algn="l" defTabSz="457200" rtl="0" eaLnBrk="1" fontAlgn="base" hangingPunct="1">
              <a:spcBef>
                <a:spcPct val="20000"/>
              </a:spcBef>
              <a:spcAft>
                <a:spcPct val="0"/>
              </a:spcAft>
              <a:buClr>
                <a:schemeClr val="tx2"/>
              </a:buClr>
              <a:buFont typeface="Arial" pitchFamily="34" charset="0"/>
              <a:buChar char="–"/>
              <a:defRPr sz="2800" kern="1200">
                <a:solidFill>
                  <a:schemeClr val="tx1"/>
                </a:solidFill>
                <a:latin typeface="+mn-lt"/>
                <a:ea typeface="+mn-ea"/>
                <a:cs typeface="+mn-cs"/>
              </a:defRPr>
            </a:lvl2pPr>
            <a:lvl3pPr marL="1143000" indent="-228600" algn="l" defTabSz="457200" rtl="0" eaLnBrk="1" fontAlgn="base" hangingPunct="1">
              <a:spcBef>
                <a:spcPct val="20000"/>
              </a:spcBef>
              <a:spcAft>
                <a:spcPct val="0"/>
              </a:spcAft>
              <a:buClr>
                <a:schemeClr val="tx2"/>
              </a:buClr>
              <a:buFont typeface="Arial" pitchFamily="34" charset="0"/>
              <a:buChar char="•"/>
              <a:defRPr sz="2400" kern="1200">
                <a:solidFill>
                  <a:schemeClr val="tx1"/>
                </a:solidFill>
                <a:latin typeface="+mn-lt"/>
                <a:ea typeface="+mn-ea"/>
                <a:cs typeface="+mn-cs"/>
              </a:defRPr>
            </a:lvl3pPr>
            <a:lvl4pPr marL="1600200" indent="-228600" algn="l" defTabSz="457200" rtl="0" eaLnBrk="1" fontAlgn="base" hangingPunct="1">
              <a:spcBef>
                <a:spcPct val="20000"/>
              </a:spcBef>
              <a:spcAft>
                <a:spcPct val="0"/>
              </a:spcAft>
              <a:buClr>
                <a:schemeClr val="tx2"/>
              </a:buClr>
              <a:buFont typeface="Arial" pitchFamily="34" charset="0"/>
              <a:buChar char="–"/>
              <a:defRPr sz="2000" kern="1200">
                <a:solidFill>
                  <a:schemeClr val="tx1"/>
                </a:solidFill>
                <a:latin typeface="+mn-lt"/>
                <a:ea typeface="+mn-ea"/>
                <a:cs typeface="+mn-cs"/>
              </a:defRPr>
            </a:lvl4pPr>
            <a:lvl5pPr marL="2057400" indent="-228600" algn="l" defTabSz="457200" rtl="0" eaLnBrk="1" fontAlgn="base" hangingPunct="1">
              <a:spcBef>
                <a:spcPct val="20000"/>
              </a:spcBef>
              <a:spcAft>
                <a:spcPct val="0"/>
              </a:spcAft>
              <a:buClr>
                <a:schemeClr val="tx2"/>
              </a:buClr>
              <a:buFont typeface="Arial"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dirty="0"/>
              <a:t>Checkout code node, compile project, and open specific project elf</a:t>
            </a:r>
          </a:p>
          <a:p>
            <a:r>
              <a:rPr lang="en-US" sz="1600" dirty="0"/>
              <a:t>Load objects </a:t>
            </a:r>
            <a:r>
              <a:rPr lang="en-US" sz="1600" b="1" u="sng" dirty="0">
                <a:ln w="6600">
                  <a:solidFill>
                    <a:srgbClr val="00B050"/>
                  </a:solidFill>
                  <a:prstDash val="solid"/>
                </a:ln>
                <a:solidFill>
                  <a:schemeClr val="bg1"/>
                </a:solidFill>
                <a:effectLst>
                  <a:outerShdw blurRad="50800" dist="50800" dir="5400000" algn="ctr" rotWithShape="0">
                    <a:schemeClr val="accent5">
                      <a:lumMod val="75000"/>
                    </a:schemeClr>
                  </a:outerShdw>
                </a:effectLst>
              </a:rPr>
              <a:t>with</a:t>
            </a:r>
            <a:r>
              <a:rPr lang="en-US" sz="1600" dirty="0">
                <a:effectLst>
                  <a:outerShdw blurRad="50800" dist="50800" dir="5400000" algn="ctr" rotWithShape="0">
                    <a:srgbClr val="00B050"/>
                  </a:outerShdw>
                </a:effectLst>
              </a:rPr>
              <a:t> </a:t>
            </a:r>
            <a:r>
              <a:rPr lang="en-US" sz="1600" dirty="0"/>
              <a:t>assert dump or event dump</a:t>
            </a:r>
          </a:p>
          <a:p>
            <a:r>
              <a:rPr lang="en-US" sz="1600" dirty="0"/>
              <a:t>Load Assert Dump, if it exist (Data Area 3)</a:t>
            </a:r>
          </a:p>
          <a:p>
            <a:pPr lvl="1"/>
            <a:r>
              <a:rPr lang="en-US" sz="1600" dirty="0"/>
              <a:t>Load in </a:t>
            </a:r>
            <a:r>
              <a:rPr lang="en-US" sz="1600" dirty="0" err="1"/>
              <a:t>AssertNVMe.rc</a:t>
            </a:r>
            <a:endParaRPr lang="en-US" sz="1600" dirty="0"/>
          </a:p>
          <a:p>
            <a:pPr lvl="1"/>
            <a:r>
              <a:rPr lang="en-US" sz="1600" dirty="0"/>
              <a:t>Call </a:t>
            </a:r>
            <a:r>
              <a:rPr lang="en-US" sz="1600" dirty="0" err="1"/>
              <a:t>assert_dump</a:t>
            </a:r>
            <a:r>
              <a:rPr lang="en-US" sz="1600" dirty="0"/>
              <a:t>().</a:t>
            </a:r>
          </a:p>
          <a:p>
            <a:pPr lvl="2"/>
            <a:r>
              <a:rPr lang="en-US" sz="1600" dirty="0"/>
              <a:t>Unique IDs for assert and event dumps</a:t>
            </a:r>
          </a:p>
          <a:p>
            <a:pPr lvl="3"/>
            <a:r>
              <a:rPr lang="en-US" sz="1600" dirty="0" err="1"/>
              <a:t>uid_assertdump_e</a:t>
            </a:r>
            <a:r>
              <a:rPr lang="en-US" sz="1600" dirty="0"/>
              <a:t> = 1</a:t>
            </a:r>
          </a:p>
          <a:p>
            <a:pPr lvl="3"/>
            <a:r>
              <a:rPr lang="en-US" sz="1600" dirty="0" err="1"/>
              <a:t>uid_dpEventDump_e</a:t>
            </a:r>
            <a:r>
              <a:rPr lang="en-US" sz="1600" dirty="0"/>
              <a:t> = 4</a:t>
            </a:r>
          </a:p>
          <a:p>
            <a:pPr lvl="3"/>
            <a:r>
              <a:rPr lang="en-US" sz="1600" dirty="0"/>
              <a:t>Size (approximately)</a:t>
            </a:r>
          </a:p>
          <a:p>
            <a:pPr lvl="4"/>
            <a:r>
              <a:rPr lang="en-US" sz="1600" dirty="0"/>
              <a:t>1.7 MB to 32MB</a:t>
            </a:r>
          </a:p>
          <a:p>
            <a:pPr lvl="2"/>
            <a:r>
              <a:rPr lang="en-US" sz="1600" dirty="0"/>
              <a:t>Select file</a:t>
            </a:r>
          </a:p>
          <a:p>
            <a:pPr lvl="3"/>
            <a:r>
              <a:rPr lang="en-US" sz="1600" dirty="0"/>
              <a:t>PHAB8506001A3P8AGN_assertdump.bin</a:t>
            </a:r>
          </a:p>
          <a:p>
            <a:pPr lvl="2"/>
            <a:r>
              <a:rPr lang="en-US" sz="1600" dirty="0"/>
              <a:t>Viewing through GHS command line</a:t>
            </a:r>
          </a:p>
          <a:p>
            <a:pPr lvl="3"/>
            <a:r>
              <a:rPr lang="en-US" sz="1600" dirty="0"/>
              <a:t>view ($dump) // Assert/Event dump</a:t>
            </a:r>
          </a:p>
          <a:p>
            <a:pPr lvl="3"/>
            <a:r>
              <a:rPr lang="en-US" sz="1600" dirty="0" err="1"/>
              <a:t>callsview</a:t>
            </a:r>
            <a:r>
              <a:rPr lang="en-US" sz="1600" dirty="0"/>
              <a:t> // Display the stack</a:t>
            </a:r>
          </a:p>
          <a:p>
            <a:pPr lvl="3"/>
            <a:r>
              <a:rPr lang="en-US" sz="1600" dirty="0"/>
              <a:t>view $locals // local function variables</a:t>
            </a:r>
          </a:p>
          <a:p>
            <a:pPr lvl="4"/>
            <a:endParaRPr lang="en-US" sz="1600" dirty="0"/>
          </a:p>
          <a:p>
            <a:pPr lvl="2"/>
            <a:endParaRPr lang="en-US" sz="1600" dirty="0"/>
          </a:p>
          <a:p>
            <a:pPr lvl="1"/>
            <a:endParaRPr lang="en-US" sz="1600" dirty="0"/>
          </a:p>
          <a:p>
            <a:pPr lvl="1"/>
            <a:endParaRPr lang="en-US" sz="1600" dirty="0"/>
          </a:p>
        </p:txBody>
      </p:sp>
      <p:pic>
        <p:nvPicPr>
          <p:cNvPr id="6" name="Content Placeholder 5"/>
          <p:cNvPicPr>
            <a:picLocks noGrp="1" noChangeAspect="1"/>
          </p:cNvPicPr>
          <p:nvPr>
            <p:ph idx="1"/>
          </p:nvPr>
        </p:nvPicPr>
        <p:blipFill>
          <a:blip r:embed="rId2"/>
          <a:stretch>
            <a:fillRect/>
          </a:stretch>
        </p:blipFill>
        <p:spPr>
          <a:xfrm>
            <a:off x="90063" y="770021"/>
            <a:ext cx="4223431" cy="4424363"/>
          </a:xfrm>
          <a:prstGeom prst="rect">
            <a:avLst/>
          </a:prstGeom>
        </p:spPr>
      </p:pic>
      <p:pic>
        <p:nvPicPr>
          <p:cNvPr id="7" name="Picture 6"/>
          <p:cNvPicPr>
            <a:picLocks noChangeAspect="1"/>
          </p:cNvPicPr>
          <p:nvPr/>
        </p:nvPicPr>
        <p:blipFill>
          <a:blip r:embed="rId3"/>
          <a:stretch>
            <a:fillRect/>
          </a:stretch>
        </p:blipFill>
        <p:spPr>
          <a:xfrm>
            <a:off x="2530642" y="3195309"/>
            <a:ext cx="3694446" cy="2767508"/>
          </a:xfrm>
          <a:prstGeom prst="rect">
            <a:avLst/>
          </a:prstGeom>
        </p:spPr>
      </p:pic>
    </p:spTree>
    <p:extLst>
      <p:ext uri="{BB962C8B-B14F-4D97-AF65-F5344CB8AC3E}">
        <p14:creationId xmlns:p14="http://schemas.microsoft.com/office/powerpoint/2010/main" val="4997513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95580"/>
            <a:ext cx="10972800" cy="939800"/>
          </a:xfrm>
        </p:spPr>
        <p:txBody>
          <a:bodyPr/>
          <a:lstStyle/>
          <a:p>
            <a:r>
              <a:rPr lang="en-US" dirty="0"/>
              <a:t>Telemetry Get Log Page 0x7 - </a:t>
            </a:r>
            <a:r>
              <a:rPr lang="en-US" dirty="0" err="1"/>
              <a:t>NVMe</a:t>
            </a:r>
            <a:endParaRPr lang="en-US" dirty="0"/>
          </a:p>
        </p:txBody>
      </p:sp>
      <p:sp>
        <p:nvSpPr>
          <p:cNvPr id="3" name="Content Placeholder 2"/>
          <p:cNvSpPr>
            <a:spLocks noGrp="1"/>
          </p:cNvSpPr>
          <p:nvPr>
            <p:ph idx="1"/>
          </p:nvPr>
        </p:nvSpPr>
        <p:spPr>
          <a:xfrm>
            <a:off x="609600" y="1120140"/>
            <a:ext cx="5364480" cy="4107017"/>
          </a:xfrm>
        </p:spPr>
        <p:txBody>
          <a:bodyPr/>
          <a:lstStyle/>
          <a:p>
            <a:r>
              <a:rPr lang="en-US" sz="1800" dirty="0"/>
              <a:t>Initial </a:t>
            </a:r>
            <a:r>
              <a:rPr lang="en-US" sz="1800" b="1" dirty="0"/>
              <a:t>Version 1 </a:t>
            </a:r>
            <a:r>
              <a:rPr lang="en-US" sz="1800" dirty="0"/>
              <a:t>support limited to</a:t>
            </a:r>
          </a:p>
          <a:p>
            <a:pPr lvl="1">
              <a:buFont typeface="Wingdings" panose="05000000000000000000" pitchFamily="2" charset="2"/>
              <a:buChar char="§"/>
            </a:pPr>
            <a:r>
              <a:rPr lang="en-US" sz="1800" dirty="0"/>
              <a:t>Host-Initiated Telemetry log</a:t>
            </a:r>
          </a:p>
          <a:p>
            <a:pPr lvl="1">
              <a:buFont typeface="Wingdings" panose="05000000000000000000" pitchFamily="2" charset="2"/>
              <a:buChar char="§"/>
            </a:pPr>
            <a:r>
              <a:rPr lang="en-US" sz="1800" dirty="0"/>
              <a:t>Telemetry Data Area 1</a:t>
            </a:r>
          </a:p>
          <a:p>
            <a:pPr lvl="1">
              <a:buFont typeface="Wingdings" panose="05000000000000000000" pitchFamily="2" charset="2"/>
              <a:buChar char="§"/>
            </a:pPr>
            <a:r>
              <a:rPr lang="en-US" sz="1800" dirty="0"/>
              <a:t>4KB-align data payload</a:t>
            </a:r>
          </a:p>
          <a:p>
            <a:pPr lvl="1">
              <a:buFont typeface="Wingdings" panose="05000000000000000000" pitchFamily="2" charset="2"/>
              <a:buChar char="§"/>
            </a:pPr>
            <a:r>
              <a:rPr lang="en-US" sz="1800" dirty="0"/>
              <a:t>4KB data payload transfer size</a:t>
            </a:r>
          </a:p>
          <a:p>
            <a:pPr lvl="1">
              <a:buFont typeface="Wingdings" panose="05000000000000000000" pitchFamily="2" charset="2"/>
              <a:buChar char="§"/>
            </a:pPr>
            <a:r>
              <a:rPr lang="en-US" sz="1800" dirty="0"/>
              <a:t>Requested transfer size must be the same for one “instance” of Get Log Page commands</a:t>
            </a:r>
          </a:p>
          <a:p>
            <a:r>
              <a:rPr lang="en-US" sz="1800" dirty="0"/>
              <a:t>4 parameters in Get Log Page 0x7 are required</a:t>
            </a:r>
          </a:p>
          <a:p>
            <a:pPr lvl="1">
              <a:buFont typeface="Wingdings" panose="05000000000000000000" pitchFamily="2" charset="2"/>
              <a:buChar char="§"/>
            </a:pPr>
            <a:r>
              <a:rPr lang="en-US" sz="1800" dirty="0"/>
              <a:t>Log Page Identifier</a:t>
            </a:r>
          </a:p>
          <a:p>
            <a:pPr lvl="1">
              <a:buFont typeface="Wingdings" panose="05000000000000000000" pitchFamily="2" charset="2"/>
              <a:buChar char="§"/>
            </a:pPr>
            <a:r>
              <a:rPr lang="en-US" sz="1800" dirty="0"/>
              <a:t>Number of DWORDS</a:t>
            </a:r>
          </a:p>
          <a:p>
            <a:pPr lvl="1">
              <a:buFont typeface="Wingdings" panose="05000000000000000000" pitchFamily="2" charset="2"/>
              <a:buChar char="§"/>
            </a:pPr>
            <a:r>
              <a:rPr lang="en-US" sz="1800" dirty="0"/>
              <a:t>Log Specific Field</a:t>
            </a:r>
          </a:p>
          <a:p>
            <a:pPr lvl="1">
              <a:buFont typeface="Wingdings" panose="05000000000000000000" pitchFamily="2" charset="2"/>
              <a:buChar char="§"/>
            </a:pPr>
            <a:r>
              <a:rPr lang="en-US" sz="1800" dirty="0"/>
              <a:t>Log Page Offset</a:t>
            </a:r>
          </a:p>
          <a:p>
            <a:pPr lvl="1">
              <a:buFont typeface="Wingdings" panose="05000000000000000000" pitchFamily="2" charset="2"/>
              <a:buChar char="§"/>
            </a:pPr>
            <a:endParaRPr lang="en-US" sz="1800" dirty="0"/>
          </a:p>
          <a:p>
            <a:pPr lvl="1">
              <a:buFont typeface="Wingdings" panose="05000000000000000000" pitchFamily="2" charset="2"/>
              <a:buChar char="§"/>
            </a:pPr>
            <a:endParaRPr lang="en-US" sz="1600" dirty="0"/>
          </a:p>
          <a:p>
            <a:pPr marL="457200" lvl="1" indent="0">
              <a:buNone/>
            </a:pPr>
            <a:endParaRPr lang="en-US" sz="1600" dirty="0"/>
          </a:p>
        </p:txBody>
      </p:sp>
      <p:sp>
        <p:nvSpPr>
          <p:cNvPr id="4" name="Content Placeholder 2"/>
          <p:cNvSpPr txBox="1">
            <a:spLocks/>
          </p:cNvSpPr>
          <p:nvPr/>
        </p:nvSpPr>
        <p:spPr bwMode="auto">
          <a:xfrm>
            <a:off x="6141720" y="1120140"/>
            <a:ext cx="5013960" cy="380238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defTabSz="457200" rtl="0" eaLnBrk="1" fontAlgn="base" hangingPunct="1">
              <a:spcBef>
                <a:spcPct val="20000"/>
              </a:spcBef>
              <a:spcAft>
                <a:spcPct val="0"/>
              </a:spcAft>
              <a:buClr>
                <a:schemeClr val="tx2"/>
              </a:buClr>
              <a:buFont typeface="Arial" pitchFamily="34" charset="0"/>
              <a:buChar char="•"/>
              <a:defRPr sz="3200" kern="1200">
                <a:solidFill>
                  <a:schemeClr val="tx1"/>
                </a:solidFill>
                <a:latin typeface="+mn-lt"/>
                <a:ea typeface="+mn-ea"/>
                <a:cs typeface="+mn-cs"/>
              </a:defRPr>
            </a:lvl1pPr>
            <a:lvl2pPr marL="742950" indent="-285750" algn="l" defTabSz="457200" rtl="0" eaLnBrk="1" fontAlgn="base" hangingPunct="1">
              <a:spcBef>
                <a:spcPct val="20000"/>
              </a:spcBef>
              <a:spcAft>
                <a:spcPct val="0"/>
              </a:spcAft>
              <a:buClr>
                <a:schemeClr val="tx2"/>
              </a:buClr>
              <a:buFont typeface="Arial" pitchFamily="34" charset="0"/>
              <a:buChar char="–"/>
              <a:defRPr sz="2800" kern="1200">
                <a:solidFill>
                  <a:schemeClr val="tx1"/>
                </a:solidFill>
                <a:latin typeface="+mn-lt"/>
                <a:ea typeface="+mn-ea"/>
                <a:cs typeface="+mn-cs"/>
              </a:defRPr>
            </a:lvl2pPr>
            <a:lvl3pPr marL="1143000" indent="-228600" algn="l" defTabSz="457200" rtl="0" eaLnBrk="1" fontAlgn="base" hangingPunct="1">
              <a:spcBef>
                <a:spcPct val="20000"/>
              </a:spcBef>
              <a:spcAft>
                <a:spcPct val="0"/>
              </a:spcAft>
              <a:buClr>
                <a:schemeClr val="tx2"/>
              </a:buClr>
              <a:buFont typeface="Arial" pitchFamily="34" charset="0"/>
              <a:buChar char="•"/>
              <a:defRPr sz="2400" kern="1200">
                <a:solidFill>
                  <a:schemeClr val="tx1"/>
                </a:solidFill>
                <a:latin typeface="+mn-lt"/>
                <a:ea typeface="+mn-ea"/>
                <a:cs typeface="+mn-cs"/>
              </a:defRPr>
            </a:lvl3pPr>
            <a:lvl4pPr marL="1600200" indent="-228600" algn="l" defTabSz="457200" rtl="0" eaLnBrk="1" fontAlgn="base" hangingPunct="1">
              <a:spcBef>
                <a:spcPct val="20000"/>
              </a:spcBef>
              <a:spcAft>
                <a:spcPct val="0"/>
              </a:spcAft>
              <a:buClr>
                <a:schemeClr val="tx2"/>
              </a:buClr>
              <a:buFont typeface="Arial" pitchFamily="34" charset="0"/>
              <a:buChar char="–"/>
              <a:defRPr sz="2000" kern="1200">
                <a:solidFill>
                  <a:schemeClr val="tx1"/>
                </a:solidFill>
                <a:latin typeface="+mn-lt"/>
                <a:ea typeface="+mn-ea"/>
                <a:cs typeface="+mn-cs"/>
              </a:defRPr>
            </a:lvl4pPr>
            <a:lvl5pPr marL="2057400" indent="-228600" algn="l" defTabSz="457200" rtl="0" eaLnBrk="1" fontAlgn="base" hangingPunct="1">
              <a:spcBef>
                <a:spcPct val="20000"/>
              </a:spcBef>
              <a:spcAft>
                <a:spcPct val="0"/>
              </a:spcAft>
              <a:buClr>
                <a:schemeClr val="tx2"/>
              </a:buClr>
              <a:buFont typeface="Arial"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800" b="1" dirty="0"/>
              <a:t>Version 2 (includes V1 capabilities)</a:t>
            </a:r>
          </a:p>
          <a:p>
            <a:r>
              <a:rPr lang="en-US" sz="1800" dirty="0"/>
              <a:t>Support Enhancements</a:t>
            </a:r>
          </a:p>
          <a:p>
            <a:pPr lvl="1">
              <a:buFont typeface="Wingdings" panose="05000000000000000000" pitchFamily="2" charset="2"/>
              <a:buChar char="§"/>
            </a:pPr>
            <a:r>
              <a:rPr lang="en-US" sz="1800" dirty="0"/>
              <a:t>512B - 128KB transfer size</a:t>
            </a:r>
          </a:p>
          <a:p>
            <a:pPr lvl="1">
              <a:buFont typeface="Wingdings" panose="05000000000000000000" pitchFamily="2" charset="2"/>
              <a:buChar char="§"/>
            </a:pPr>
            <a:r>
              <a:rPr lang="en-US" sz="1800" dirty="0"/>
              <a:t>Controller-Initiated Telemetry log</a:t>
            </a:r>
          </a:p>
          <a:p>
            <a:pPr lvl="1">
              <a:buFont typeface="Wingdings" panose="05000000000000000000" pitchFamily="2" charset="2"/>
              <a:buChar char="§"/>
            </a:pPr>
            <a:r>
              <a:rPr lang="en-US" sz="1800" dirty="0"/>
              <a:t>Create Bit Persistence</a:t>
            </a:r>
          </a:p>
          <a:p>
            <a:r>
              <a:rPr lang="en-US" sz="1800" dirty="0"/>
              <a:t>Requirements</a:t>
            </a:r>
          </a:p>
          <a:p>
            <a:pPr lvl="1">
              <a:buFont typeface="Wingdings" panose="05000000000000000000" pitchFamily="2" charset="2"/>
              <a:buChar char="§"/>
            </a:pPr>
            <a:r>
              <a:rPr lang="en-US" sz="1800" dirty="0"/>
              <a:t>Data requested must be multiple of 512 bytes per NVMe 1.3 Specification</a:t>
            </a:r>
          </a:p>
          <a:p>
            <a:pPr lvl="1">
              <a:buFont typeface="Wingdings" panose="05000000000000000000" pitchFamily="2" charset="2"/>
              <a:buChar char="§"/>
            </a:pPr>
            <a:r>
              <a:rPr lang="en-US" sz="1800" dirty="0"/>
              <a:t>Requested Offset must be multiple of 512 bytes per NVMe 1.3 Specification</a:t>
            </a:r>
          </a:p>
          <a:p>
            <a:pPr lvl="1">
              <a:buFont typeface="Wingdings" panose="05000000000000000000" pitchFamily="2" charset="2"/>
              <a:buChar char="§"/>
            </a:pPr>
            <a:endParaRPr lang="en-US" sz="1800" dirty="0"/>
          </a:p>
        </p:txBody>
      </p:sp>
      <p:graphicFrame>
        <p:nvGraphicFramePr>
          <p:cNvPr id="5" name="Table 4"/>
          <p:cNvGraphicFramePr>
            <a:graphicFrameLocks noGrp="1"/>
          </p:cNvGraphicFramePr>
          <p:nvPr>
            <p:extLst>
              <p:ext uri="{D42A27DB-BD31-4B8C-83A1-F6EECF244321}">
                <p14:modId xmlns:p14="http://schemas.microsoft.com/office/powerpoint/2010/main" val="3437384255"/>
              </p:ext>
            </p:extLst>
          </p:nvPr>
        </p:nvGraphicFramePr>
        <p:xfrm>
          <a:off x="2032000" y="5227157"/>
          <a:ext cx="8128000" cy="370840"/>
        </p:xfrm>
        <a:graphic>
          <a:graphicData uri="http://schemas.openxmlformats.org/drawingml/2006/table">
            <a:tbl>
              <a:tblPr firstRow="1" bandRow="1">
                <a:tableStyleId>{5C22544A-7EE6-4342-B048-85BDC9FD1C3A}</a:tableStyleId>
              </a:tblPr>
              <a:tblGrid>
                <a:gridCol w="1625600">
                  <a:extLst>
                    <a:ext uri="{9D8B030D-6E8A-4147-A177-3AD203B41FA5}">
                      <a16:colId xmlns:a16="http://schemas.microsoft.com/office/drawing/2014/main" val="20000"/>
                    </a:ext>
                  </a:extLst>
                </a:gridCol>
                <a:gridCol w="1625600">
                  <a:extLst>
                    <a:ext uri="{9D8B030D-6E8A-4147-A177-3AD203B41FA5}">
                      <a16:colId xmlns:a16="http://schemas.microsoft.com/office/drawing/2014/main" val="20001"/>
                    </a:ext>
                  </a:extLst>
                </a:gridCol>
                <a:gridCol w="1625600">
                  <a:extLst>
                    <a:ext uri="{9D8B030D-6E8A-4147-A177-3AD203B41FA5}">
                      <a16:colId xmlns:a16="http://schemas.microsoft.com/office/drawing/2014/main" val="20002"/>
                    </a:ext>
                  </a:extLst>
                </a:gridCol>
                <a:gridCol w="1625600">
                  <a:extLst>
                    <a:ext uri="{9D8B030D-6E8A-4147-A177-3AD203B41FA5}">
                      <a16:colId xmlns:a16="http://schemas.microsoft.com/office/drawing/2014/main" val="20003"/>
                    </a:ext>
                  </a:extLst>
                </a:gridCol>
                <a:gridCol w="1625600">
                  <a:extLst>
                    <a:ext uri="{9D8B030D-6E8A-4147-A177-3AD203B41FA5}">
                      <a16:colId xmlns:a16="http://schemas.microsoft.com/office/drawing/2014/main" val="20004"/>
                    </a:ext>
                  </a:extLst>
                </a:gridCol>
              </a:tblGrid>
              <a:tr h="370840">
                <a:tc>
                  <a:txBody>
                    <a:bodyPr/>
                    <a:lstStyle/>
                    <a:p>
                      <a:r>
                        <a:rPr lang="en-US" dirty="0"/>
                        <a:t>Get Log Page</a:t>
                      </a:r>
                    </a:p>
                  </a:txBody>
                  <a:tcPr/>
                </a:tc>
                <a:tc>
                  <a:txBody>
                    <a:bodyPr/>
                    <a:lstStyle/>
                    <a:p>
                      <a:r>
                        <a:rPr lang="en-US" dirty="0"/>
                        <a:t>LID 0x7</a:t>
                      </a:r>
                    </a:p>
                  </a:txBody>
                  <a:tcPr/>
                </a:tc>
                <a:tc>
                  <a:txBody>
                    <a:bodyPr/>
                    <a:lstStyle/>
                    <a:p>
                      <a:r>
                        <a:rPr lang="en-US" dirty="0"/>
                        <a:t>LSF = 1</a:t>
                      </a:r>
                    </a:p>
                  </a:txBody>
                  <a:tcPr/>
                </a:tc>
                <a:tc>
                  <a:txBody>
                    <a:bodyPr/>
                    <a:lstStyle/>
                    <a:p>
                      <a:r>
                        <a:rPr lang="en-US" dirty="0"/>
                        <a:t>NUMD = 1023</a:t>
                      </a:r>
                    </a:p>
                  </a:txBody>
                  <a:tcPr/>
                </a:tc>
                <a:tc>
                  <a:txBody>
                    <a:bodyPr/>
                    <a:lstStyle/>
                    <a:p>
                      <a:r>
                        <a:rPr lang="en-US" dirty="0"/>
                        <a:t>LPO</a:t>
                      </a:r>
                      <a:r>
                        <a:rPr lang="en-US" baseline="0" dirty="0"/>
                        <a:t> = 0</a:t>
                      </a:r>
                      <a:endParaRPr lang="en-US" dirty="0"/>
                    </a:p>
                  </a:txBody>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8560227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Content Verification with Assert/Event Dump</a:t>
            </a:r>
          </a:p>
        </p:txBody>
      </p:sp>
      <p:pic>
        <p:nvPicPr>
          <p:cNvPr id="6" name="Picture 5"/>
          <p:cNvPicPr>
            <a:picLocks noChangeAspect="1"/>
          </p:cNvPicPr>
          <p:nvPr/>
        </p:nvPicPr>
        <p:blipFill>
          <a:blip r:embed="rId2"/>
          <a:stretch>
            <a:fillRect/>
          </a:stretch>
        </p:blipFill>
        <p:spPr>
          <a:xfrm>
            <a:off x="4503821" y="2847018"/>
            <a:ext cx="5109411" cy="1633526"/>
          </a:xfrm>
          <a:prstGeom prst="rect">
            <a:avLst/>
          </a:prstGeom>
        </p:spPr>
      </p:pic>
      <p:pic>
        <p:nvPicPr>
          <p:cNvPr id="7" name="Picture 6"/>
          <p:cNvPicPr>
            <a:picLocks noChangeAspect="1"/>
          </p:cNvPicPr>
          <p:nvPr/>
        </p:nvPicPr>
        <p:blipFill>
          <a:blip r:embed="rId3"/>
          <a:stretch>
            <a:fillRect/>
          </a:stretch>
        </p:blipFill>
        <p:spPr>
          <a:xfrm>
            <a:off x="6649453" y="4482699"/>
            <a:ext cx="5475062" cy="1505017"/>
          </a:xfrm>
          <a:prstGeom prst="rect">
            <a:avLst/>
          </a:prstGeom>
        </p:spPr>
      </p:pic>
      <p:sp>
        <p:nvSpPr>
          <p:cNvPr id="9" name="Content Placeholder 3"/>
          <p:cNvSpPr txBox="1">
            <a:spLocks/>
          </p:cNvSpPr>
          <p:nvPr/>
        </p:nvSpPr>
        <p:spPr>
          <a:xfrm>
            <a:off x="4764506" y="802105"/>
            <a:ext cx="6817894" cy="1872916"/>
          </a:xfrm>
          <a:prstGeom prst="rect">
            <a:avLst/>
          </a:prstGeom>
        </p:spPr>
        <p:txBody>
          <a:bodyPr/>
          <a:lstStyle>
            <a:lvl1pPr marL="342900" indent="-342900" algn="l" defTabSz="457200" rtl="0" eaLnBrk="1" fontAlgn="base" hangingPunct="1">
              <a:spcBef>
                <a:spcPct val="20000"/>
              </a:spcBef>
              <a:spcAft>
                <a:spcPct val="0"/>
              </a:spcAft>
              <a:buClr>
                <a:schemeClr val="tx2"/>
              </a:buClr>
              <a:buFont typeface="Arial" pitchFamily="34" charset="0"/>
              <a:buChar char="•"/>
              <a:defRPr sz="3200" kern="1200">
                <a:solidFill>
                  <a:schemeClr val="tx1"/>
                </a:solidFill>
                <a:latin typeface="+mn-lt"/>
                <a:ea typeface="+mn-ea"/>
                <a:cs typeface="+mn-cs"/>
              </a:defRPr>
            </a:lvl1pPr>
            <a:lvl2pPr marL="742950" indent="-285750" algn="l" defTabSz="457200" rtl="0" eaLnBrk="1" fontAlgn="base" hangingPunct="1">
              <a:spcBef>
                <a:spcPct val="20000"/>
              </a:spcBef>
              <a:spcAft>
                <a:spcPct val="0"/>
              </a:spcAft>
              <a:buClr>
                <a:schemeClr val="tx2"/>
              </a:buClr>
              <a:buFont typeface="Arial" pitchFamily="34" charset="0"/>
              <a:buChar char="–"/>
              <a:defRPr sz="2800" kern="1200">
                <a:solidFill>
                  <a:schemeClr val="tx1"/>
                </a:solidFill>
                <a:latin typeface="+mn-lt"/>
                <a:ea typeface="+mn-ea"/>
                <a:cs typeface="+mn-cs"/>
              </a:defRPr>
            </a:lvl2pPr>
            <a:lvl3pPr marL="1143000" indent="-228600" algn="l" defTabSz="457200" rtl="0" eaLnBrk="1" fontAlgn="base" hangingPunct="1">
              <a:spcBef>
                <a:spcPct val="20000"/>
              </a:spcBef>
              <a:spcAft>
                <a:spcPct val="0"/>
              </a:spcAft>
              <a:buClr>
                <a:schemeClr val="tx2"/>
              </a:buClr>
              <a:buFont typeface="Arial" pitchFamily="34" charset="0"/>
              <a:buChar char="•"/>
              <a:defRPr sz="2400" kern="1200">
                <a:solidFill>
                  <a:schemeClr val="tx1"/>
                </a:solidFill>
                <a:latin typeface="+mn-lt"/>
                <a:ea typeface="+mn-ea"/>
                <a:cs typeface="+mn-cs"/>
              </a:defRPr>
            </a:lvl3pPr>
            <a:lvl4pPr marL="1600200" indent="-228600" algn="l" defTabSz="457200" rtl="0" eaLnBrk="1" fontAlgn="base" hangingPunct="1">
              <a:spcBef>
                <a:spcPct val="20000"/>
              </a:spcBef>
              <a:spcAft>
                <a:spcPct val="0"/>
              </a:spcAft>
              <a:buClr>
                <a:schemeClr val="tx2"/>
              </a:buClr>
              <a:buFont typeface="Arial" pitchFamily="34" charset="0"/>
              <a:buChar char="–"/>
              <a:defRPr sz="2000" kern="1200">
                <a:solidFill>
                  <a:schemeClr val="tx1"/>
                </a:solidFill>
                <a:latin typeface="+mn-lt"/>
                <a:ea typeface="+mn-ea"/>
                <a:cs typeface="+mn-cs"/>
              </a:defRPr>
            </a:lvl4pPr>
            <a:lvl5pPr marL="2057400" indent="-228600" algn="l" defTabSz="457200" rtl="0" eaLnBrk="1" fontAlgn="base" hangingPunct="1">
              <a:spcBef>
                <a:spcPct val="20000"/>
              </a:spcBef>
              <a:spcAft>
                <a:spcPct val="0"/>
              </a:spcAft>
              <a:buClr>
                <a:schemeClr val="tx2"/>
              </a:buClr>
              <a:buFont typeface="Arial"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a:t>It is important to know you assert dump is loaded correctly!</a:t>
            </a:r>
          </a:p>
          <a:p>
            <a:r>
              <a:rPr lang="en-US" sz="1800" dirty="0"/>
              <a:t>The following shows a dump that was build from bench then loaded with the dump form the device.</a:t>
            </a:r>
          </a:p>
          <a:p>
            <a:r>
              <a:rPr lang="en-US" sz="1800" dirty="0"/>
              <a:t>In the field we use performance code so the “</a:t>
            </a:r>
            <a:r>
              <a:rPr lang="en-US" sz="1800" dirty="0" err="1"/>
              <a:t>FwRev</a:t>
            </a:r>
            <a:r>
              <a:rPr lang="en-US" sz="1800" dirty="0"/>
              <a:t>” and “</a:t>
            </a:r>
            <a:r>
              <a:rPr lang="en-US" sz="1800" dirty="0" err="1"/>
              <a:t>BuildInfo</a:t>
            </a:r>
            <a:r>
              <a:rPr lang="en-US" sz="1800" dirty="0"/>
              <a:t>” will show different values</a:t>
            </a:r>
          </a:p>
          <a:p>
            <a:r>
              <a:rPr lang="en-US" sz="1800" dirty="0"/>
              <a:t>The import items are to check for the “</a:t>
            </a:r>
            <a:r>
              <a:rPr lang="en-US" sz="1800" dirty="0" err="1"/>
              <a:t>chksums</a:t>
            </a:r>
            <a:r>
              <a:rPr lang="en-US" sz="1800" dirty="0"/>
              <a:t>” are correct.</a:t>
            </a:r>
          </a:p>
        </p:txBody>
      </p:sp>
      <p:pic>
        <p:nvPicPr>
          <p:cNvPr id="15" name="Content Placeholder 14"/>
          <p:cNvPicPr>
            <a:picLocks noGrp="1" noChangeAspect="1"/>
          </p:cNvPicPr>
          <p:nvPr>
            <p:ph idx="1"/>
          </p:nvPr>
        </p:nvPicPr>
        <p:blipFill>
          <a:blip r:embed="rId4"/>
          <a:stretch>
            <a:fillRect/>
          </a:stretch>
        </p:blipFill>
        <p:spPr>
          <a:xfrm>
            <a:off x="214054" y="745958"/>
            <a:ext cx="4233620" cy="5266023"/>
          </a:xfrm>
          <a:prstGeom prst="rect">
            <a:avLst/>
          </a:prstGeom>
        </p:spPr>
      </p:pic>
    </p:spTree>
    <p:extLst>
      <p:ext uri="{BB962C8B-B14F-4D97-AF65-F5344CB8AC3E}">
        <p14:creationId xmlns:p14="http://schemas.microsoft.com/office/powerpoint/2010/main" val="100376531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Useful Commands GHS Commands</a:t>
            </a:r>
          </a:p>
        </p:txBody>
      </p:sp>
      <p:sp>
        <p:nvSpPr>
          <p:cNvPr id="3" name="Content Placeholder 2"/>
          <p:cNvSpPr>
            <a:spLocks noGrp="1"/>
          </p:cNvSpPr>
          <p:nvPr>
            <p:ph sz="half" idx="1"/>
          </p:nvPr>
        </p:nvSpPr>
        <p:spPr>
          <a:xfrm>
            <a:off x="609600" y="1195136"/>
            <a:ext cx="5384800" cy="4543927"/>
          </a:xfrm>
        </p:spPr>
        <p:txBody>
          <a:bodyPr/>
          <a:lstStyle/>
          <a:p>
            <a:r>
              <a:rPr lang="en-US" sz="1200" b="1" dirty="0" err="1"/>
              <a:t>bpview</a:t>
            </a:r>
            <a:r>
              <a:rPr lang="en-US" sz="1200" b="1" dirty="0"/>
              <a:t>, breakpoints </a:t>
            </a:r>
            <a:r>
              <a:rPr lang="en-US" sz="1200" dirty="0"/>
              <a:t>-- Opens the Breakpoints window (located in the Breakpoint Command Reference).</a:t>
            </a:r>
          </a:p>
          <a:p>
            <a:r>
              <a:rPr lang="en-US" sz="1200" b="1" dirty="0"/>
              <a:t>browse</a:t>
            </a:r>
            <a:r>
              <a:rPr lang="en-US" sz="1200" dirty="0"/>
              <a:t> -- Opens a browser for the specified object type.</a:t>
            </a:r>
          </a:p>
          <a:p>
            <a:r>
              <a:rPr lang="en-US" sz="1200" b="1" dirty="0" err="1"/>
              <a:t>browseref</a:t>
            </a:r>
            <a:r>
              <a:rPr lang="en-US" sz="1200" b="1" dirty="0"/>
              <a:t>, </a:t>
            </a:r>
            <a:r>
              <a:rPr lang="en-US" sz="1200" b="1" dirty="0" err="1"/>
              <a:t>xref</a:t>
            </a:r>
            <a:r>
              <a:rPr lang="en-US" sz="1200" b="1" dirty="0"/>
              <a:t> </a:t>
            </a:r>
            <a:r>
              <a:rPr lang="en-US" sz="1200" dirty="0"/>
              <a:t>-- Displays the specified object's cross references in a Browse window or MULTI's command pane.</a:t>
            </a:r>
          </a:p>
          <a:p>
            <a:r>
              <a:rPr lang="en-US" sz="1200" b="1" dirty="0" err="1"/>
              <a:t>callsview</a:t>
            </a:r>
            <a:r>
              <a:rPr lang="en-US" sz="1200" dirty="0"/>
              <a:t> -- Opens the Call Stack window, which lists all functions on the call stack (located in the Call Stack Command Reference).</a:t>
            </a:r>
          </a:p>
          <a:p>
            <a:r>
              <a:rPr lang="en-US" sz="1200" b="1" dirty="0" err="1"/>
              <a:t>connectionview</a:t>
            </a:r>
            <a:r>
              <a:rPr lang="en-US" sz="1200" dirty="0"/>
              <a:t> -- Opens the Connection Organizer window, which allows you to create, edit, and manage Connection Methods (located in the Target Connection Command Reference).</a:t>
            </a:r>
          </a:p>
          <a:p>
            <a:r>
              <a:rPr lang="en-US" sz="1200" b="1" dirty="0"/>
              <a:t>diff </a:t>
            </a:r>
            <a:r>
              <a:rPr lang="en-US" sz="1200" dirty="0"/>
              <a:t>-- Opens the Diff Viewer on two versions of the same file or on two different files.</a:t>
            </a:r>
          </a:p>
          <a:p>
            <a:r>
              <a:rPr lang="en-US" sz="1200" b="1" dirty="0"/>
              <a:t>edit</a:t>
            </a:r>
            <a:r>
              <a:rPr lang="en-US" sz="1200" dirty="0"/>
              <a:t> -- Opens an Editor on the file and line specified.</a:t>
            </a:r>
          </a:p>
          <a:p>
            <a:r>
              <a:rPr lang="en-US" sz="1200" b="1" dirty="0" err="1"/>
              <a:t>editview</a:t>
            </a:r>
            <a:r>
              <a:rPr lang="en-US" sz="1200" b="1" dirty="0"/>
              <a:t> </a:t>
            </a:r>
            <a:r>
              <a:rPr lang="en-US" sz="1200" dirty="0"/>
              <a:t>-- Opens a MULTI Editor for the object specified.</a:t>
            </a:r>
          </a:p>
          <a:p>
            <a:r>
              <a:rPr lang="en-US" sz="1200" b="1" dirty="0" err="1"/>
              <a:t>heapview</a:t>
            </a:r>
            <a:r>
              <a:rPr lang="en-US" sz="1200" b="1" dirty="0"/>
              <a:t> </a:t>
            </a:r>
            <a:r>
              <a:rPr lang="en-US" sz="1200" dirty="0"/>
              <a:t>-- Opens the Memory Allocations window.</a:t>
            </a:r>
          </a:p>
          <a:p>
            <a:r>
              <a:rPr lang="en-US" sz="1200" b="1" dirty="0" err="1"/>
              <a:t>localsview</a:t>
            </a:r>
            <a:r>
              <a:rPr lang="en-US" sz="1200" dirty="0"/>
              <a:t> -- Displays the current function's local variables in a Data Explorer.</a:t>
            </a:r>
          </a:p>
          <a:p>
            <a:r>
              <a:rPr lang="en-US" sz="1200" b="1" dirty="0" err="1"/>
              <a:t>memview</a:t>
            </a:r>
            <a:r>
              <a:rPr lang="en-US" sz="1200" b="1" dirty="0"/>
              <a:t> -- </a:t>
            </a:r>
            <a:r>
              <a:rPr lang="en-US" sz="1200" dirty="0"/>
              <a:t>Opens a new Memory View window for displaying and modifying memory contents.</a:t>
            </a:r>
          </a:p>
          <a:p>
            <a:r>
              <a:rPr lang="en-US" sz="1200" b="1" dirty="0" err="1"/>
              <a:t>noteview</a:t>
            </a:r>
            <a:r>
              <a:rPr lang="en-US" sz="1200" dirty="0"/>
              <a:t> -- Navigates to the location of the specified Debugger Note or opens a Note Browser displaying all Debugger Notes for the program being debugged (located in the Debugger Note Command Reference).</a:t>
            </a:r>
          </a:p>
        </p:txBody>
      </p:sp>
      <p:sp>
        <p:nvSpPr>
          <p:cNvPr id="4" name="Content Placeholder 3"/>
          <p:cNvSpPr>
            <a:spLocks noGrp="1"/>
          </p:cNvSpPr>
          <p:nvPr>
            <p:ph sz="half" idx="2"/>
          </p:nvPr>
        </p:nvSpPr>
        <p:spPr>
          <a:xfrm>
            <a:off x="6169526" y="1130968"/>
            <a:ext cx="5384800" cy="4608095"/>
          </a:xfrm>
        </p:spPr>
        <p:txBody>
          <a:bodyPr/>
          <a:lstStyle/>
          <a:p>
            <a:r>
              <a:rPr lang="en-US" sz="1200" b="1" dirty="0" err="1"/>
              <a:t>viewlist</a:t>
            </a:r>
            <a:r>
              <a:rPr lang="en-US" sz="1200" b="1" dirty="0"/>
              <a:t> </a:t>
            </a:r>
            <a:r>
              <a:rPr lang="en-US" sz="1200" dirty="0"/>
              <a:t>-- Displays a list of structures in the Data Explorer.</a:t>
            </a:r>
          </a:p>
          <a:p>
            <a:r>
              <a:rPr lang="en-US" sz="1200" dirty="0"/>
              <a:t>window -- Creates, deletes, lists, or changes the contents of a monitor window.</a:t>
            </a:r>
          </a:p>
          <a:p>
            <a:r>
              <a:rPr lang="en-US" sz="1200" b="1" dirty="0" err="1"/>
              <a:t>osaview</a:t>
            </a:r>
            <a:r>
              <a:rPr lang="en-US" sz="1200" b="1" dirty="0"/>
              <a:t> </a:t>
            </a:r>
            <a:r>
              <a:rPr lang="en-US" sz="1200" dirty="0"/>
              <a:t>-- Opens the OSA Object Viewer (located in the Scripting Command Reference).</a:t>
            </a:r>
          </a:p>
          <a:p>
            <a:r>
              <a:rPr lang="en-US" sz="1200" b="1" dirty="0" err="1"/>
              <a:t>regview</a:t>
            </a:r>
            <a:r>
              <a:rPr lang="en-US" sz="1200" b="1" dirty="0"/>
              <a:t> -- </a:t>
            </a:r>
            <a:r>
              <a:rPr lang="en-US" sz="1200" dirty="0"/>
              <a:t>Opens a Register View window displaying all registers, or opens a Register Information window displaying the specified register (located in the Configuration Command Reference).</a:t>
            </a:r>
          </a:p>
          <a:p>
            <a:r>
              <a:rPr lang="en-US" sz="1200" b="1" dirty="0" err="1"/>
              <a:t>showdef</a:t>
            </a:r>
            <a:r>
              <a:rPr lang="en-US" sz="1200" b="1" dirty="0"/>
              <a:t> </a:t>
            </a:r>
            <a:r>
              <a:rPr lang="en-US" sz="1200" dirty="0"/>
              <a:t>-- Searches for a C preprocessor definition for each specified name.</a:t>
            </a:r>
          </a:p>
          <a:p>
            <a:r>
              <a:rPr lang="en-US" sz="1200" b="1" dirty="0" err="1"/>
              <a:t>showhistory</a:t>
            </a:r>
            <a:r>
              <a:rPr lang="en-US" sz="1200" b="1" dirty="0"/>
              <a:t> </a:t>
            </a:r>
            <a:r>
              <a:rPr lang="en-US" sz="1200" dirty="0"/>
              <a:t>-- Displays the specified source file's revision history in the History Browser.</a:t>
            </a:r>
          </a:p>
          <a:p>
            <a:r>
              <a:rPr lang="en-US" sz="1200" b="1" dirty="0" err="1"/>
              <a:t>taskwindow</a:t>
            </a:r>
            <a:r>
              <a:rPr lang="en-US" sz="1200" b="1" dirty="0"/>
              <a:t> </a:t>
            </a:r>
            <a:r>
              <a:rPr lang="en-US" sz="1200" dirty="0"/>
              <a:t>-- Opens the Task Manager in a run-mode debugging environment or displays it in the foreground if it is already open (located in the Scripting Command Reference).</a:t>
            </a:r>
          </a:p>
          <a:p>
            <a:r>
              <a:rPr lang="en-US" sz="1200" b="1" dirty="0"/>
              <a:t>top</a:t>
            </a:r>
            <a:r>
              <a:rPr lang="en-US" sz="1200" dirty="0"/>
              <a:t> -- Opens a Process Viewer window, which displays a snapshot of the processes on your native target.</a:t>
            </a:r>
          </a:p>
          <a:p>
            <a:r>
              <a:rPr lang="en-US" sz="1200" b="1" dirty="0"/>
              <a:t>update </a:t>
            </a:r>
            <a:r>
              <a:rPr lang="en-US" sz="1200" dirty="0"/>
              <a:t>-- Re-evaluates all currently open Data Explorer and monitor windows, halting the process if necessary to get the updated information.</a:t>
            </a:r>
          </a:p>
          <a:p>
            <a:r>
              <a:rPr lang="en-US" sz="1200" b="1" dirty="0"/>
              <a:t>view</a:t>
            </a:r>
            <a:r>
              <a:rPr lang="en-US" sz="1200" dirty="0"/>
              <a:t> -- Displays the given items in a Data Explorer, a Browse window, or an OSA Object Viewer.</a:t>
            </a:r>
          </a:p>
          <a:p>
            <a:r>
              <a:rPr lang="en-US" sz="1200" b="1" dirty="0" err="1"/>
              <a:t>viewdel</a:t>
            </a:r>
            <a:r>
              <a:rPr lang="en-US" sz="1200" dirty="0"/>
              <a:t> -- Closes all Data Explorer, Browse, Register View, Memory View, Call Stack, and Breakpoints windows.</a:t>
            </a:r>
          </a:p>
          <a:p>
            <a:endParaRPr lang="en-US" sz="1200" dirty="0"/>
          </a:p>
        </p:txBody>
      </p:sp>
    </p:spTree>
    <p:extLst>
      <p:ext uri="{BB962C8B-B14F-4D97-AF65-F5344CB8AC3E}">
        <p14:creationId xmlns:p14="http://schemas.microsoft.com/office/powerpoint/2010/main" val="170429565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Simulator Mode Help</a:t>
            </a:r>
          </a:p>
        </p:txBody>
      </p:sp>
      <p:pic>
        <p:nvPicPr>
          <p:cNvPr id="4" name="Content Placeholder 3"/>
          <p:cNvPicPr>
            <a:picLocks noGrp="1" noChangeAspect="1"/>
          </p:cNvPicPr>
          <p:nvPr>
            <p:ph idx="1"/>
          </p:nvPr>
        </p:nvPicPr>
        <p:blipFill>
          <a:blip r:embed="rId2"/>
          <a:stretch>
            <a:fillRect/>
          </a:stretch>
        </p:blipFill>
        <p:spPr>
          <a:xfrm>
            <a:off x="1355611" y="941388"/>
            <a:ext cx="9480777" cy="4424363"/>
          </a:xfrm>
          <a:prstGeom prst="rect">
            <a:avLst/>
          </a:prstGeom>
        </p:spPr>
      </p:pic>
    </p:spTree>
    <p:extLst>
      <p:ext uri="{BB962C8B-B14F-4D97-AF65-F5344CB8AC3E}">
        <p14:creationId xmlns:p14="http://schemas.microsoft.com/office/powerpoint/2010/main" val="371415746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Simulator Mode Help Search</a:t>
            </a:r>
          </a:p>
        </p:txBody>
      </p:sp>
      <p:pic>
        <p:nvPicPr>
          <p:cNvPr id="4" name="Content Placeholder 3"/>
          <p:cNvPicPr>
            <a:picLocks noGrp="1" noChangeAspect="1"/>
          </p:cNvPicPr>
          <p:nvPr>
            <p:ph idx="1"/>
          </p:nvPr>
        </p:nvPicPr>
        <p:blipFill>
          <a:blip r:embed="rId2"/>
          <a:stretch>
            <a:fillRect/>
          </a:stretch>
        </p:blipFill>
        <p:spPr>
          <a:xfrm>
            <a:off x="101737" y="1282210"/>
            <a:ext cx="5609433" cy="3979746"/>
          </a:xfrm>
          <a:prstGeom prst="rect">
            <a:avLst/>
          </a:prstGeom>
        </p:spPr>
      </p:pic>
      <p:pic>
        <p:nvPicPr>
          <p:cNvPr id="5" name="Picture 4"/>
          <p:cNvPicPr>
            <a:picLocks noChangeAspect="1"/>
          </p:cNvPicPr>
          <p:nvPr/>
        </p:nvPicPr>
        <p:blipFill>
          <a:blip r:embed="rId3"/>
          <a:stretch>
            <a:fillRect/>
          </a:stretch>
        </p:blipFill>
        <p:spPr>
          <a:xfrm>
            <a:off x="5810596" y="1670543"/>
            <a:ext cx="6289964" cy="3122393"/>
          </a:xfrm>
          <a:prstGeom prst="rect">
            <a:avLst/>
          </a:prstGeom>
        </p:spPr>
      </p:pic>
    </p:spTree>
    <p:extLst>
      <p:ext uri="{BB962C8B-B14F-4D97-AF65-F5344CB8AC3E}">
        <p14:creationId xmlns:p14="http://schemas.microsoft.com/office/powerpoint/2010/main" val="155851079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sz="quarter"/>
          </p:nvPr>
        </p:nvSpPr>
        <p:spPr/>
        <p:txBody>
          <a:bodyPr/>
          <a:lstStyle/>
          <a:p>
            <a:r>
              <a:rPr lang="en-US" dirty="0"/>
              <a:t>Sharing Developer Content</a:t>
            </a:r>
          </a:p>
        </p:txBody>
      </p:sp>
    </p:spTree>
    <p:extLst>
      <p:ext uri="{BB962C8B-B14F-4D97-AF65-F5344CB8AC3E}">
        <p14:creationId xmlns:p14="http://schemas.microsoft.com/office/powerpoint/2010/main" val="23854377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Useful Context Saving of Content to Share</a:t>
            </a:r>
          </a:p>
        </p:txBody>
      </p:sp>
      <p:pic>
        <p:nvPicPr>
          <p:cNvPr id="7" name="Content Placeholder 6"/>
          <p:cNvPicPr>
            <a:picLocks noGrp="1" noChangeAspect="1"/>
          </p:cNvPicPr>
          <p:nvPr>
            <p:ph sz="half" idx="1"/>
          </p:nvPr>
        </p:nvPicPr>
        <p:blipFill>
          <a:blip r:embed="rId2"/>
          <a:stretch>
            <a:fillRect/>
          </a:stretch>
        </p:blipFill>
        <p:spPr>
          <a:xfrm>
            <a:off x="310342" y="1037906"/>
            <a:ext cx="2948247" cy="2206225"/>
          </a:xfrm>
          <a:prstGeom prst="rect">
            <a:avLst/>
          </a:prstGeom>
        </p:spPr>
      </p:pic>
      <p:sp>
        <p:nvSpPr>
          <p:cNvPr id="4" name="Content Placeholder 3"/>
          <p:cNvSpPr>
            <a:spLocks noGrp="1"/>
          </p:cNvSpPr>
          <p:nvPr>
            <p:ph sz="half" idx="2"/>
          </p:nvPr>
        </p:nvSpPr>
        <p:spPr/>
        <p:txBody>
          <a:bodyPr/>
          <a:lstStyle/>
          <a:p>
            <a:r>
              <a:rPr lang="en-US" dirty="0"/>
              <a:t>The save debug snapshot is useful to save the session</a:t>
            </a:r>
          </a:p>
          <a:p>
            <a:r>
              <a:rPr lang="en-US" dirty="0"/>
              <a:t>Loading the debug snapshot allows for developers to diligently share the session and get up to speed quickly</a:t>
            </a:r>
          </a:p>
          <a:p>
            <a:r>
              <a:rPr lang="en-US" dirty="0"/>
              <a:t>If any of these fail we can save via write to file</a:t>
            </a:r>
          </a:p>
        </p:txBody>
      </p:sp>
      <p:pic>
        <p:nvPicPr>
          <p:cNvPr id="8" name="Picture 7"/>
          <p:cNvPicPr>
            <a:picLocks noChangeAspect="1"/>
          </p:cNvPicPr>
          <p:nvPr/>
        </p:nvPicPr>
        <p:blipFill>
          <a:blip r:embed="rId3"/>
          <a:stretch>
            <a:fillRect/>
          </a:stretch>
        </p:blipFill>
        <p:spPr>
          <a:xfrm>
            <a:off x="2585258" y="3463405"/>
            <a:ext cx="3169486" cy="2356575"/>
          </a:xfrm>
          <a:prstGeom prst="rect">
            <a:avLst/>
          </a:prstGeom>
        </p:spPr>
      </p:pic>
    </p:spTree>
    <p:extLst>
      <p:ext uri="{BB962C8B-B14F-4D97-AF65-F5344CB8AC3E}">
        <p14:creationId xmlns:p14="http://schemas.microsoft.com/office/powerpoint/2010/main" val="65259034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Details on Saving Snapshots</a:t>
            </a:r>
          </a:p>
        </p:txBody>
      </p:sp>
      <p:pic>
        <p:nvPicPr>
          <p:cNvPr id="4" name="Content Placeholder 3"/>
          <p:cNvPicPr>
            <a:picLocks noGrp="1" noChangeAspect="1"/>
          </p:cNvPicPr>
          <p:nvPr>
            <p:ph idx="1"/>
          </p:nvPr>
        </p:nvPicPr>
        <p:blipFill>
          <a:blip r:embed="rId2"/>
          <a:stretch>
            <a:fillRect/>
          </a:stretch>
        </p:blipFill>
        <p:spPr>
          <a:xfrm>
            <a:off x="176733" y="941388"/>
            <a:ext cx="6117611" cy="4752832"/>
          </a:xfrm>
          <a:prstGeom prst="rect">
            <a:avLst/>
          </a:prstGeom>
        </p:spPr>
      </p:pic>
      <p:pic>
        <p:nvPicPr>
          <p:cNvPr id="5" name="Picture 4"/>
          <p:cNvPicPr>
            <a:picLocks noChangeAspect="1"/>
          </p:cNvPicPr>
          <p:nvPr/>
        </p:nvPicPr>
        <p:blipFill>
          <a:blip r:embed="rId3"/>
          <a:stretch>
            <a:fillRect/>
          </a:stretch>
        </p:blipFill>
        <p:spPr>
          <a:xfrm>
            <a:off x="6010102" y="1529197"/>
            <a:ext cx="6181898" cy="3626411"/>
          </a:xfrm>
          <a:prstGeom prst="rect">
            <a:avLst/>
          </a:prstGeom>
        </p:spPr>
      </p:pic>
    </p:spTree>
    <p:extLst>
      <p:ext uri="{BB962C8B-B14F-4D97-AF65-F5344CB8AC3E}">
        <p14:creationId xmlns:p14="http://schemas.microsoft.com/office/powerpoint/2010/main" val="262485219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Debug Snapshot Saving Commands</a:t>
            </a:r>
          </a:p>
        </p:txBody>
      </p:sp>
      <p:pic>
        <p:nvPicPr>
          <p:cNvPr id="4" name="Content Placeholder 3"/>
          <p:cNvPicPr>
            <a:picLocks noGrp="1" noChangeAspect="1"/>
          </p:cNvPicPr>
          <p:nvPr>
            <p:ph idx="1"/>
          </p:nvPr>
        </p:nvPicPr>
        <p:blipFill>
          <a:blip r:embed="rId2"/>
          <a:stretch>
            <a:fillRect/>
          </a:stretch>
        </p:blipFill>
        <p:spPr>
          <a:xfrm>
            <a:off x="3056181" y="859184"/>
            <a:ext cx="6079637" cy="5043776"/>
          </a:xfrm>
          <a:prstGeom prst="rect">
            <a:avLst/>
          </a:prstGeom>
        </p:spPr>
      </p:pic>
    </p:spTree>
    <p:extLst>
      <p:ext uri="{BB962C8B-B14F-4D97-AF65-F5344CB8AC3E}">
        <p14:creationId xmlns:p14="http://schemas.microsoft.com/office/powerpoint/2010/main" val="257548736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Predictable Outcomes</a:t>
            </a:r>
          </a:p>
        </p:txBody>
      </p:sp>
      <p:sp>
        <p:nvSpPr>
          <p:cNvPr id="3" name="Content Placeholder 2"/>
          <p:cNvSpPr>
            <a:spLocks noGrp="1"/>
          </p:cNvSpPr>
          <p:nvPr>
            <p:ph idx="1"/>
          </p:nvPr>
        </p:nvSpPr>
        <p:spPr>
          <a:xfrm>
            <a:off x="609600" y="1039528"/>
            <a:ext cx="10972800" cy="4985189"/>
          </a:xfrm>
        </p:spPr>
        <p:txBody>
          <a:bodyPr/>
          <a:lstStyle/>
          <a:p>
            <a:r>
              <a:rPr lang="en-US" sz="2400" dirty="0">
                <a:latin typeface="Calibri" panose="020F0502020204030204" pitchFamily="34" charset="0"/>
                <a:cs typeface="Calibri" panose="020F0502020204030204" pitchFamily="34" charset="0"/>
              </a:rPr>
              <a:t>Creating a systematic manner to evaluate faults (Starting Point)</a:t>
            </a:r>
          </a:p>
          <a:p>
            <a:r>
              <a:rPr lang="en-US" sz="2400" dirty="0">
                <a:latin typeface="Calibri" panose="020F0502020204030204" pitchFamily="34" charset="0"/>
                <a:cs typeface="Calibri" panose="020F0502020204030204" pitchFamily="34" charset="0"/>
              </a:rPr>
              <a:t>Enhancing the time to triage from generated case analysis</a:t>
            </a:r>
          </a:p>
          <a:p>
            <a:r>
              <a:rPr lang="en-US" sz="2400" dirty="0">
                <a:latin typeface="Calibri" panose="020F0502020204030204" pitchFamily="34" charset="0"/>
                <a:cs typeface="Calibri" panose="020F0502020204030204" pitchFamily="34" charset="0"/>
              </a:rPr>
              <a:t>Highlighting architectural limitations</a:t>
            </a:r>
          </a:p>
          <a:p>
            <a:r>
              <a:rPr lang="en-US" sz="2400" dirty="0">
                <a:latin typeface="Calibri" panose="020F0502020204030204" pitchFamily="34" charset="0"/>
                <a:cs typeface="Calibri" panose="020F0502020204030204" pitchFamily="34" charset="0"/>
              </a:rPr>
              <a:t>Creating path to disseminate knowledge to NSG</a:t>
            </a:r>
          </a:p>
          <a:p>
            <a:r>
              <a:rPr lang="en-US" sz="2400" dirty="0">
                <a:latin typeface="Calibri" panose="020F0502020204030204" pitchFamily="34" charset="0"/>
                <a:cs typeface="Calibri" panose="020F0502020204030204" pitchFamily="34" charset="0"/>
              </a:rPr>
              <a:t>Providing feedback loop of challenges seen in firmware engagements</a:t>
            </a:r>
          </a:p>
          <a:p>
            <a:r>
              <a:rPr lang="en-US" sz="2400" dirty="0">
                <a:latin typeface="Calibri" panose="020F0502020204030204" pitchFamily="34" charset="0"/>
                <a:cs typeface="Calibri" panose="020F0502020204030204" pitchFamily="34" charset="0"/>
              </a:rPr>
              <a:t>Developing a standard fault response for customers enhancing confidence in technical rigor.</a:t>
            </a:r>
          </a:p>
          <a:p>
            <a:r>
              <a:rPr lang="en-US" sz="2400" dirty="0">
                <a:latin typeface="Calibri" panose="020F0502020204030204" pitchFamily="34" charset="0"/>
                <a:cs typeface="Calibri" panose="020F0502020204030204" pitchFamily="34" charset="0"/>
              </a:rPr>
              <a:t>Highlight critical module transactions in development to prevent secondary failures.</a:t>
            </a:r>
          </a:p>
          <a:p>
            <a:r>
              <a:rPr lang="en-US" sz="2400" dirty="0">
                <a:latin typeface="Calibri" panose="020F0502020204030204" pitchFamily="34" charset="0"/>
                <a:cs typeface="Calibri" panose="020F0502020204030204" pitchFamily="34" charset="0"/>
              </a:rPr>
              <a:t>Application Engineers will have an expected path to engage in technical communications reducing customer response time.</a:t>
            </a:r>
          </a:p>
          <a:p>
            <a:endParaRPr lang="en-US" sz="2400" dirty="0">
              <a:latin typeface="Calibri" panose="020F0502020204030204" pitchFamily="34" charset="0"/>
              <a:cs typeface="Calibri" panose="020F0502020204030204" pitchFamily="34" charset="0"/>
            </a:endParaRPr>
          </a:p>
          <a:p>
            <a:endParaRPr lang="en-US" sz="2400" dirty="0"/>
          </a:p>
        </p:txBody>
      </p:sp>
    </p:spTree>
    <p:extLst>
      <p:ext uri="{BB962C8B-B14F-4D97-AF65-F5344CB8AC3E}">
        <p14:creationId xmlns:p14="http://schemas.microsoft.com/office/powerpoint/2010/main" val="3196749174"/>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sz="quarter"/>
          </p:nvPr>
        </p:nvSpPr>
        <p:spPr>
          <a:xfrm>
            <a:off x="234407" y="105715"/>
            <a:ext cx="11677527" cy="1470025"/>
          </a:xfrm>
        </p:spPr>
        <p:txBody>
          <a:bodyPr/>
          <a:lstStyle/>
          <a:p>
            <a:r>
              <a:rPr lang="en-US" dirty="0"/>
              <a:t>Appendix</a:t>
            </a:r>
          </a:p>
        </p:txBody>
      </p:sp>
    </p:spTree>
    <p:extLst>
      <p:ext uri="{BB962C8B-B14F-4D97-AF65-F5344CB8AC3E}">
        <p14:creationId xmlns:p14="http://schemas.microsoft.com/office/powerpoint/2010/main" val="21310832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95580"/>
            <a:ext cx="10972800" cy="939800"/>
          </a:xfrm>
        </p:spPr>
        <p:txBody>
          <a:bodyPr/>
          <a:lstStyle/>
          <a:p>
            <a:r>
              <a:rPr lang="en-US" dirty="0"/>
              <a:t>Telemetry Read Log Page 0x24 - SATA</a:t>
            </a:r>
          </a:p>
        </p:txBody>
      </p:sp>
      <p:sp>
        <p:nvSpPr>
          <p:cNvPr id="3" name="Content Placeholder 2"/>
          <p:cNvSpPr>
            <a:spLocks noGrp="1"/>
          </p:cNvSpPr>
          <p:nvPr>
            <p:ph idx="1"/>
          </p:nvPr>
        </p:nvSpPr>
        <p:spPr>
          <a:xfrm>
            <a:off x="609600" y="1204956"/>
            <a:ext cx="5364480" cy="4022201"/>
          </a:xfrm>
        </p:spPr>
        <p:txBody>
          <a:bodyPr/>
          <a:lstStyle/>
          <a:p>
            <a:r>
              <a:rPr lang="en-US" sz="1800" dirty="0"/>
              <a:t>Initial </a:t>
            </a:r>
            <a:r>
              <a:rPr lang="en-US" sz="1800" b="1" dirty="0"/>
              <a:t>Version 1 </a:t>
            </a:r>
            <a:r>
              <a:rPr lang="en-US" sz="1800" dirty="0"/>
              <a:t>support limited to</a:t>
            </a:r>
          </a:p>
          <a:p>
            <a:pPr lvl="1">
              <a:buFont typeface="Wingdings" panose="05000000000000000000" pitchFamily="2" charset="2"/>
              <a:buChar char="§"/>
            </a:pPr>
            <a:r>
              <a:rPr lang="en-US" sz="1800" dirty="0"/>
              <a:t>Host-Initiated Telemetry log</a:t>
            </a:r>
          </a:p>
          <a:p>
            <a:pPr lvl="1">
              <a:buFont typeface="Wingdings" panose="05000000000000000000" pitchFamily="2" charset="2"/>
              <a:buChar char="§"/>
            </a:pPr>
            <a:r>
              <a:rPr lang="en-US" sz="1800" dirty="0"/>
              <a:t>Telemetry Data Area 1</a:t>
            </a:r>
          </a:p>
          <a:p>
            <a:pPr lvl="1">
              <a:buFont typeface="Wingdings" panose="05000000000000000000" pitchFamily="2" charset="2"/>
              <a:buChar char="§"/>
            </a:pPr>
            <a:r>
              <a:rPr lang="en-US" sz="1800" dirty="0"/>
              <a:t>4KB-align data payload</a:t>
            </a:r>
          </a:p>
          <a:p>
            <a:pPr lvl="1">
              <a:buFont typeface="Wingdings" panose="05000000000000000000" pitchFamily="2" charset="2"/>
              <a:buChar char="§"/>
            </a:pPr>
            <a:r>
              <a:rPr lang="en-US" sz="1800" dirty="0"/>
              <a:t>4KB data payload transfer size</a:t>
            </a:r>
          </a:p>
          <a:p>
            <a:pPr lvl="1">
              <a:buFont typeface="Wingdings" panose="05000000000000000000" pitchFamily="2" charset="2"/>
              <a:buChar char="§"/>
            </a:pPr>
            <a:r>
              <a:rPr lang="en-US" sz="1800" dirty="0"/>
              <a:t>Requested transfer size must be the same for one “instance” of Read Log Page commands</a:t>
            </a:r>
          </a:p>
          <a:p>
            <a:r>
              <a:rPr lang="en-US" sz="1800" dirty="0"/>
              <a:t>3 parameters in Read Log Address 0x24 are required</a:t>
            </a:r>
          </a:p>
          <a:p>
            <a:pPr lvl="1">
              <a:buFont typeface="Wingdings" panose="05000000000000000000" pitchFamily="2" charset="2"/>
              <a:buChar char="§"/>
            </a:pPr>
            <a:r>
              <a:rPr lang="en-US" sz="1800" dirty="0"/>
              <a:t>LBA (Log Address)</a:t>
            </a:r>
          </a:p>
          <a:p>
            <a:pPr lvl="1">
              <a:buFont typeface="Wingdings" panose="05000000000000000000" pitchFamily="2" charset="2"/>
              <a:buChar char="§"/>
            </a:pPr>
            <a:r>
              <a:rPr lang="en-US" sz="1800" dirty="0"/>
              <a:t>Log Page Count</a:t>
            </a:r>
          </a:p>
          <a:p>
            <a:pPr lvl="1">
              <a:buFont typeface="Wingdings" panose="05000000000000000000" pitchFamily="2" charset="2"/>
              <a:buChar char="§"/>
            </a:pPr>
            <a:r>
              <a:rPr lang="en-US" sz="1800" dirty="0"/>
              <a:t>Feature</a:t>
            </a:r>
          </a:p>
          <a:p>
            <a:pPr marL="457200" lvl="1" indent="0">
              <a:buNone/>
            </a:pPr>
            <a:endParaRPr lang="en-US" sz="1600" dirty="0"/>
          </a:p>
          <a:p>
            <a:pPr marL="457200" lvl="1" indent="0">
              <a:buNone/>
            </a:pPr>
            <a:endParaRPr lang="en-US" sz="1600" dirty="0"/>
          </a:p>
        </p:txBody>
      </p:sp>
      <p:sp>
        <p:nvSpPr>
          <p:cNvPr id="4" name="Content Placeholder 2"/>
          <p:cNvSpPr txBox="1">
            <a:spLocks/>
          </p:cNvSpPr>
          <p:nvPr/>
        </p:nvSpPr>
        <p:spPr bwMode="auto">
          <a:xfrm>
            <a:off x="6141720" y="1120140"/>
            <a:ext cx="5013960" cy="380238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defTabSz="457200" rtl="0" eaLnBrk="1" fontAlgn="base" hangingPunct="1">
              <a:spcBef>
                <a:spcPct val="20000"/>
              </a:spcBef>
              <a:spcAft>
                <a:spcPct val="0"/>
              </a:spcAft>
              <a:buClr>
                <a:schemeClr val="tx2"/>
              </a:buClr>
              <a:buFont typeface="Arial" pitchFamily="34" charset="0"/>
              <a:buChar char="•"/>
              <a:defRPr sz="3200" kern="1200">
                <a:solidFill>
                  <a:schemeClr val="tx1"/>
                </a:solidFill>
                <a:latin typeface="+mn-lt"/>
                <a:ea typeface="+mn-ea"/>
                <a:cs typeface="+mn-cs"/>
              </a:defRPr>
            </a:lvl1pPr>
            <a:lvl2pPr marL="742950" indent="-285750" algn="l" defTabSz="457200" rtl="0" eaLnBrk="1" fontAlgn="base" hangingPunct="1">
              <a:spcBef>
                <a:spcPct val="20000"/>
              </a:spcBef>
              <a:spcAft>
                <a:spcPct val="0"/>
              </a:spcAft>
              <a:buClr>
                <a:schemeClr val="tx2"/>
              </a:buClr>
              <a:buFont typeface="Arial" pitchFamily="34" charset="0"/>
              <a:buChar char="–"/>
              <a:defRPr sz="2800" kern="1200">
                <a:solidFill>
                  <a:schemeClr val="tx1"/>
                </a:solidFill>
                <a:latin typeface="+mn-lt"/>
                <a:ea typeface="+mn-ea"/>
                <a:cs typeface="+mn-cs"/>
              </a:defRPr>
            </a:lvl2pPr>
            <a:lvl3pPr marL="1143000" indent="-228600" algn="l" defTabSz="457200" rtl="0" eaLnBrk="1" fontAlgn="base" hangingPunct="1">
              <a:spcBef>
                <a:spcPct val="20000"/>
              </a:spcBef>
              <a:spcAft>
                <a:spcPct val="0"/>
              </a:spcAft>
              <a:buClr>
                <a:schemeClr val="tx2"/>
              </a:buClr>
              <a:buFont typeface="Arial" pitchFamily="34" charset="0"/>
              <a:buChar char="•"/>
              <a:defRPr sz="2400" kern="1200">
                <a:solidFill>
                  <a:schemeClr val="tx1"/>
                </a:solidFill>
                <a:latin typeface="+mn-lt"/>
                <a:ea typeface="+mn-ea"/>
                <a:cs typeface="+mn-cs"/>
              </a:defRPr>
            </a:lvl3pPr>
            <a:lvl4pPr marL="1600200" indent="-228600" algn="l" defTabSz="457200" rtl="0" eaLnBrk="1" fontAlgn="base" hangingPunct="1">
              <a:spcBef>
                <a:spcPct val="20000"/>
              </a:spcBef>
              <a:spcAft>
                <a:spcPct val="0"/>
              </a:spcAft>
              <a:buClr>
                <a:schemeClr val="tx2"/>
              </a:buClr>
              <a:buFont typeface="Arial" pitchFamily="34" charset="0"/>
              <a:buChar char="–"/>
              <a:defRPr sz="2000" kern="1200">
                <a:solidFill>
                  <a:schemeClr val="tx1"/>
                </a:solidFill>
                <a:latin typeface="+mn-lt"/>
                <a:ea typeface="+mn-ea"/>
                <a:cs typeface="+mn-cs"/>
              </a:defRPr>
            </a:lvl4pPr>
            <a:lvl5pPr marL="2057400" indent="-228600" algn="l" defTabSz="457200" rtl="0" eaLnBrk="1" fontAlgn="base" hangingPunct="1">
              <a:spcBef>
                <a:spcPct val="20000"/>
              </a:spcBef>
              <a:spcAft>
                <a:spcPct val="0"/>
              </a:spcAft>
              <a:buClr>
                <a:schemeClr val="tx2"/>
              </a:buClr>
              <a:buFont typeface="Arial"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800" b="1" dirty="0"/>
              <a:t>Version 2 (includes V1 capabilities)</a:t>
            </a:r>
          </a:p>
          <a:p>
            <a:r>
              <a:rPr lang="en-US" sz="1800" dirty="0"/>
              <a:t>Support Enhancements</a:t>
            </a:r>
          </a:p>
          <a:p>
            <a:pPr lvl="1">
              <a:buFont typeface="Wingdings" panose="05000000000000000000" pitchFamily="2" charset="2"/>
              <a:buChar char="§"/>
            </a:pPr>
            <a:r>
              <a:rPr lang="en-US" sz="1800" dirty="0"/>
              <a:t>512B - 64KB transfer size</a:t>
            </a:r>
          </a:p>
          <a:p>
            <a:pPr lvl="1">
              <a:buFont typeface="Wingdings" panose="05000000000000000000" pitchFamily="2" charset="2"/>
              <a:buChar char="§"/>
            </a:pPr>
            <a:r>
              <a:rPr lang="en-US" sz="1800" dirty="0"/>
              <a:t>Controller-Initiated Telemetry log</a:t>
            </a:r>
          </a:p>
          <a:p>
            <a:pPr lvl="1">
              <a:buFont typeface="Wingdings" panose="05000000000000000000" pitchFamily="2" charset="2"/>
              <a:buChar char="§"/>
            </a:pPr>
            <a:r>
              <a:rPr lang="en-US" sz="1800" dirty="0"/>
              <a:t>Create Bit/ Feature bit Persistence</a:t>
            </a:r>
          </a:p>
          <a:p>
            <a:r>
              <a:rPr lang="en-US" sz="1800" dirty="0"/>
              <a:t>Requirements</a:t>
            </a:r>
          </a:p>
          <a:p>
            <a:pPr lvl="1">
              <a:buFont typeface="Wingdings" panose="05000000000000000000" pitchFamily="2" charset="2"/>
              <a:buChar char="§"/>
            </a:pPr>
            <a:r>
              <a:rPr lang="en-US" sz="1800" dirty="0"/>
              <a:t>Data requested must be multiple of 512 bytes per ACS-4 Specification</a:t>
            </a:r>
          </a:p>
          <a:p>
            <a:pPr lvl="1">
              <a:buFont typeface="Wingdings" panose="05000000000000000000" pitchFamily="2" charset="2"/>
              <a:buChar char="§"/>
            </a:pPr>
            <a:r>
              <a:rPr lang="en-US" sz="1800" dirty="0"/>
              <a:t>Requested Offset must be multiple of 512 bytes per ACS-4 Specification</a:t>
            </a:r>
          </a:p>
          <a:p>
            <a:pPr lvl="1">
              <a:buFont typeface="Wingdings" panose="05000000000000000000" pitchFamily="2" charset="2"/>
              <a:buChar char="§"/>
            </a:pPr>
            <a:endParaRPr lang="en-US" sz="1800" dirty="0"/>
          </a:p>
        </p:txBody>
      </p:sp>
      <p:graphicFrame>
        <p:nvGraphicFramePr>
          <p:cNvPr id="5" name="Table 4"/>
          <p:cNvGraphicFramePr>
            <a:graphicFrameLocks noGrp="1"/>
          </p:cNvGraphicFramePr>
          <p:nvPr>
            <p:extLst>
              <p:ext uri="{D42A27DB-BD31-4B8C-83A1-F6EECF244321}">
                <p14:modId xmlns:p14="http://schemas.microsoft.com/office/powerpoint/2010/main" val="4234317067"/>
              </p:ext>
            </p:extLst>
          </p:nvPr>
        </p:nvGraphicFramePr>
        <p:xfrm>
          <a:off x="2890520" y="5600962"/>
          <a:ext cx="6502400" cy="365760"/>
        </p:xfrm>
        <a:graphic>
          <a:graphicData uri="http://schemas.openxmlformats.org/drawingml/2006/table">
            <a:tbl>
              <a:tblPr firstRow="1" bandRow="1">
                <a:tableStyleId>{5C22544A-7EE6-4342-B048-85BDC9FD1C3A}</a:tableStyleId>
              </a:tblPr>
              <a:tblGrid>
                <a:gridCol w="1625600">
                  <a:extLst>
                    <a:ext uri="{9D8B030D-6E8A-4147-A177-3AD203B41FA5}">
                      <a16:colId xmlns:a16="http://schemas.microsoft.com/office/drawing/2014/main" val="20000"/>
                    </a:ext>
                  </a:extLst>
                </a:gridCol>
                <a:gridCol w="1625600">
                  <a:extLst>
                    <a:ext uri="{9D8B030D-6E8A-4147-A177-3AD203B41FA5}">
                      <a16:colId xmlns:a16="http://schemas.microsoft.com/office/drawing/2014/main" val="20001"/>
                    </a:ext>
                  </a:extLst>
                </a:gridCol>
                <a:gridCol w="1625600">
                  <a:extLst>
                    <a:ext uri="{9D8B030D-6E8A-4147-A177-3AD203B41FA5}">
                      <a16:colId xmlns:a16="http://schemas.microsoft.com/office/drawing/2014/main" val="20002"/>
                    </a:ext>
                  </a:extLst>
                </a:gridCol>
                <a:gridCol w="1625600">
                  <a:extLst>
                    <a:ext uri="{9D8B030D-6E8A-4147-A177-3AD203B41FA5}">
                      <a16:colId xmlns:a16="http://schemas.microsoft.com/office/drawing/2014/main" val="20003"/>
                    </a:ext>
                  </a:extLst>
                </a:gridCol>
              </a:tblGrid>
              <a:tr h="190568">
                <a:tc>
                  <a:txBody>
                    <a:bodyPr/>
                    <a:lstStyle/>
                    <a:p>
                      <a:r>
                        <a:rPr lang="en-US" dirty="0"/>
                        <a:t>Read Log Ext</a:t>
                      </a:r>
                    </a:p>
                  </a:txBody>
                  <a:tcPr/>
                </a:tc>
                <a:tc>
                  <a:txBody>
                    <a:bodyPr/>
                    <a:lstStyle/>
                    <a:p>
                      <a:r>
                        <a:rPr lang="en-US" dirty="0"/>
                        <a:t>LBA</a:t>
                      </a:r>
                      <a:r>
                        <a:rPr lang="en-US" baseline="0" dirty="0"/>
                        <a:t>=0x24</a:t>
                      </a:r>
                      <a:endParaRPr lang="en-US" dirty="0"/>
                    </a:p>
                  </a:txBody>
                  <a:tcPr/>
                </a:tc>
                <a:tc>
                  <a:txBody>
                    <a:bodyPr/>
                    <a:lstStyle/>
                    <a:p>
                      <a:r>
                        <a:rPr lang="en-US" dirty="0"/>
                        <a:t>LPC=1</a:t>
                      </a:r>
                    </a:p>
                  </a:txBody>
                  <a:tcPr/>
                </a:tc>
                <a:tc>
                  <a:txBody>
                    <a:bodyPr/>
                    <a:lstStyle/>
                    <a:p>
                      <a:r>
                        <a:rPr lang="en-US" dirty="0"/>
                        <a:t>Feature=1</a:t>
                      </a:r>
                    </a:p>
                  </a:txBody>
                  <a:tcPr/>
                </a:tc>
                <a:extLst>
                  <a:ext uri="{0D108BD9-81ED-4DB2-BD59-A6C34878D82A}">
                    <a16:rowId xmlns:a16="http://schemas.microsoft.com/office/drawing/2014/main" val="10000"/>
                  </a:ext>
                </a:extLst>
              </a:tr>
            </a:tbl>
          </a:graphicData>
        </a:graphic>
      </p:graphicFrame>
      <p:sp>
        <p:nvSpPr>
          <p:cNvPr id="6" name="TextBox 5"/>
          <p:cNvSpPr txBox="1"/>
          <p:nvPr/>
        </p:nvSpPr>
        <p:spPr>
          <a:xfrm>
            <a:off x="1762538" y="5158991"/>
            <a:ext cx="8666924" cy="369332"/>
          </a:xfrm>
          <a:prstGeom prst="rect">
            <a:avLst/>
          </a:prstGeom>
          <a:noFill/>
        </p:spPr>
        <p:txBody>
          <a:bodyPr wrap="none" rtlCol="0">
            <a:spAutoFit/>
          </a:bodyPr>
          <a:lstStyle/>
          <a:p>
            <a:r>
              <a:rPr lang="en-US" dirty="0"/>
              <a:t>Note: Page Number field is part of LBA (See ACS-4 spec – Table 75, 76 &amp; section 7.22, 7.23)</a:t>
            </a:r>
          </a:p>
        </p:txBody>
      </p:sp>
    </p:spTree>
    <p:extLst>
      <p:ext uri="{BB962C8B-B14F-4D97-AF65-F5344CB8AC3E}">
        <p14:creationId xmlns:p14="http://schemas.microsoft.com/office/powerpoint/2010/main" val="812285376"/>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Opportunity Ownership on Action(s) Required</a:t>
            </a:r>
          </a:p>
        </p:txBody>
      </p:sp>
      <p:sp>
        <p:nvSpPr>
          <p:cNvPr id="3" name="Content Placeholder 2"/>
          <p:cNvSpPr>
            <a:spLocks noGrp="1"/>
          </p:cNvSpPr>
          <p:nvPr>
            <p:ph sz="half" idx="1"/>
          </p:nvPr>
        </p:nvSpPr>
        <p:spPr>
          <a:xfrm>
            <a:off x="386614" y="888206"/>
            <a:ext cx="4253564" cy="5184776"/>
          </a:xfrm>
        </p:spPr>
        <p:txBody>
          <a:bodyPr/>
          <a:lstStyle/>
          <a:p>
            <a:r>
              <a:rPr lang="en-US" sz="1600" dirty="0"/>
              <a:t>Data Control</a:t>
            </a:r>
          </a:p>
          <a:p>
            <a:pPr lvl="1"/>
            <a:r>
              <a:rPr lang="en-US" sz="1600" dirty="0"/>
              <a:t>Meta Git repository </a:t>
            </a:r>
          </a:p>
          <a:p>
            <a:pPr lvl="1"/>
            <a:r>
              <a:rPr lang="en-US" sz="1600" dirty="0"/>
              <a:t>Cross branch database resolver</a:t>
            </a:r>
          </a:p>
          <a:p>
            <a:r>
              <a:rPr lang="en-US" sz="1600" dirty="0"/>
              <a:t>PacManIC.py parser</a:t>
            </a:r>
          </a:p>
          <a:p>
            <a:pPr lvl="1"/>
            <a:r>
              <a:rPr lang="en-US" sz="1600" dirty="0"/>
              <a:t>Host test machine </a:t>
            </a:r>
          </a:p>
          <a:p>
            <a:pPr lvl="1"/>
            <a:r>
              <a:rPr lang="en-US" sz="1600" dirty="0"/>
              <a:t>Detect FW build</a:t>
            </a:r>
          </a:p>
          <a:p>
            <a:pPr lvl="1"/>
            <a:r>
              <a:rPr lang="en-US" sz="1600" dirty="0"/>
              <a:t>Auto sync Git parser</a:t>
            </a:r>
          </a:p>
          <a:p>
            <a:r>
              <a:rPr lang="en-US" sz="1600" dirty="0"/>
              <a:t>Telemetry Object Dictionary</a:t>
            </a:r>
          </a:p>
          <a:p>
            <a:pPr lvl="1"/>
            <a:r>
              <a:rPr lang="en-US" sz="1600" dirty="0"/>
              <a:t>Indirection system</a:t>
            </a:r>
          </a:p>
          <a:p>
            <a:pPr lvl="2"/>
            <a:r>
              <a:rPr lang="en-US" sz="1600" dirty="0"/>
              <a:t>Name</a:t>
            </a:r>
          </a:p>
          <a:p>
            <a:pPr lvl="2"/>
            <a:r>
              <a:rPr lang="en-US" sz="1600" dirty="0"/>
              <a:t>Location Accessor</a:t>
            </a:r>
          </a:p>
          <a:p>
            <a:pPr lvl="1"/>
            <a:r>
              <a:rPr lang="en-US" sz="1600" dirty="0"/>
              <a:t>File organizer</a:t>
            </a:r>
          </a:p>
          <a:p>
            <a:pPr lvl="1"/>
            <a:r>
              <a:rPr lang="en-US" sz="1600" dirty="0"/>
              <a:t>Database API(s)</a:t>
            </a:r>
          </a:p>
          <a:p>
            <a:r>
              <a:rPr lang="en-US" sz="1600" dirty="0"/>
              <a:t>Build System</a:t>
            </a:r>
          </a:p>
          <a:p>
            <a:pPr lvl="1"/>
            <a:r>
              <a:rPr lang="en-US" sz="1600" dirty="0"/>
              <a:t>All telemetry Tools in </a:t>
            </a:r>
            <a:r>
              <a:rPr lang="en-US" sz="1600" dirty="0" err="1"/>
              <a:t>testball</a:t>
            </a:r>
            <a:endParaRPr lang="en-US" sz="1600" dirty="0"/>
          </a:p>
          <a:p>
            <a:r>
              <a:rPr lang="en-US" sz="1600" dirty="0"/>
              <a:t>Script improvements</a:t>
            </a:r>
          </a:p>
          <a:p>
            <a:pPr lvl="1"/>
            <a:endParaRPr lang="en-US" sz="1600" dirty="0"/>
          </a:p>
        </p:txBody>
      </p:sp>
      <p:sp>
        <p:nvSpPr>
          <p:cNvPr id="8" name="Content Placeholder 2"/>
          <p:cNvSpPr>
            <a:spLocks noGrp="1"/>
          </p:cNvSpPr>
          <p:nvPr>
            <p:ph sz="half" idx="1"/>
          </p:nvPr>
        </p:nvSpPr>
        <p:spPr>
          <a:xfrm>
            <a:off x="4365542" y="941388"/>
            <a:ext cx="4023360" cy="5078413"/>
          </a:xfrm>
        </p:spPr>
        <p:txBody>
          <a:bodyPr/>
          <a:lstStyle/>
          <a:p>
            <a:r>
              <a:rPr lang="en-US" sz="1600" dirty="0"/>
              <a:t>Bad Context</a:t>
            </a:r>
          </a:p>
          <a:p>
            <a:pPr lvl="1"/>
            <a:r>
              <a:rPr lang="en-US" sz="1600" dirty="0"/>
              <a:t>Rework so Bad Context issues a controller-initiated telemetry event.</a:t>
            </a:r>
          </a:p>
          <a:p>
            <a:r>
              <a:rPr lang="en-US" sz="1600" dirty="0"/>
              <a:t>Object(s) Supported</a:t>
            </a:r>
          </a:p>
          <a:p>
            <a:pPr lvl="1"/>
            <a:r>
              <a:rPr lang="en-US" sz="1600" dirty="0"/>
              <a:t>More data objects</a:t>
            </a:r>
          </a:p>
          <a:p>
            <a:r>
              <a:rPr lang="en-US" sz="1600" dirty="0"/>
              <a:t>Security Auditing</a:t>
            </a:r>
          </a:p>
          <a:p>
            <a:pPr lvl="1"/>
            <a:r>
              <a:rPr lang="en-US" sz="1600" dirty="0"/>
              <a:t>Plan ready and needs execution</a:t>
            </a:r>
          </a:p>
          <a:p>
            <a:r>
              <a:rPr lang="en-US" sz="1600" dirty="0"/>
              <a:t>Telemetry Data [</a:t>
            </a:r>
            <a:r>
              <a:rPr lang="en-US" sz="1600" u="sng" dirty="0"/>
              <a:t>Patent(s) Pending]</a:t>
            </a:r>
            <a:endParaRPr lang="en-US" sz="1600" dirty="0"/>
          </a:p>
          <a:p>
            <a:pPr lvl="1"/>
            <a:r>
              <a:rPr lang="en-US" sz="1600" dirty="0"/>
              <a:t>Top Secret Sauce…</a:t>
            </a:r>
          </a:p>
          <a:p>
            <a:pPr lvl="1"/>
            <a:endParaRPr lang="en-US" sz="1600" dirty="0"/>
          </a:p>
        </p:txBody>
      </p:sp>
    </p:spTree>
    <p:extLst>
      <p:ext uri="{BB962C8B-B14F-4D97-AF65-F5344CB8AC3E}">
        <p14:creationId xmlns:p14="http://schemas.microsoft.com/office/powerpoint/2010/main" val="358160188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sz="quarter"/>
          </p:nvPr>
        </p:nvSpPr>
        <p:spPr/>
        <p:txBody>
          <a:bodyPr/>
          <a:lstStyle/>
          <a:p>
            <a:r>
              <a:rPr lang="en-US" dirty="0"/>
              <a:t>Data Vision</a:t>
            </a:r>
          </a:p>
        </p:txBody>
      </p:sp>
    </p:spTree>
    <p:extLst>
      <p:ext uri="{BB962C8B-B14F-4D97-AF65-F5344CB8AC3E}">
        <p14:creationId xmlns:p14="http://schemas.microsoft.com/office/powerpoint/2010/main" val="10055268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Vision Data Control, Gaps, and Path</a:t>
            </a:r>
          </a:p>
        </p:txBody>
      </p:sp>
      <p:sp>
        <p:nvSpPr>
          <p:cNvPr id="3" name="Content Placeholder 2"/>
          <p:cNvSpPr>
            <a:spLocks noGrp="1"/>
          </p:cNvSpPr>
          <p:nvPr>
            <p:ph idx="1"/>
          </p:nvPr>
        </p:nvSpPr>
        <p:spPr>
          <a:xfrm>
            <a:off x="441960" y="1066800"/>
            <a:ext cx="6484620" cy="4957917"/>
          </a:xfrm>
        </p:spPr>
        <p:txBody>
          <a:bodyPr/>
          <a:lstStyle/>
          <a:p>
            <a:r>
              <a:rPr lang="en-US" sz="2000" dirty="0"/>
              <a:t>Data Additions required to go through working group</a:t>
            </a:r>
          </a:p>
          <a:p>
            <a:pPr lvl="1"/>
            <a:r>
              <a:rPr lang="en-US" sz="2000" dirty="0"/>
              <a:t>Native Data Type Instance Reservation</a:t>
            </a:r>
          </a:p>
          <a:p>
            <a:pPr lvl="1"/>
            <a:r>
              <a:rPr lang="en-US" sz="2000" dirty="0"/>
              <a:t>Repository Specific Sets</a:t>
            </a:r>
          </a:p>
          <a:p>
            <a:r>
              <a:rPr lang="en-US" sz="2000" dirty="0"/>
              <a:t>Short Term</a:t>
            </a:r>
          </a:p>
          <a:p>
            <a:pPr lvl="1"/>
            <a:r>
              <a:rPr lang="en-US" sz="2000" dirty="0"/>
              <a:t>Data Control table since we cannot major roll all data structures</a:t>
            </a:r>
          </a:p>
          <a:p>
            <a:r>
              <a:rPr lang="en-US" sz="2000" dirty="0"/>
              <a:t>Long-term</a:t>
            </a:r>
          </a:p>
          <a:p>
            <a:pPr lvl="1"/>
            <a:r>
              <a:rPr lang="en-US" sz="2000" dirty="0"/>
              <a:t>Standardized header for significant objects</a:t>
            </a:r>
          </a:p>
          <a:p>
            <a:pPr lvl="2"/>
            <a:r>
              <a:rPr lang="en-US" sz="2000" dirty="0"/>
              <a:t>Version, Security, Persistence Type</a:t>
            </a:r>
          </a:p>
          <a:p>
            <a:r>
              <a:rPr lang="en-US" sz="2000" dirty="0"/>
              <a:t>Change detection</a:t>
            </a:r>
          </a:p>
          <a:p>
            <a:pPr lvl="1"/>
            <a:r>
              <a:rPr lang="en-US" sz="2000" dirty="0"/>
              <a:t>Pre-processor size detection</a:t>
            </a:r>
          </a:p>
          <a:p>
            <a:pPr lvl="1"/>
            <a:r>
              <a:rPr lang="en-US" sz="2000" dirty="0"/>
              <a:t>Runtime version detection</a:t>
            </a:r>
          </a:p>
        </p:txBody>
      </p:sp>
      <p:sp>
        <p:nvSpPr>
          <p:cNvPr id="4" name="Content Placeholder 2"/>
          <p:cNvSpPr txBox="1">
            <a:spLocks/>
          </p:cNvSpPr>
          <p:nvPr/>
        </p:nvSpPr>
        <p:spPr bwMode="auto">
          <a:xfrm>
            <a:off x="6865620" y="1066800"/>
            <a:ext cx="4716780" cy="483250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defTabSz="457200" rtl="0" eaLnBrk="1" fontAlgn="base" hangingPunct="1">
              <a:spcBef>
                <a:spcPct val="20000"/>
              </a:spcBef>
              <a:spcAft>
                <a:spcPct val="0"/>
              </a:spcAft>
              <a:buClr>
                <a:schemeClr val="tx2"/>
              </a:buClr>
              <a:buFont typeface="Arial" pitchFamily="34" charset="0"/>
              <a:buChar char="•"/>
              <a:defRPr sz="3200" kern="1200">
                <a:solidFill>
                  <a:schemeClr val="tx1"/>
                </a:solidFill>
                <a:latin typeface="+mn-lt"/>
                <a:ea typeface="+mn-ea"/>
                <a:cs typeface="+mn-cs"/>
              </a:defRPr>
            </a:lvl1pPr>
            <a:lvl2pPr marL="742950" indent="-285750" algn="l" defTabSz="457200" rtl="0" eaLnBrk="1" fontAlgn="base" hangingPunct="1">
              <a:spcBef>
                <a:spcPct val="20000"/>
              </a:spcBef>
              <a:spcAft>
                <a:spcPct val="0"/>
              </a:spcAft>
              <a:buClr>
                <a:schemeClr val="tx2"/>
              </a:buClr>
              <a:buFont typeface="Arial" pitchFamily="34" charset="0"/>
              <a:buChar char="–"/>
              <a:defRPr sz="2800" kern="1200">
                <a:solidFill>
                  <a:schemeClr val="tx1"/>
                </a:solidFill>
                <a:latin typeface="+mn-lt"/>
                <a:ea typeface="+mn-ea"/>
                <a:cs typeface="+mn-cs"/>
              </a:defRPr>
            </a:lvl2pPr>
            <a:lvl3pPr marL="1143000" indent="-228600" algn="l" defTabSz="457200" rtl="0" eaLnBrk="1" fontAlgn="base" hangingPunct="1">
              <a:spcBef>
                <a:spcPct val="20000"/>
              </a:spcBef>
              <a:spcAft>
                <a:spcPct val="0"/>
              </a:spcAft>
              <a:buClr>
                <a:schemeClr val="tx2"/>
              </a:buClr>
              <a:buFont typeface="Arial" pitchFamily="34" charset="0"/>
              <a:buChar char="•"/>
              <a:defRPr sz="2400" kern="1200">
                <a:solidFill>
                  <a:schemeClr val="tx1"/>
                </a:solidFill>
                <a:latin typeface="+mn-lt"/>
                <a:ea typeface="+mn-ea"/>
                <a:cs typeface="+mn-cs"/>
              </a:defRPr>
            </a:lvl3pPr>
            <a:lvl4pPr marL="1600200" indent="-228600" algn="l" defTabSz="457200" rtl="0" eaLnBrk="1" fontAlgn="base" hangingPunct="1">
              <a:spcBef>
                <a:spcPct val="20000"/>
              </a:spcBef>
              <a:spcAft>
                <a:spcPct val="0"/>
              </a:spcAft>
              <a:buClr>
                <a:schemeClr val="tx2"/>
              </a:buClr>
              <a:buFont typeface="Arial" pitchFamily="34" charset="0"/>
              <a:buChar char="–"/>
              <a:defRPr sz="2000" kern="1200">
                <a:solidFill>
                  <a:schemeClr val="tx1"/>
                </a:solidFill>
                <a:latin typeface="+mn-lt"/>
                <a:ea typeface="+mn-ea"/>
                <a:cs typeface="+mn-cs"/>
              </a:defRPr>
            </a:lvl4pPr>
            <a:lvl5pPr marL="2057400" indent="-228600" algn="l" defTabSz="457200" rtl="0" eaLnBrk="1" fontAlgn="base" hangingPunct="1">
              <a:spcBef>
                <a:spcPct val="20000"/>
              </a:spcBef>
              <a:spcAft>
                <a:spcPct val="0"/>
              </a:spcAft>
              <a:buClr>
                <a:schemeClr val="tx2"/>
              </a:buClr>
              <a:buFont typeface="Arial"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dirty="0"/>
              <a:t>Tools</a:t>
            </a:r>
          </a:p>
          <a:p>
            <a:pPr lvl="1"/>
            <a:r>
              <a:rPr lang="en-US" sz="2000" dirty="0"/>
              <a:t>Fault results from TWIDL requiring a single flat representation</a:t>
            </a:r>
          </a:p>
          <a:p>
            <a:pPr lvl="2"/>
            <a:r>
              <a:rPr lang="en-US" sz="2000" dirty="0"/>
              <a:t>Current BKM for data structures would require </a:t>
            </a:r>
            <a:r>
              <a:rPr lang="en-US" sz="2000" b="1" dirty="0">
                <a:solidFill>
                  <a:srgbClr val="00B0F0"/>
                </a:solidFill>
              </a:rPr>
              <a:t>O(N!*M) </a:t>
            </a:r>
            <a:r>
              <a:rPr lang="en-US" sz="2000" dirty="0"/>
              <a:t>to code</a:t>
            </a:r>
          </a:p>
          <a:p>
            <a:pPr lvl="1"/>
            <a:r>
              <a:rPr lang="en-US" sz="2000" dirty="0"/>
              <a:t>Firmware uses</a:t>
            </a:r>
          </a:p>
          <a:p>
            <a:pPr lvl="2"/>
            <a:r>
              <a:rPr lang="en-US" sz="2000" dirty="0"/>
              <a:t>Inherence of types, unions, and dynamic casting</a:t>
            </a:r>
          </a:p>
          <a:p>
            <a:r>
              <a:rPr lang="en-US" sz="2000" dirty="0"/>
              <a:t>Short Term</a:t>
            </a:r>
          </a:p>
          <a:p>
            <a:pPr lvl="1"/>
            <a:r>
              <a:rPr lang="en-US" sz="2000" dirty="0"/>
              <a:t>Firmware Tools Solution</a:t>
            </a:r>
          </a:p>
          <a:p>
            <a:r>
              <a:rPr lang="en-US" sz="2000" dirty="0"/>
              <a:t>Long term</a:t>
            </a:r>
          </a:p>
          <a:p>
            <a:pPr lvl="1"/>
            <a:r>
              <a:rPr lang="en-US" sz="2000" dirty="0"/>
              <a:t>Firmware Structures to Python C-Type</a:t>
            </a:r>
          </a:p>
        </p:txBody>
      </p:sp>
    </p:spTree>
    <p:extLst>
      <p:ext uri="{BB962C8B-B14F-4D97-AF65-F5344CB8AC3E}">
        <p14:creationId xmlns:p14="http://schemas.microsoft.com/office/powerpoint/2010/main" val="1381001718"/>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sz="quarter"/>
          </p:nvPr>
        </p:nvSpPr>
        <p:spPr/>
        <p:txBody>
          <a:bodyPr/>
          <a:lstStyle/>
          <a:p>
            <a:r>
              <a:rPr lang="en-US" dirty="0"/>
              <a:t>Interesting Usage Case for Data Lake</a:t>
            </a:r>
          </a:p>
        </p:txBody>
      </p:sp>
    </p:spTree>
    <p:extLst>
      <p:ext uri="{BB962C8B-B14F-4D97-AF65-F5344CB8AC3E}">
        <p14:creationId xmlns:p14="http://schemas.microsoft.com/office/powerpoint/2010/main" val="10476514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Clustering</a:t>
            </a:r>
          </a:p>
        </p:txBody>
      </p:sp>
      <p:sp>
        <p:nvSpPr>
          <p:cNvPr id="3" name="Content Placeholder 2"/>
          <p:cNvSpPr>
            <a:spLocks noGrp="1"/>
          </p:cNvSpPr>
          <p:nvPr>
            <p:ph idx="1"/>
          </p:nvPr>
        </p:nvSpPr>
        <p:spPr>
          <a:xfrm>
            <a:off x="609600" y="941388"/>
            <a:ext cx="10972800" cy="5083329"/>
          </a:xfrm>
        </p:spPr>
        <p:txBody>
          <a:bodyPr/>
          <a:lstStyle/>
          <a:p>
            <a:r>
              <a:rPr lang="en-US" dirty="0">
                <a:ea typeface="Intel Clear Pro" panose="020B0804020202060201" pitchFamily="34" charset="0"/>
                <a:cs typeface="Intel Clear"/>
              </a:rPr>
              <a:t>Storage analytics concepts where the analytics nodes are open-source tools, such as: </a:t>
            </a:r>
          </a:p>
          <a:p>
            <a:pPr lvl="1"/>
            <a:r>
              <a:rPr lang="en-US" dirty="0" err="1">
                <a:ea typeface="Intel Clear Pro" panose="020B0804020202060201" pitchFamily="34" charset="0"/>
                <a:cs typeface="Intel Clear"/>
              </a:rPr>
              <a:t>InflaxDB</a:t>
            </a:r>
            <a:r>
              <a:rPr lang="en-US" dirty="0">
                <a:ea typeface="Intel Clear Pro" panose="020B0804020202060201" pitchFamily="34" charset="0"/>
                <a:cs typeface="Intel Clear"/>
              </a:rPr>
              <a:t> and </a:t>
            </a:r>
            <a:r>
              <a:rPr lang="en-US" dirty="0" err="1">
                <a:ea typeface="Intel Clear Pro" panose="020B0804020202060201" pitchFamily="34" charset="0"/>
                <a:cs typeface="Intel Clear"/>
              </a:rPr>
              <a:t>Grafana</a:t>
            </a:r>
            <a:r>
              <a:rPr lang="en-US" dirty="0">
                <a:ea typeface="Intel Clear Pro" panose="020B0804020202060201" pitchFamily="34" charset="0"/>
                <a:cs typeface="Intel Clear"/>
              </a:rPr>
              <a:t> (for data visualization)</a:t>
            </a:r>
          </a:p>
          <a:p>
            <a:r>
              <a:rPr lang="en-US" dirty="0">
                <a:ea typeface="Intel Clear Pro" panose="020B0804020202060201" pitchFamily="34" charset="0"/>
                <a:cs typeface="Intel Clear"/>
              </a:rPr>
              <a:t>Developed by the S/W team in Gdansk, Poland  </a:t>
            </a:r>
          </a:p>
          <a:p>
            <a:r>
              <a:rPr lang="en-US" dirty="0">
                <a:ea typeface="Intel Clear Pro" panose="020B0804020202060201" pitchFamily="34" charset="0"/>
                <a:cs typeface="Intel Clear"/>
              </a:rPr>
              <a:t>Intel Drive Failure Prediction Tool</a:t>
            </a:r>
          </a:p>
          <a:p>
            <a:pPr lvl="1"/>
            <a:r>
              <a:rPr lang="en-US" dirty="0">
                <a:ea typeface="Intel Clear Pro" panose="020B0804020202060201" pitchFamily="34" charset="0"/>
                <a:cs typeface="Intel Clear"/>
              </a:rPr>
              <a:t>WIP</a:t>
            </a:r>
          </a:p>
          <a:p>
            <a:r>
              <a:rPr lang="en-US" dirty="0">
                <a:ea typeface="Intel Clear Pro" panose="020B0804020202060201" pitchFamily="34" charset="0"/>
                <a:cs typeface="Intel Clear"/>
              </a:rPr>
              <a:t>Its current analysis is based on SMART attributes, but the plan is to use the Telemetry structures as well (only HIT) </a:t>
            </a:r>
          </a:p>
          <a:p>
            <a:pPr marL="0" indent="0">
              <a:buNone/>
            </a:pPr>
            <a:endParaRPr lang="en-US" dirty="0"/>
          </a:p>
        </p:txBody>
      </p:sp>
    </p:spTree>
    <p:extLst>
      <p:ext uri="{BB962C8B-B14F-4D97-AF65-F5344CB8AC3E}">
        <p14:creationId xmlns:p14="http://schemas.microsoft.com/office/powerpoint/2010/main" val="302049171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sz="quarter"/>
          </p:nvPr>
        </p:nvSpPr>
        <p:spPr/>
        <p:txBody>
          <a:bodyPr/>
          <a:lstStyle/>
          <a:p>
            <a:r>
              <a:rPr lang="en-US" dirty="0"/>
              <a:t>Ideas -&gt; IDFs -&gt; Patent</a:t>
            </a:r>
          </a:p>
        </p:txBody>
      </p:sp>
    </p:spTree>
    <p:extLst>
      <p:ext uri="{BB962C8B-B14F-4D97-AF65-F5344CB8AC3E}">
        <p14:creationId xmlns:p14="http://schemas.microsoft.com/office/powerpoint/2010/main" val="20819022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50970"/>
            <a:ext cx="10972800" cy="1337685"/>
          </a:xfrm>
        </p:spPr>
        <p:txBody>
          <a:bodyPr/>
          <a:lstStyle/>
          <a:p>
            <a:r>
              <a:rPr lang="en-US" sz="4000" dirty="0"/>
              <a:t>Telemetry was an Idea… and I have one too!</a:t>
            </a:r>
          </a:p>
        </p:txBody>
      </p:sp>
      <p:sp>
        <p:nvSpPr>
          <p:cNvPr id="4" name="Rectangle 3"/>
          <p:cNvSpPr/>
          <p:nvPr/>
        </p:nvSpPr>
        <p:spPr>
          <a:xfrm>
            <a:off x="6391564" y="1717242"/>
            <a:ext cx="5190836" cy="3539430"/>
          </a:xfrm>
          <a:prstGeom prst="rect">
            <a:avLst/>
          </a:prstGeom>
        </p:spPr>
        <p:txBody>
          <a:bodyPr wrap="square">
            <a:spAutoFit/>
          </a:bodyPr>
          <a:lstStyle/>
          <a:p>
            <a:r>
              <a:rPr lang="en-US" sz="2800" dirty="0"/>
              <a:t>Reach out to experts with Patents</a:t>
            </a:r>
          </a:p>
          <a:p>
            <a:pPr marL="571500" indent="-571500">
              <a:buFont typeface="Arial" panose="020B0604020202020204" pitchFamily="34" charset="0"/>
              <a:buChar char="•"/>
            </a:pPr>
            <a:r>
              <a:rPr lang="en-US" sz="2800" dirty="0"/>
              <a:t>Jim, Joe, etc.</a:t>
            </a:r>
          </a:p>
          <a:p>
            <a:pPr marL="571500" indent="-571500">
              <a:buFont typeface="Arial" panose="020B0604020202020204" pitchFamily="34" charset="0"/>
              <a:buChar char="•"/>
            </a:pPr>
            <a:r>
              <a:rPr lang="en-US" sz="2800" dirty="0"/>
              <a:t>Just go for it!</a:t>
            </a:r>
          </a:p>
          <a:p>
            <a:r>
              <a:rPr lang="en-US" sz="2800" dirty="0"/>
              <a:t>Get a Mentoring Buddy!</a:t>
            </a:r>
          </a:p>
          <a:p>
            <a:pPr lvl="1"/>
            <a:r>
              <a:rPr lang="en-US" sz="2800" dirty="0"/>
              <a:t>Develop a Plan</a:t>
            </a:r>
          </a:p>
          <a:p>
            <a:pPr lvl="1"/>
            <a:r>
              <a:rPr lang="en-US" sz="2800" dirty="0"/>
              <a:t>Intern Plan</a:t>
            </a:r>
          </a:p>
          <a:p>
            <a:pPr lvl="1"/>
            <a:r>
              <a:rPr lang="en-US" sz="2800" dirty="0"/>
              <a:t>Telemachus</a:t>
            </a:r>
          </a:p>
          <a:p>
            <a:pPr lvl="1"/>
            <a:r>
              <a:rPr lang="en-US" sz="2800" dirty="0"/>
              <a:t>Career Connections</a:t>
            </a:r>
          </a:p>
        </p:txBody>
      </p:sp>
      <p:pic>
        <p:nvPicPr>
          <p:cNvPr id="6" name="Picture 5">
            <a:extLst>
              <a:ext uri="{FF2B5EF4-FFF2-40B4-BE49-F238E27FC236}">
                <a16:creationId xmlns:a16="http://schemas.microsoft.com/office/drawing/2014/main" id="{76CB207A-F127-4986-8996-CA4409FA6174}"/>
              </a:ext>
            </a:extLst>
          </p:cNvPr>
          <p:cNvPicPr>
            <a:picLocks noChangeAspect="1"/>
          </p:cNvPicPr>
          <p:nvPr/>
        </p:nvPicPr>
        <p:blipFill rotWithShape="1">
          <a:blip r:embed="rId2"/>
          <a:srcRect l="53585" t="21064" r="5437" b="5326"/>
          <a:stretch/>
        </p:blipFill>
        <p:spPr>
          <a:xfrm>
            <a:off x="609600" y="1500526"/>
            <a:ext cx="5486400" cy="4470177"/>
          </a:xfrm>
          <a:prstGeom prst="rect">
            <a:avLst/>
          </a:prstGeom>
        </p:spPr>
      </p:pic>
    </p:spTree>
    <p:extLst>
      <p:ext uri="{BB962C8B-B14F-4D97-AF65-F5344CB8AC3E}">
        <p14:creationId xmlns:p14="http://schemas.microsoft.com/office/powerpoint/2010/main" val="9709311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sz="quarter"/>
          </p:nvPr>
        </p:nvSpPr>
        <p:spPr/>
        <p:txBody>
          <a:bodyPr/>
          <a:lstStyle/>
          <a:p>
            <a:r>
              <a:rPr lang="en-US" dirty="0"/>
              <a:t>Telemetry Redefining Interfaces and Topologies</a:t>
            </a:r>
          </a:p>
        </p:txBody>
      </p:sp>
    </p:spTree>
    <p:extLst>
      <p:ext uri="{BB962C8B-B14F-4D97-AF65-F5344CB8AC3E}">
        <p14:creationId xmlns:p14="http://schemas.microsoft.com/office/powerpoint/2010/main" val="42229723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1588"/>
            <a:ext cx="8229600" cy="1160907"/>
          </a:xfrm>
        </p:spPr>
        <p:txBody>
          <a:bodyPr/>
          <a:lstStyle/>
          <a:p>
            <a:r>
              <a:rPr lang="en-US" dirty="0"/>
              <a:t>Disrupt SSD Standards with Intel Uniqueness</a:t>
            </a:r>
          </a:p>
        </p:txBody>
      </p:sp>
      <p:sp>
        <p:nvSpPr>
          <p:cNvPr id="4" name="Content Placeholder 3"/>
          <p:cNvSpPr>
            <a:spLocks noGrp="1"/>
          </p:cNvSpPr>
          <p:nvPr>
            <p:ph sz="half" idx="2"/>
          </p:nvPr>
        </p:nvSpPr>
        <p:spPr/>
        <p:txBody>
          <a:bodyPr/>
          <a:lstStyle/>
          <a:p>
            <a:pPr marL="0" indent="0">
              <a:buNone/>
            </a:pPr>
            <a:r>
              <a:rPr lang="en-US" sz="2000" b="1" dirty="0"/>
              <a:t>Novel </a:t>
            </a:r>
          </a:p>
          <a:p>
            <a:r>
              <a:rPr lang="en-US" sz="2000" dirty="0"/>
              <a:t>	Admin and Support Interface</a:t>
            </a:r>
          </a:p>
          <a:p>
            <a:pPr marL="0" indent="0">
              <a:buNone/>
            </a:pPr>
            <a:r>
              <a:rPr lang="en-US" sz="2000" b="1" dirty="0"/>
              <a:t>Observations</a:t>
            </a:r>
          </a:p>
          <a:p>
            <a:r>
              <a:rPr lang="en-US" sz="2000" dirty="0"/>
              <a:t>Enterprise SSD Mechanical Connector </a:t>
            </a:r>
          </a:p>
          <a:p>
            <a:r>
              <a:rPr lang="en-US" sz="2000" dirty="0"/>
              <a:t>Open </a:t>
            </a:r>
            <a:r>
              <a:rPr lang="en-US" sz="2000" u="sng" dirty="0">
                <a:hlinkClick r:id="rId2"/>
              </a:rPr>
              <a:t>SFF</a:t>
            </a:r>
            <a:r>
              <a:rPr lang="en-US" sz="2000" dirty="0"/>
              <a:t> interface pins: E6, E16, and E17.</a:t>
            </a:r>
          </a:p>
          <a:p>
            <a:pPr marL="0" indent="0">
              <a:buNone/>
            </a:pPr>
            <a:r>
              <a:rPr lang="en-US" sz="2000" b="1" dirty="0"/>
              <a:t>Hypothesis </a:t>
            </a:r>
          </a:p>
          <a:p>
            <a:pPr lvl="1"/>
            <a:r>
              <a:rPr lang="en-US" sz="2000" dirty="0"/>
              <a:t>Create Rx/</a:t>
            </a:r>
            <a:r>
              <a:rPr lang="en-US" sz="2000" dirty="0" err="1"/>
              <a:t>Tx</a:t>
            </a:r>
            <a:r>
              <a:rPr lang="en-US" sz="2000" dirty="0"/>
              <a:t>, </a:t>
            </a:r>
            <a:r>
              <a:rPr lang="en-US" sz="2000" dirty="0" err="1"/>
              <a:t>Clk</a:t>
            </a:r>
            <a:r>
              <a:rPr lang="en-US" sz="2000" dirty="0"/>
              <a:t> custom interface for Intel to OEM customized support within the Infrastructure</a:t>
            </a:r>
          </a:p>
          <a:p>
            <a:pPr marL="0" indent="0">
              <a:buNone/>
            </a:pPr>
            <a:r>
              <a:rPr lang="en-US" sz="2000" b="1" dirty="0"/>
              <a:t>Projected Outcome</a:t>
            </a:r>
          </a:p>
          <a:p>
            <a:r>
              <a:rPr lang="en-US" sz="2000" dirty="0"/>
              <a:t>Loyalty and Confidence</a:t>
            </a:r>
          </a:p>
          <a:p>
            <a:pPr marL="0" indent="0">
              <a:buNone/>
            </a:pPr>
            <a:endParaRPr lang="en-US" sz="2000" dirty="0"/>
          </a:p>
        </p:txBody>
      </p:sp>
      <p:pic>
        <p:nvPicPr>
          <p:cNvPr id="5" name="Picture 4"/>
          <p:cNvPicPr/>
          <p:nvPr/>
        </p:nvPicPr>
        <p:blipFill>
          <a:blip r:embed="rId3">
            <a:extLst>
              <a:ext uri="{28A0092B-C50C-407E-A947-70E740481C1C}">
                <a14:useLocalDpi xmlns:a14="http://schemas.microsoft.com/office/drawing/2010/main" val="0"/>
              </a:ext>
            </a:extLst>
          </a:blip>
          <a:srcRect/>
          <a:stretch>
            <a:fillRect/>
          </a:stretch>
        </p:blipFill>
        <p:spPr bwMode="auto">
          <a:xfrm>
            <a:off x="1914144" y="1073052"/>
            <a:ext cx="3893820" cy="1520825"/>
          </a:xfrm>
          <a:prstGeom prst="rect">
            <a:avLst/>
          </a:prstGeom>
          <a:noFill/>
          <a:ln>
            <a:noFill/>
          </a:ln>
        </p:spPr>
      </p:pic>
      <p:pic>
        <p:nvPicPr>
          <p:cNvPr id="6" name="Picture 5"/>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914144" y="2840338"/>
            <a:ext cx="3901440" cy="3139839"/>
          </a:xfrm>
          <a:prstGeom prst="rect">
            <a:avLst/>
          </a:prstGeom>
          <a:noFill/>
          <a:ln>
            <a:noFill/>
          </a:ln>
        </p:spPr>
      </p:pic>
    </p:spTree>
    <p:extLst>
      <p:ext uri="{BB962C8B-B14F-4D97-AF65-F5344CB8AC3E}">
        <p14:creationId xmlns:p14="http://schemas.microsoft.com/office/powerpoint/2010/main" val="2141384696"/>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Administration, Access, Telemetry</a:t>
            </a:r>
            <a:br>
              <a:rPr lang="en-US" dirty="0"/>
            </a:br>
            <a:r>
              <a:rPr lang="en-US" sz="2000" dirty="0"/>
              <a:t>(Storage Focus)</a:t>
            </a:r>
          </a:p>
        </p:txBody>
      </p:sp>
      <p:pic>
        <p:nvPicPr>
          <p:cNvPr id="3" name="Picture 2"/>
          <p:cNvPicPr>
            <a:picLocks noChangeAspect="1"/>
          </p:cNvPicPr>
          <p:nvPr/>
        </p:nvPicPr>
        <p:blipFill>
          <a:blip r:embed="rId2"/>
          <a:stretch>
            <a:fillRect/>
          </a:stretch>
        </p:blipFill>
        <p:spPr>
          <a:xfrm>
            <a:off x="2850548" y="924434"/>
            <a:ext cx="6490904" cy="3329768"/>
          </a:xfrm>
          <a:prstGeom prst="rect">
            <a:avLst/>
          </a:prstGeom>
        </p:spPr>
      </p:pic>
      <p:sp>
        <p:nvSpPr>
          <p:cNvPr id="4" name="Rectangle 3"/>
          <p:cNvSpPr/>
          <p:nvPr/>
        </p:nvSpPr>
        <p:spPr>
          <a:xfrm>
            <a:off x="1635968" y="4211073"/>
            <a:ext cx="4954554" cy="1815882"/>
          </a:xfrm>
          <a:prstGeom prst="rect">
            <a:avLst/>
          </a:prstGeom>
        </p:spPr>
        <p:txBody>
          <a:bodyPr wrap="square">
            <a:spAutoFit/>
          </a:bodyPr>
          <a:lstStyle/>
          <a:p>
            <a:pPr lvl="1"/>
            <a:r>
              <a:rPr lang="en-US" sz="1600" b="1" dirty="0"/>
              <a:t>Administration and OEM Interface</a:t>
            </a:r>
          </a:p>
          <a:p>
            <a:pPr marL="742950" lvl="1" indent="-285750">
              <a:buFont typeface="Arial" panose="020B0604020202020204" pitchFamily="34" charset="0"/>
              <a:buChar char="•"/>
            </a:pPr>
            <a:r>
              <a:rPr lang="en-US" sz="1600" dirty="0"/>
              <a:t>Remote access to system</a:t>
            </a:r>
          </a:p>
          <a:p>
            <a:pPr marL="742950" lvl="1" indent="-285750">
              <a:buFont typeface="Arial" panose="020B0604020202020204" pitchFamily="34" charset="0"/>
              <a:buChar char="•"/>
            </a:pPr>
            <a:r>
              <a:rPr lang="en-US" sz="1600" dirty="0"/>
              <a:t>Requires </a:t>
            </a:r>
          </a:p>
          <a:p>
            <a:pPr marL="1200150" lvl="2" indent="-285750">
              <a:buFont typeface="Arial" panose="020B0604020202020204" pitchFamily="34" charset="0"/>
              <a:buChar char="•"/>
            </a:pPr>
            <a:r>
              <a:rPr lang="en-US" sz="1600" dirty="0"/>
              <a:t>Robust secondary interface operational independent of device enumeration</a:t>
            </a:r>
          </a:p>
          <a:p>
            <a:pPr marL="1200150" lvl="2" indent="-285750">
              <a:buFont typeface="Arial" panose="020B0604020202020204" pitchFamily="34" charset="0"/>
              <a:buChar char="•"/>
            </a:pPr>
            <a:r>
              <a:rPr lang="en-US" sz="1600" dirty="0"/>
              <a:t>Hardware separated into core and secondary interfaces</a:t>
            </a:r>
          </a:p>
        </p:txBody>
      </p:sp>
      <p:sp>
        <p:nvSpPr>
          <p:cNvPr id="5" name="Rectangle 4"/>
          <p:cNvSpPr/>
          <p:nvPr/>
        </p:nvSpPr>
        <p:spPr>
          <a:xfrm>
            <a:off x="6096001" y="4211074"/>
            <a:ext cx="4376057" cy="2062103"/>
          </a:xfrm>
          <a:prstGeom prst="rect">
            <a:avLst/>
          </a:prstGeom>
        </p:spPr>
        <p:txBody>
          <a:bodyPr wrap="square">
            <a:spAutoFit/>
          </a:bodyPr>
          <a:lstStyle/>
          <a:p>
            <a:pPr lvl="1"/>
            <a:r>
              <a:rPr lang="en-US" sz="1600" b="1" dirty="0">
                <a:solidFill>
                  <a:srgbClr val="008000"/>
                </a:solidFill>
              </a:rPr>
              <a:t>Benefits</a:t>
            </a:r>
            <a:r>
              <a:rPr lang="en-US" sz="1600" dirty="0"/>
              <a:t>	</a:t>
            </a:r>
          </a:p>
          <a:p>
            <a:pPr marL="742950" lvl="1" indent="-285750">
              <a:buFont typeface="Arial" panose="020B0604020202020204" pitchFamily="34" charset="0"/>
              <a:buChar char="•"/>
            </a:pPr>
            <a:r>
              <a:rPr lang="en-US" sz="1600" dirty="0"/>
              <a:t>Device fault does not require physical interaction</a:t>
            </a:r>
          </a:p>
          <a:p>
            <a:pPr marL="742950" lvl="1" indent="-285750">
              <a:buFont typeface="Arial" panose="020B0604020202020204" pitchFamily="34" charset="0"/>
              <a:buChar char="•"/>
            </a:pPr>
            <a:r>
              <a:rPr lang="en-US" sz="1600" dirty="0"/>
              <a:t>Interface does not require strict training speeds </a:t>
            </a:r>
          </a:p>
          <a:p>
            <a:pPr marL="742950" lvl="1" indent="-285750">
              <a:buFont typeface="Arial" panose="020B0604020202020204" pitchFamily="34" charset="0"/>
              <a:buChar char="•"/>
            </a:pPr>
            <a:r>
              <a:rPr lang="en-US" sz="1600" dirty="0"/>
              <a:t>Allows on fault device can operate at low speeds with extraction</a:t>
            </a:r>
          </a:p>
          <a:p>
            <a:pPr marL="742950" lvl="1" indent="-285750">
              <a:buFont typeface="Arial" panose="020B0604020202020204" pitchFamily="34" charset="0"/>
              <a:buChar char="•"/>
            </a:pPr>
            <a:endParaRPr lang="en-US" sz="1600" dirty="0"/>
          </a:p>
        </p:txBody>
      </p:sp>
    </p:spTree>
    <p:extLst>
      <p:ext uri="{BB962C8B-B14F-4D97-AF65-F5344CB8AC3E}">
        <p14:creationId xmlns:p14="http://schemas.microsoft.com/office/powerpoint/2010/main" val="24515632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6287" y="214948"/>
            <a:ext cx="10972800" cy="939800"/>
          </a:xfrm>
        </p:spPr>
        <p:txBody>
          <a:bodyPr/>
          <a:lstStyle/>
          <a:p>
            <a:r>
              <a:rPr lang="en-US" dirty="0"/>
              <a:t>Telemetry Log Block Access</a:t>
            </a:r>
          </a:p>
        </p:txBody>
      </p:sp>
      <p:graphicFrame>
        <p:nvGraphicFramePr>
          <p:cNvPr id="5" name="Content Placeholder 4"/>
          <p:cNvGraphicFramePr>
            <a:graphicFrameLocks/>
          </p:cNvGraphicFramePr>
          <p:nvPr>
            <p:extLst>
              <p:ext uri="{D42A27DB-BD31-4B8C-83A1-F6EECF244321}">
                <p14:modId xmlns:p14="http://schemas.microsoft.com/office/powerpoint/2010/main" val="2404224061"/>
              </p:ext>
            </p:extLst>
          </p:nvPr>
        </p:nvGraphicFramePr>
        <p:xfrm>
          <a:off x="4103797" y="1154748"/>
          <a:ext cx="8016014" cy="4754880"/>
        </p:xfrm>
        <a:graphic>
          <a:graphicData uri="http://schemas.openxmlformats.org/drawingml/2006/table">
            <a:tbl>
              <a:tblPr firstRow="1" firstCol="1" bandRow="1">
                <a:tableStyleId>{6E25E649-3F16-4E02-A733-19D2CDBF48F0}</a:tableStyleId>
              </a:tblPr>
              <a:tblGrid>
                <a:gridCol w="1828800">
                  <a:extLst>
                    <a:ext uri="{9D8B030D-6E8A-4147-A177-3AD203B41FA5}">
                      <a16:colId xmlns:a16="http://schemas.microsoft.com/office/drawing/2014/main" val="20000"/>
                    </a:ext>
                  </a:extLst>
                </a:gridCol>
                <a:gridCol w="6187214">
                  <a:extLst>
                    <a:ext uri="{9D8B030D-6E8A-4147-A177-3AD203B41FA5}">
                      <a16:colId xmlns:a16="http://schemas.microsoft.com/office/drawing/2014/main" val="20001"/>
                    </a:ext>
                  </a:extLst>
                </a:gridCol>
              </a:tblGrid>
              <a:tr h="136667">
                <a:tc>
                  <a:txBody>
                    <a:bodyPr/>
                    <a:lstStyle/>
                    <a:p>
                      <a:pPr algn="ctr"/>
                      <a:r>
                        <a:rPr lang="en-US" sz="1800" dirty="0"/>
                        <a:t>Byte</a:t>
                      </a:r>
                    </a:p>
                  </a:txBody>
                  <a:tcPr/>
                </a:tc>
                <a:tc>
                  <a:txBody>
                    <a:bodyPr/>
                    <a:lstStyle/>
                    <a:p>
                      <a:pPr algn="ctr"/>
                      <a:r>
                        <a:rPr lang="en-US" sz="1800" dirty="0"/>
                        <a:t>Description</a:t>
                      </a:r>
                    </a:p>
                  </a:txBody>
                  <a:tcPr/>
                </a:tc>
                <a:extLst>
                  <a:ext uri="{0D108BD9-81ED-4DB2-BD59-A6C34878D82A}">
                    <a16:rowId xmlns:a16="http://schemas.microsoft.com/office/drawing/2014/main" val="10000"/>
                  </a:ext>
                </a:extLst>
              </a:tr>
              <a:tr h="136667">
                <a:tc>
                  <a:txBody>
                    <a:bodyPr/>
                    <a:lstStyle/>
                    <a:p>
                      <a:pPr algn="r"/>
                      <a:r>
                        <a:rPr lang="en-US" sz="1800" dirty="0"/>
                        <a:t>0</a:t>
                      </a:r>
                    </a:p>
                  </a:txBody>
                  <a:tcPr/>
                </a:tc>
                <a:tc>
                  <a:txBody>
                    <a:bodyPr/>
                    <a:lstStyle/>
                    <a:p>
                      <a:pPr algn="l"/>
                      <a:r>
                        <a:rPr lang="en-US" sz="1800" kern="1200" dirty="0">
                          <a:effectLst/>
                        </a:rPr>
                        <a:t>Log Identifier</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800" b="1" kern="1200" dirty="0" err="1">
                          <a:solidFill>
                            <a:schemeClr val="dk1"/>
                          </a:solidFill>
                          <a:effectLst/>
                          <a:latin typeface="+mn-lt"/>
                          <a:ea typeface="+mn-ea"/>
                          <a:cs typeface="+mn-cs"/>
                        </a:rPr>
                        <a:t>NVMe</a:t>
                      </a:r>
                      <a:r>
                        <a:rPr lang="en-US" sz="1800" kern="1200" baseline="0" dirty="0">
                          <a:solidFill>
                            <a:schemeClr val="dk1"/>
                          </a:solidFill>
                          <a:effectLst/>
                          <a:latin typeface="+mn-lt"/>
                          <a:ea typeface="+mn-ea"/>
                          <a:cs typeface="+mn-cs"/>
                        </a:rPr>
                        <a:t> </a:t>
                      </a:r>
                      <a:r>
                        <a:rPr lang="en-US" sz="1800" kern="1200" dirty="0">
                          <a:solidFill>
                            <a:schemeClr val="dk1"/>
                          </a:solidFill>
                          <a:effectLst/>
                          <a:latin typeface="+mn-lt"/>
                          <a:ea typeface="+mn-ea"/>
                          <a:cs typeface="+mn-cs"/>
                        </a:rPr>
                        <a:t>Log Identifier (07h for Host-Initiated log, 08h for Controller-Initiated log)</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800" b="1" kern="1200" dirty="0">
                          <a:solidFill>
                            <a:schemeClr val="dk1"/>
                          </a:solidFill>
                          <a:effectLst/>
                          <a:latin typeface="+mn-lt"/>
                          <a:ea typeface="+mn-ea"/>
                          <a:cs typeface="+mn-cs"/>
                        </a:rPr>
                        <a:t>SATA</a:t>
                      </a:r>
                      <a:r>
                        <a:rPr lang="en-US" sz="1800" kern="1200" dirty="0">
                          <a:solidFill>
                            <a:schemeClr val="dk1"/>
                          </a:solidFill>
                          <a:effectLst/>
                          <a:latin typeface="+mn-lt"/>
                          <a:ea typeface="+mn-ea"/>
                          <a:cs typeface="+mn-cs"/>
                        </a:rPr>
                        <a:t> Log Address (24h for Current Device Status Log, 25h for Saved Device Log)</a:t>
                      </a:r>
                      <a:endParaRPr lang="en-US" sz="1800" dirty="0"/>
                    </a:p>
                  </a:txBody>
                  <a:tcPr/>
                </a:tc>
                <a:extLst>
                  <a:ext uri="{0D108BD9-81ED-4DB2-BD59-A6C34878D82A}">
                    <a16:rowId xmlns:a16="http://schemas.microsoft.com/office/drawing/2014/main" val="10001"/>
                  </a:ext>
                </a:extLst>
              </a:tr>
              <a:tr h="136667">
                <a:tc>
                  <a:txBody>
                    <a:bodyPr/>
                    <a:lstStyle/>
                    <a:p>
                      <a:pPr algn="r"/>
                      <a:r>
                        <a:rPr lang="en-US" sz="1800" kern="1200" dirty="0">
                          <a:effectLst/>
                        </a:rPr>
                        <a:t>4:1</a:t>
                      </a:r>
                      <a:endParaRPr lang="en-US" sz="1800" dirty="0"/>
                    </a:p>
                  </a:txBody>
                  <a:tcPr/>
                </a:tc>
                <a:tc>
                  <a:txBody>
                    <a:bodyPr/>
                    <a:lstStyle/>
                    <a:p>
                      <a:pPr algn="l"/>
                      <a:r>
                        <a:rPr lang="en-US" sz="1800" kern="1200" dirty="0">
                          <a:effectLst/>
                        </a:rPr>
                        <a:t>Reserved</a:t>
                      </a:r>
                      <a:endParaRPr lang="en-US" sz="1800" dirty="0"/>
                    </a:p>
                  </a:txBody>
                  <a:tcPr/>
                </a:tc>
                <a:extLst>
                  <a:ext uri="{0D108BD9-81ED-4DB2-BD59-A6C34878D82A}">
                    <a16:rowId xmlns:a16="http://schemas.microsoft.com/office/drawing/2014/main" val="10002"/>
                  </a:ext>
                </a:extLst>
              </a:tr>
              <a:tr h="136667">
                <a:tc>
                  <a:txBody>
                    <a:bodyPr/>
                    <a:lstStyle/>
                    <a:p>
                      <a:pPr algn="r"/>
                      <a:r>
                        <a:rPr lang="en-US" sz="1800" kern="1200" dirty="0">
                          <a:effectLst/>
                        </a:rPr>
                        <a:t>7:5</a:t>
                      </a:r>
                      <a:endParaRPr lang="en-US" sz="1800" dirty="0"/>
                    </a:p>
                  </a:txBody>
                  <a:tcPr/>
                </a:tc>
                <a:tc>
                  <a:txBody>
                    <a:bodyPr/>
                    <a:lstStyle/>
                    <a:p>
                      <a:pPr algn="l"/>
                      <a:r>
                        <a:rPr lang="en-US" sz="1800" kern="1200" dirty="0">
                          <a:effectLst/>
                        </a:rPr>
                        <a:t>IEEE OUI Identifier (unique to Intel)</a:t>
                      </a:r>
                      <a:endParaRPr lang="en-US" sz="1800" dirty="0"/>
                    </a:p>
                  </a:txBody>
                  <a:tcPr/>
                </a:tc>
                <a:extLst>
                  <a:ext uri="{0D108BD9-81ED-4DB2-BD59-A6C34878D82A}">
                    <a16:rowId xmlns:a16="http://schemas.microsoft.com/office/drawing/2014/main" val="10003"/>
                  </a:ext>
                </a:extLst>
              </a:tr>
              <a:tr h="136667">
                <a:tc>
                  <a:txBody>
                    <a:bodyPr/>
                    <a:lstStyle/>
                    <a:p>
                      <a:pPr algn="r"/>
                      <a:r>
                        <a:rPr lang="en-US" sz="1800" kern="1200" dirty="0">
                          <a:effectLst/>
                        </a:rPr>
                        <a:t>9:8</a:t>
                      </a:r>
                      <a:endParaRPr lang="en-US" sz="1800" dirty="0"/>
                    </a:p>
                  </a:txBody>
                  <a:tcPr/>
                </a:tc>
                <a:tc>
                  <a:txBody>
                    <a:bodyPr/>
                    <a:lstStyle/>
                    <a:p>
                      <a:pPr algn="l"/>
                      <a:r>
                        <a:rPr lang="en-US" sz="1800" kern="1200" dirty="0">
                          <a:effectLst/>
                        </a:rPr>
                        <a:t>Telemetry Host-Initiated Data Area 1 Last Block</a:t>
                      </a:r>
                      <a:endParaRPr lang="en-US" sz="1800" dirty="0"/>
                    </a:p>
                  </a:txBody>
                  <a:tcPr/>
                </a:tc>
                <a:extLst>
                  <a:ext uri="{0D108BD9-81ED-4DB2-BD59-A6C34878D82A}">
                    <a16:rowId xmlns:a16="http://schemas.microsoft.com/office/drawing/2014/main" val="10004"/>
                  </a:ext>
                </a:extLst>
              </a:tr>
              <a:tr h="136667">
                <a:tc>
                  <a:txBody>
                    <a:bodyPr/>
                    <a:lstStyle/>
                    <a:p>
                      <a:pPr algn="r"/>
                      <a:r>
                        <a:rPr lang="en-US" sz="1800" kern="1200" dirty="0">
                          <a:effectLst/>
                        </a:rPr>
                        <a:t>11:10</a:t>
                      </a:r>
                      <a:endParaRPr lang="en-US" sz="1800" dirty="0"/>
                    </a:p>
                  </a:txBody>
                  <a:tcPr/>
                </a:tc>
                <a:tc>
                  <a:txBody>
                    <a:bodyPr/>
                    <a:lstStyle/>
                    <a:p>
                      <a:pPr algn="l"/>
                      <a:r>
                        <a:rPr lang="en-US" sz="1800" kern="1200" dirty="0">
                          <a:effectLst/>
                        </a:rPr>
                        <a:t>Telemetry Host-Initiated Data Area 2 Last Block</a:t>
                      </a:r>
                      <a:endParaRPr lang="en-US" sz="1800" dirty="0"/>
                    </a:p>
                  </a:txBody>
                  <a:tcPr/>
                </a:tc>
                <a:extLst>
                  <a:ext uri="{0D108BD9-81ED-4DB2-BD59-A6C34878D82A}">
                    <a16:rowId xmlns:a16="http://schemas.microsoft.com/office/drawing/2014/main" val="10005"/>
                  </a:ext>
                </a:extLst>
              </a:tr>
              <a:tr h="136667">
                <a:tc>
                  <a:txBody>
                    <a:bodyPr/>
                    <a:lstStyle/>
                    <a:p>
                      <a:pPr algn="r"/>
                      <a:r>
                        <a:rPr lang="en-US" sz="1800" kern="1200" dirty="0">
                          <a:effectLst/>
                        </a:rPr>
                        <a:t>13:12</a:t>
                      </a:r>
                      <a:endParaRPr lang="en-US" sz="1800" dirty="0"/>
                    </a:p>
                  </a:txBody>
                  <a:tcPr/>
                </a:tc>
                <a:tc>
                  <a:txBody>
                    <a:bodyPr/>
                    <a:lstStyle/>
                    <a:p>
                      <a:pPr algn="l"/>
                      <a:r>
                        <a:rPr lang="en-US" sz="1800" kern="1200" dirty="0">
                          <a:effectLst/>
                        </a:rPr>
                        <a:t>Telemetry Host-Initiated Data Area 3 Last Block</a:t>
                      </a:r>
                      <a:endParaRPr lang="en-US" sz="1800" dirty="0"/>
                    </a:p>
                  </a:txBody>
                  <a:tcPr/>
                </a:tc>
                <a:extLst>
                  <a:ext uri="{0D108BD9-81ED-4DB2-BD59-A6C34878D82A}">
                    <a16:rowId xmlns:a16="http://schemas.microsoft.com/office/drawing/2014/main" val="10006"/>
                  </a:ext>
                </a:extLst>
              </a:tr>
              <a:tr h="136667">
                <a:tc>
                  <a:txBody>
                    <a:bodyPr/>
                    <a:lstStyle/>
                    <a:p>
                      <a:pPr algn="r"/>
                      <a:r>
                        <a:rPr lang="en-US" sz="1800" kern="1200" dirty="0">
                          <a:effectLst/>
                        </a:rPr>
                        <a:t>381:14</a:t>
                      </a:r>
                      <a:endParaRPr lang="en-US" sz="1800" dirty="0"/>
                    </a:p>
                  </a:txBody>
                  <a:tcPr/>
                </a:tc>
                <a:tc>
                  <a:txBody>
                    <a:bodyPr/>
                    <a:lstStyle/>
                    <a:p>
                      <a:pPr algn="l"/>
                      <a:r>
                        <a:rPr lang="en-US" sz="1800" kern="1200" dirty="0">
                          <a:effectLst/>
                        </a:rPr>
                        <a:t>Reserved</a:t>
                      </a:r>
                      <a:endParaRPr lang="en-US" sz="1800" dirty="0"/>
                    </a:p>
                  </a:txBody>
                  <a:tcPr/>
                </a:tc>
                <a:extLst>
                  <a:ext uri="{0D108BD9-81ED-4DB2-BD59-A6C34878D82A}">
                    <a16:rowId xmlns:a16="http://schemas.microsoft.com/office/drawing/2014/main" val="10007"/>
                  </a:ext>
                </a:extLst>
              </a:tr>
              <a:tr h="136667">
                <a:tc>
                  <a:txBody>
                    <a:bodyPr/>
                    <a:lstStyle/>
                    <a:p>
                      <a:pPr algn="r"/>
                      <a:r>
                        <a:rPr lang="en-US" sz="1800" dirty="0"/>
                        <a:t>382</a:t>
                      </a:r>
                    </a:p>
                  </a:txBody>
                  <a:tcPr/>
                </a:tc>
                <a:tc>
                  <a:txBody>
                    <a:bodyPr/>
                    <a:lstStyle/>
                    <a:p>
                      <a:pPr algn="l"/>
                      <a:r>
                        <a:rPr lang="en-US" sz="1800" dirty="0"/>
                        <a:t>Controller</a:t>
                      </a:r>
                      <a:r>
                        <a:rPr lang="en-US" sz="1800" baseline="0" dirty="0"/>
                        <a:t> Initiated Log available 0 = no log, 1 = present</a:t>
                      </a:r>
                      <a:endParaRPr lang="en-US" sz="1800" dirty="0"/>
                    </a:p>
                  </a:txBody>
                  <a:tcPr/>
                </a:tc>
                <a:extLst>
                  <a:ext uri="{0D108BD9-81ED-4DB2-BD59-A6C34878D82A}">
                    <a16:rowId xmlns:a16="http://schemas.microsoft.com/office/drawing/2014/main" val="10008"/>
                  </a:ext>
                </a:extLst>
              </a:tr>
              <a:tr h="136667">
                <a:tc>
                  <a:txBody>
                    <a:bodyPr/>
                    <a:lstStyle/>
                    <a:p>
                      <a:pPr algn="r"/>
                      <a:r>
                        <a:rPr lang="en-US" sz="1800" dirty="0"/>
                        <a:t>383</a:t>
                      </a:r>
                    </a:p>
                  </a:txBody>
                  <a:tcPr/>
                </a:tc>
                <a:tc>
                  <a:txBody>
                    <a:bodyPr/>
                    <a:lstStyle/>
                    <a:p>
                      <a:pPr algn="l"/>
                      <a:r>
                        <a:rPr lang="en-US" sz="1800" dirty="0"/>
                        <a:t>Controller initiated</a:t>
                      </a:r>
                      <a:r>
                        <a:rPr lang="en-US" sz="1800" baseline="0" dirty="0"/>
                        <a:t> Log Generation Number (value = 0 to 255)</a:t>
                      </a:r>
                      <a:endParaRPr lang="en-US" sz="1800" dirty="0"/>
                    </a:p>
                  </a:txBody>
                  <a:tcPr/>
                </a:tc>
                <a:extLst>
                  <a:ext uri="{0D108BD9-81ED-4DB2-BD59-A6C34878D82A}">
                    <a16:rowId xmlns:a16="http://schemas.microsoft.com/office/drawing/2014/main" val="10009"/>
                  </a:ext>
                </a:extLst>
              </a:tr>
            </a:tbl>
          </a:graphicData>
        </a:graphic>
      </p:graphicFrame>
      <p:sp>
        <p:nvSpPr>
          <p:cNvPr id="4" name="Content Placeholder 2"/>
          <p:cNvSpPr txBox="1">
            <a:spLocks/>
          </p:cNvSpPr>
          <p:nvPr/>
        </p:nvSpPr>
        <p:spPr>
          <a:xfrm>
            <a:off x="300789" y="1712495"/>
            <a:ext cx="3718415" cy="4154906"/>
          </a:xfrm>
          <a:prstGeom prst="rect">
            <a:avLst/>
          </a:prstGeom>
        </p:spPr>
        <p:txBody>
          <a:bodyPr/>
          <a:lstStyle>
            <a:lvl1pPr marL="342900" indent="-342900" algn="l" defTabSz="457200" rtl="0" eaLnBrk="1" fontAlgn="base" hangingPunct="1">
              <a:spcBef>
                <a:spcPct val="20000"/>
              </a:spcBef>
              <a:spcAft>
                <a:spcPct val="0"/>
              </a:spcAft>
              <a:buClr>
                <a:schemeClr val="tx2"/>
              </a:buClr>
              <a:buFont typeface="Arial" pitchFamily="34" charset="0"/>
              <a:buChar char="•"/>
              <a:defRPr sz="3200" kern="1200">
                <a:solidFill>
                  <a:schemeClr val="tx1"/>
                </a:solidFill>
                <a:latin typeface="+mn-lt"/>
                <a:ea typeface="+mn-ea"/>
                <a:cs typeface="+mn-cs"/>
              </a:defRPr>
            </a:lvl1pPr>
            <a:lvl2pPr marL="742950" indent="-285750" algn="l" defTabSz="457200" rtl="0" eaLnBrk="1" fontAlgn="base" hangingPunct="1">
              <a:spcBef>
                <a:spcPct val="20000"/>
              </a:spcBef>
              <a:spcAft>
                <a:spcPct val="0"/>
              </a:spcAft>
              <a:buClr>
                <a:schemeClr val="tx2"/>
              </a:buClr>
              <a:buFont typeface="Arial" pitchFamily="34" charset="0"/>
              <a:buChar char="–"/>
              <a:defRPr sz="2800" kern="1200">
                <a:solidFill>
                  <a:schemeClr val="tx1"/>
                </a:solidFill>
                <a:latin typeface="+mn-lt"/>
                <a:ea typeface="+mn-ea"/>
                <a:cs typeface="+mn-cs"/>
              </a:defRPr>
            </a:lvl2pPr>
            <a:lvl3pPr marL="1143000" indent="-228600" algn="l" defTabSz="457200" rtl="0" eaLnBrk="1" fontAlgn="base" hangingPunct="1">
              <a:spcBef>
                <a:spcPct val="20000"/>
              </a:spcBef>
              <a:spcAft>
                <a:spcPct val="0"/>
              </a:spcAft>
              <a:buClr>
                <a:schemeClr val="tx2"/>
              </a:buClr>
              <a:buFont typeface="Arial" pitchFamily="34" charset="0"/>
              <a:buChar char="•"/>
              <a:defRPr sz="2400" kern="1200">
                <a:solidFill>
                  <a:schemeClr val="tx1"/>
                </a:solidFill>
                <a:latin typeface="+mn-lt"/>
                <a:ea typeface="+mn-ea"/>
                <a:cs typeface="+mn-cs"/>
              </a:defRPr>
            </a:lvl3pPr>
            <a:lvl4pPr marL="1600200" indent="-228600" algn="l" defTabSz="457200" rtl="0" eaLnBrk="1" fontAlgn="base" hangingPunct="1">
              <a:spcBef>
                <a:spcPct val="20000"/>
              </a:spcBef>
              <a:spcAft>
                <a:spcPct val="0"/>
              </a:spcAft>
              <a:buClr>
                <a:schemeClr val="tx2"/>
              </a:buClr>
              <a:buFont typeface="Arial" pitchFamily="34" charset="0"/>
              <a:buChar char="–"/>
              <a:defRPr sz="2000" kern="1200">
                <a:solidFill>
                  <a:schemeClr val="tx1"/>
                </a:solidFill>
                <a:latin typeface="+mn-lt"/>
                <a:ea typeface="+mn-ea"/>
                <a:cs typeface="+mn-cs"/>
              </a:defRPr>
            </a:lvl4pPr>
            <a:lvl5pPr marL="2057400" indent="-228600" algn="l" defTabSz="457200" rtl="0" eaLnBrk="1" fontAlgn="base" hangingPunct="1">
              <a:spcBef>
                <a:spcPct val="20000"/>
              </a:spcBef>
              <a:spcAft>
                <a:spcPct val="0"/>
              </a:spcAft>
              <a:buClr>
                <a:schemeClr val="tx2"/>
              </a:buClr>
              <a:buFont typeface="Arial"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b="1" dirty="0"/>
              <a:t>IEEE OUI </a:t>
            </a:r>
            <a:r>
              <a:rPr lang="en-US" sz="1800" dirty="0"/>
              <a:t>is the Intel unique OEM identifier</a:t>
            </a:r>
          </a:p>
          <a:p>
            <a:endParaRPr lang="en-US" sz="1800" dirty="0"/>
          </a:p>
          <a:p>
            <a:r>
              <a:rPr lang="en-US" sz="1800" b="1" dirty="0"/>
              <a:t>Telemetry Host-Initiated Data Area 1 </a:t>
            </a:r>
            <a:r>
              <a:rPr lang="en-US" sz="1800" dirty="0"/>
              <a:t>relates to the last block with data populated</a:t>
            </a:r>
          </a:p>
          <a:p>
            <a:endParaRPr lang="en-US" sz="1800" dirty="0"/>
          </a:p>
          <a:p>
            <a:r>
              <a:rPr lang="en-US" sz="1800" dirty="0"/>
              <a:t>Specification indicates:</a:t>
            </a:r>
          </a:p>
          <a:p>
            <a:pPr lvl="1"/>
            <a:r>
              <a:rPr lang="en-US" sz="1800" dirty="0"/>
              <a:t>Data areas 2 must be greater than or equal to data area 1</a:t>
            </a:r>
          </a:p>
          <a:p>
            <a:pPr lvl="1"/>
            <a:r>
              <a:rPr lang="en-US" sz="1800" dirty="0"/>
              <a:t>Data area 3 must be greater than or equal to data area 2</a:t>
            </a:r>
          </a:p>
          <a:p>
            <a:endParaRPr lang="en-US" sz="1800" dirty="0">
              <a:solidFill>
                <a:schemeClr val="dk1"/>
              </a:solidFill>
            </a:endParaRPr>
          </a:p>
        </p:txBody>
      </p:sp>
    </p:spTree>
    <p:extLst>
      <p:ext uri="{BB962C8B-B14F-4D97-AF65-F5344CB8AC3E}">
        <p14:creationId xmlns:p14="http://schemas.microsoft.com/office/powerpoint/2010/main" val="531694116"/>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sz="quarter"/>
          </p:nvPr>
        </p:nvSpPr>
        <p:spPr/>
        <p:txBody>
          <a:bodyPr/>
          <a:lstStyle/>
          <a:p>
            <a:r>
              <a:rPr lang="en-US" sz="2400" dirty="0"/>
              <a:t>Method and Apparatus for Customer Solid State Drive (SSD) System Telemetry Adaptation, Prediction, and/or Limber Error Recovery (STAPLER)</a:t>
            </a:r>
          </a:p>
        </p:txBody>
      </p:sp>
      <p:sp>
        <p:nvSpPr>
          <p:cNvPr id="3" name="Subtitle 2"/>
          <p:cNvSpPr>
            <a:spLocks noGrp="1"/>
          </p:cNvSpPr>
          <p:nvPr>
            <p:ph type="subTitle" sz="quarter" idx="1"/>
          </p:nvPr>
        </p:nvSpPr>
        <p:spPr/>
        <p:txBody>
          <a:bodyPr/>
          <a:lstStyle/>
          <a:p>
            <a:pPr lvl="0"/>
            <a:r>
              <a:rPr lang="en-US" sz="2000" b="1" cap="all" dirty="0"/>
              <a:t>Inventors </a:t>
            </a:r>
            <a:r>
              <a:rPr lang="en-US" sz="2000" dirty="0"/>
              <a:t>Joseph </a:t>
            </a:r>
            <a:r>
              <a:rPr lang="en-US" sz="2000" dirty="0" err="1"/>
              <a:t>Tarango</a:t>
            </a:r>
            <a:r>
              <a:rPr lang="en-US" sz="2000" dirty="0"/>
              <a:t>, Jim Baca</a:t>
            </a:r>
          </a:p>
          <a:p>
            <a:endParaRPr lang="en-US" sz="2000" dirty="0"/>
          </a:p>
        </p:txBody>
      </p:sp>
      <p:pic>
        <p:nvPicPr>
          <p:cNvPr id="5" name="Picture 4"/>
          <p:cNvPicPr>
            <a:picLocks noChangeAspect="1"/>
          </p:cNvPicPr>
          <p:nvPr/>
        </p:nvPicPr>
        <p:blipFill>
          <a:blip r:embed="rId2"/>
          <a:stretch>
            <a:fillRect/>
          </a:stretch>
        </p:blipFill>
        <p:spPr>
          <a:xfrm>
            <a:off x="1140489" y="2939320"/>
            <a:ext cx="4345351" cy="3654811"/>
          </a:xfrm>
          <a:prstGeom prst="rect">
            <a:avLst/>
          </a:prstGeom>
        </p:spPr>
      </p:pic>
    </p:spTree>
    <p:extLst>
      <p:ext uri="{BB962C8B-B14F-4D97-AF65-F5344CB8AC3E}">
        <p14:creationId xmlns:p14="http://schemas.microsoft.com/office/powerpoint/2010/main" val="42848057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Telemetry Data Formats Decoder </a:t>
            </a:r>
          </a:p>
        </p:txBody>
      </p:sp>
      <p:sp>
        <p:nvSpPr>
          <p:cNvPr id="3" name="Rectangle 2"/>
          <p:cNvSpPr>
            <a:spLocks noChangeArrowheads="1"/>
          </p:cNvSpPr>
          <p:nvPr/>
        </p:nvSpPr>
        <p:spPr bwMode="auto">
          <a:xfrm>
            <a:off x="3201726" y="86490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4" name="Object 3"/>
          <p:cNvGraphicFramePr>
            <a:graphicFrameLocks noChangeAspect="1"/>
          </p:cNvGraphicFramePr>
          <p:nvPr/>
        </p:nvGraphicFramePr>
        <p:xfrm>
          <a:off x="3201726" y="1049572"/>
          <a:ext cx="5935663" cy="4914900"/>
        </p:xfrm>
        <a:graphic>
          <a:graphicData uri="http://schemas.openxmlformats.org/presentationml/2006/ole">
            <mc:AlternateContent xmlns:mc="http://schemas.openxmlformats.org/markup-compatibility/2006">
              <mc:Choice xmlns:v="urn:schemas-microsoft-com:vml" Requires="v">
                <p:oleObj spid="_x0000_s9399" name="Visio" r:id="rId3" imgW="7800899" imgH="6458085" progId="Visio.Drawing.15">
                  <p:embed/>
                </p:oleObj>
              </mc:Choice>
              <mc:Fallback>
                <p:oleObj name="Visio" r:id="rId3" imgW="7800899" imgH="6458085" progId="Visio.Drawing.15">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01726" y="1049572"/>
                        <a:ext cx="5935663" cy="4914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908885124"/>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1588"/>
            <a:ext cx="8229600" cy="1469403"/>
          </a:xfrm>
        </p:spPr>
        <p:txBody>
          <a:bodyPr/>
          <a:lstStyle/>
          <a:p>
            <a:r>
              <a:rPr lang="en-US" dirty="0"/>
              <a:t>Decoder Details</a:t>
            </a:r>
            <a:br>
              <a:rPr lang="en-US" dirty="0"/>
            </a:br>
            <a:endParaRPr lang="en-US" dirty="0"/>
          </a:p>
        </p:txBody>
      </p:sp>
      <p:sp>
        <p:nvSpPr>
          <p:cNvPr id="3" name="Content Placeholder 2"/>
          <p:cNvSpPr>
            <a:spLocks noGrp="1"/>
          </p:cNvSpPr>
          <p:nvPr>
            <p:ph idx="1"/>
          </p:nvPr>
        </p:nvSpPr>
        <p:spPr>
          <a:xfrm>
            <a:off x="356937" y="922352"/>
            <a:ext cx="11510210" cy="5102367"/>
          </a:xfrm>
        </p:spPr>
        <p:txBody>
          <a:bodyPr/>
          <a:lstStyle/>
          <a:p>
            <a:pPr marL="0" indent="0">
              <a:buNone/>
            </a:pPr>
            <a:r>
              <a:rPr lang="en-US" sz="1400" b="1" dirty="0"/>
              <a:t>Example data requirements configurations</a:t>
            </a:r>
          </a:p>
          <a:p>
            <a:pPr lvl="0"/>
            <a:r>
              <a:rPr lang="en-US" sz="1400" dirty="0"/>
              <a:t>Product Key – Unique identifier to note the product family, model, configuration, and serial number, etc. to be used in decrypt the private Intel Information</a:t>
            </a:r>
          </a:p>
          <a:p>
            <a:pPr lvl="0"/>
            <a:r>
              <a:rPr lang="en-US" sz="1400" dirty="0"/>
              <a:t>Security Key – Data encryption information key based on transactions</a:t>
            </a:r>
          </a:p>
          <a:p>
            <a:pPr lvl="0"/>
            <a:r>
              <a:rPr lang="en-US" sz="1400" dirty="0"/>
              <a:t>Version Control – As the firmware matures over time internal tools will need to understand the version of firmware and provide mechanisms to communicate access and interpretation. </a:t>
            </a:r>
          </a:p>
          <a:p>
            <a:pPr lvl="0"/>
            <a:r>
              <a:rPr lang="en-US" sz="1400" dirty="0"/>
              <a:t>Access Type: Identification, administration, meta data acquisition </a:t>
            </a:r>
            <a:r>
              <a:rPr lang="en-US" sz="1400" dirty="0" err="1"/>
              <a:t>accessor</a:t>
            </a:r>
            <a:r>
              <a:rPr lang="en-US" sz="1400" dirty="0"/>
              <a:t>, </a:t>
            </a:r>
            <a:r>
              <a:rPr lang="en-US" sz="1400" dirty="0" err="1"/>
              <a:t>mutator</a:t>
            </a:r>
            <a:r>
              <a:rPr lang="en-US" sz="1400" dirty="0"/>
              <a:t>, enhanced failure analysis mode, and custom extensible commands</a:t>
            </a:r>
          </a:p>
          <a:p>
            <a:pPr lvl="0"/>
            <a:r>
              <a:rPr lang="en-US" sz="1400" dirty="0"/>
              <a:t>Streaming capabilities </a:t>
            </a:r>
          </a:p>
          <a:p>
            <a:pPr lvl="1"/>
            <a:r>
              <a:rPr lang="en-US" sz="1400" dirty="0"/>
              <a:t>Payloads of contiguous data for failure triage, snapshots, customer optimizations, etc. through virtual memory mapping of all SSD data.</a:t>
            </a:r>
          </a:p>
          <a:p>
            <a:pPr lvl="1"/>
            <a:r>
              <a:rPr lang="en-US" sz="1400" dirty="0"/>
              <a:t>Performance tracing of hot paths used to optimize the configurations</a:t>
            </a:r>
          </a:p>
          <a:p>
            <a:pPr lvl="1"/>
            <a:r>
              <a:rPr lang="en-US" sz="1400" dirty="0"/>
              <a:t>Defragmentation logs to enhance the policies through updates in configurations</a:t>
            </a:r>
          </a:p>
          <a:p>
            <a:pPr lvl="1"/>
            <a:r>
              <a:rPr lang="en-US" sz="1400" dirty="0"/>
              <a:t>Customer trace logs for commands to provide detailed path analysis and functionality for in the field evaluations</a:t>
            </a:r>
          </a:p>
          <a:p>
            <a:pPr lvl="1"/>
            <a:r>
              <a:rPr lang="en-US" sz="1400" dirty="0"/>
              <a:t>Host Events for AI Training, Learning, and Adaptation</a:t>
            </a:r>
          </a:p>
          <a:p>
            <a:pPr lvl="2"/>
            <a:r>
              <a:rPr lang="en-US" sz="1400" dirty="0"/>
              <a:t>Used for predictive failure</a:t>
            </a:r>
          </a:p>
          <a:p>
            <a:pPr lvl="2"/>
            <a:r>
              <a:rPr lang="en-US" sz="1400" dirty="0"/>
              <a:t>Continuous improvement feedback</a:t>
            </a:r>
          </a:p>
          <a:p>
            <a:pPr lvl="2"/>
            <a:r>
              <a:rPr lang="en-US" sz="1400" dirty="0"/>
              <a:t>Environment usage data</a:t>
            </a:r>
          </a:p>
          <a:p>
            <a:pPr lvl="2"/>
            <a:r>
              <a:rPr lang="en-US" sz="1400" dirty="0"/>
              <a:t>Etc.</a:t>
            </a:r>
          </a:p>
          <a:p>
            <a:pPr lvl="0"/>
            <a:r>
              <a:rPr lang="en-US" sz="1400" dirty="0"/>
              <a:t>Generic read/write access abilities.</a:t>
            </a:r>
          </a:p>
          <a:p>
            <a:pPr lvl="0"/>
            <a:r>
              <a:rPr lang="en-US" sz="1400" dirty="0"/>
              <a:t>Automated recovery instruction packet to isolate and provide recovery for the SSD.</a:t>
            </a:r>
          </a:p>
          <a:p>
            <a:endParaRPr lang="en-US" sz="1400" dirty="0"/>
          </a:p>
        </p:txBody>
      </p:sp>
    </p:spTree>
    <p:extLst>
      <p:ext uri="{BB962C8B-B14F-4D97-AF65-F5344CB8AC3E}">
        <p14:creationId xmlns:p14="http://schemas.microsoft.com/office/powerpoint/2010/main" val="379831449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Analysis Use Cases</a:t>
            </a:r>
          </a:p>
        </p:txBody>
      </p:sp>
      <p:sp>
        <p:nvSpPr>
          <p:cNvPr id="3" name="Content Placeholder 2"/>
          <p:cNvSpPr>
            <a:spLocks noGrp="1"/>
          </p:cNvSpPr>
          <p:nvPr>
            <p:ph idx="1"/>
          </p:nvPr>
        </p:nvSpPr>
        <p:spPr>
          <a:xfrm>
            <a:off x="1303421" y="715617"/>
            <a:ext cx="8907379" cy="5309100"/>
          </a:xfrm>
        </p:spPr>
        <p:txBody>
          <a:bodyPr/>
          <a:lstStyle/>
          <a:p>
            <a:r>
              <a:rPr lang="en-US" sz="1800" dirty="0"/>
              <a:t>Intel internal continuous validation</a:t>
            </a:r>
          </a:p>
          <a:p>
            <a:r>
              <a:rPr lang="en-US" sz="1800" dirty="0"/>
              <a:t>Remote Developer </a:t>
            </a:r>
          </a:p>
          <a:p>
            <a:pPr lvl="1"/>
            <a:r>
              <a:rPr lang="en-US" sz="1800" dirty="0"/>
              <a:t>Advanced regression analysis</a:t>
            </a:r>
          </a:p>
          <a:p>
            <a:r>
              <a:rPr lang="en-US" sz="1800" dirty="0"/>
              <a:t>Reliability demonstration testing (RDT)</a:t>
            </a:r>
          </a:p>
          <a:p>
            <a:r>
              <a:rPr lang="en-US" sz="1800" dirty="0"/>
              <a:t>Code Coverage</a:t>
            </a:r>
          </a:p>
          <a:p>
            <a:r>
              <a:rPr lang="en-US" sz="1800" dirty="0"/>
              <a:t>Correlation Between</a:t>
            </a:r>
          </a:p>
          <a:p>
            <a:pPr lvl="1"/>
            <a:r>
              <a:rPr lang="en-US" sz="1800" dirty="0"/>
              <a:t>Media</a:t>
            </a:r>
          </a:p>
          <a:p>
            <a:pPr lvl="1"/>
            <a:r>
              <a:rPr lang="en-US" sz="1800" dirty="0"/>
              <a:t>ASIC</a:t>
            </a:r>
          </a:p>
          <a:p>
            <a:pPr lvl="1"/>
            <a:r>
              <a:rPr lang="en-US" sz="1800" dirty="0"/>
              <a:t>Firmware Paths</a:t>
            </a:r>
          </a:p>
          <a:p>
            <a:pPr lvl="2"/>
            <a:r>
              <a:rPr lang="en-US" sz="1800" dirty="0"/>
              <a:t>Data sets, structures, modules</a:t>
            </a:r>
          </a:p>
          <a:p>
            <a:pPr lvl="1"/>
            <a:r>
              <a:rPr lang="en-US" sz="1800" dirty="0"/>
              <a:t>System Features</a:t>
            </a:r>
          </a:p>
          <a:p>
            <a:pPr lvl="1"/>
            <a:r>
              <a:rPr lang="en-US" sz="1800" dirty="0"/>
              <a:t>Customer/Internal Faults</a:t>
            </a:r>
          </a:p>
          <a:p>
            <a:pPr lvl="1"/>
            <a:r>
              <a:rPr lang="en-US" sz="1800" dirty="0"/>
              <a:t>Fastest Escalation Chains with JIRA</a:t>
            </a:r>
          </a:p>
          <a:p>
            <a:r>
              <a:rPr lang="en-US" sz="1800" dirty="0"/>
              <a:t>Successful Recovery Modes</a:t>
            </a:r>
          </a:p>
          <a:p>
            <a:r>
              <a:rPr lang="en-US" sz="1800" dirty="0"/>
              <a:t>Prototype new features to enhance the customer experience and enable in the field.</a:t>
            </a:r>
          </a:p>
        </p:txBody>
      </p:sp>
    </p:spTree>
    <p:extLst>
      <p:ext uri="{BB962C8B-B14F-4D97-AF65-F5344CB8AC3E}">
        <p14:creationId xmlns:p14="http://schemas.microsoft.com/office/powerpoint/2010/main" val="19743407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48223"/>
            <a:ext cx="10972800" cy="948117"/>
          </a:xfrm>
        </p:spPr>
        <p:txBody>
          <a:bodyPr/>
          <a:lstStyle/>
          <a:p>
            <a:r>
              <a:rPr lang="en-US" dirty="0"/>
              <a:t>Telemetry Access Details - </a:t>
            </a:r>
            <a:r>
              <a:rPr lang="en-US" dirty="0" err="1"/>
              <a:t>NVMe</a:t>
            </a:r>
            <a:endParaRPr lang="en-US" dirty="0"/>
          </a:p>
        </p:txBody>
      </p:sp>
      <p:sp>
        <p:nvSpPr>
          <p:cNvPr id="4" name="Content Placeholder 2"/>
          <p:cNvSpPr txBox="1">
            <a:spLocks/>
          </p:cNvSpPr>
          <p:nvPr/>
        </p:nvSpPr>
        <p:spPr>
          <a:xfrm>
            <a:off x="609600" y="1219200"/>
            <a:ext cx="10972800" cy="4906965"/>
          </a:xfrm>
          <a:prstGeom prst="rect">
            <a:avLst/>
          </a:prstGeom>
        </p:spPr>
        <p:txBody>
          <a:bodyPr/>
          <a:lstStyle>
            <a:lvl1pPr marL="342900" indent="-342900" algn="l" defTabSz="457200" rtl="0" eaLnBrk="1" fontAlgn="base" hangingPunct="1">
              <a:spcBef>
                <a:spcPct val="20000"/>
              </a:spcBef>
              <a:spcAft>
                <a:spcPct val="0"/>
              </a:spcAft>
              <a:buClr>
                <a:schemeClr val="tx2"/>
              </a:buClr>
              <a:buFont typeface="Arial" pitchFamily="34" charset="0"/>
              <a:buChar char="•"/>
              <a:defRPr sz="3200" kern="1200">
                <a:solidFill>
                  <a:schemeClr val="tx1"/>
                </a:solidFill>
                <a:latin typeface="+mn-lt"/>
                <a:ea typeface="+mn-ea"/>
                <a:cs typeface="+mn-cs"/>
              </a:defRPr>
            </a:lvl1pPr>
            <a:lvl2pPr marL="742950" indent="-285750" algn="l" defTabSz="457200" rtl="0" eaLnBrk="1" fontAlgn="base" hangingPunct="1">
              <a:spcBef>
                <a:spcPct val="20000"/>
              </a:spcBef>
              <a:spcAft>
                <a:spcPct val="0"/>
              </a:spcAft>
              <a:buClr>
                <a:schemeClr val="tx2"/>
              </a:buClr>
              <a:buFont typeface="Arial" pitchFamily="34" charset="0"/>
              <a:buChar char="–"/>
              <a:defRPr sz="2800" kern="1200">
                <a:solidFill>
                  <a:schemeClr val="tx1"/>
                </a:solidFill>
                <a:latin typeface="+mn-lt"/>
                <a:ea typeface="+mn-ea"/>
                <a:cs typeface="+mn-cs"/>
              </a:defRPr>
            </a:lvl2pPr>
            <a:lvl3pPr marL="1143000" indent="-228600" algn="l" defTabSz="457200" rtl="0" eaLnBrk="1" fontAlgn="base" hangingPunct="1">
              <a:spcBef>
                <a:spcPct val="20000"/>
              </a:spcBef>
              <a:spcAft>
                <a:spcPct val="0"/>
              </a:spcAft>
              <a:buClr>
                <a:schemeClr val="tx2"/>
              </a:buClr>
              <a:buFont typeface="Arial" pitchFamily="34" charset="0"/>
              <a:buChar char="•"/>
              <a:defRPr sz="2400" kern="1200">
                <a:solidFill>
                  <a:schemeClr val="tx1"/>
                </a:solidFill>
                <a:latin typeface="+mn-lt"/>
                <a:ea typeface="+mn-ea"/>
                <a:cs typeface="+mn-cs"/>
              </a:defRPr>
            </a:lvl3pPr>
            <a:lvl4pPr marL="1600200" indent="-228600" algn="l" defTabSz="457200" rtl="0" eaLnBrk="1" fontAlgn="base" hangingPunct="1">
              <a:spcBef>
                <a:spcPct val="20000"/>
              </a:spcBef>
              <a:spcAft>
                <a:spcPct val="0"/>
              </a:spcAft>
              <a:buClr>
                <a:schemeClr val="tx2"/>
              </a:buClr>
              <a:buFont typeface="Arial" pitchFamily="34" charset="0"/>
              <a:buChar char="–"/>
              <a:defRPr sz="2000" kern="1200">
                <a:solidFill>
                  <a:schemeClr val="tx1"/>
                </a:solidFill>
                <a:latin typeface="+mn-lt"/>
                <a:ea typeface="+mn-ea"/>
                <a:cs typeface="+mn-cs"/>
              </a:defRPr>
            </a:lvl4pPr>
            <a:lvl5pPr marL="2057400" indent="-228600" algn="l" defTabSz="457200" rtl="0" eaLnBrk="1" fontAlgn="base" hangingPunct="1">
              <a:spcBef>
                <a:spcPct val="20000"/>
              </a:spcBef>
              <a:spcAft>
                <a:spcPct val="0"/>
              </a:spcAft>
              <a:buClr>
                <a:schemeClr val="tx2"/>
              </a:buClr>
              <a:buFont typeface="Arial"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800" dirty="0"/>
              <a:t>Host requires bytes 9:8 in </a:t>
            </a:r>
            <a:r>
              <a:rPr lang="en-US" sz="2800" dirty="0">
                <a:solidFill>
                  <a:schemeClr val="dk1"/>
                </a:solidFill>
              </a:rPr>
              <a:t>Telemetry Host-Initiated Data Area 1 </a:t>
            </a:r>
          </a:p>
          <a:p>
            <a:pPr lvl="1"/>
            <a:r>
              <a:rPr lang="en-US" dirty="0">
                <a:solidFill>
                  <a:schemeClr val="dk1"/>
                </a:solidFill>
              </a:rPr>
              <a:t>Last Block to determine how many subsequent Get Log Page 0x7 commands to send</a:t>
            </a:r>
          </a:p>
          <a:p>
            <a:r>
              <a:rPr lang="en-US" sz="2800" dirty="0">
                <a:solidFill>
                  <a:schemeClr val="dk1"/>
                </a:solidFill>
              </a:rPr>
              <a:t>Number of commands to send (N) = (Last Block) / (Transfer size)</a:t>
            </a:r>
          </a:p>
        </p:txBody>
      </p:sp>
      <p:graphicFrame>
        <p:nvGraphicFramePr>
          <p:cNvPr id="6" name="Content Placeholder 4"/>
          <p:cNvGraphicFramePr>
            <a:graphicFrameLocks/>
          </p:cNvGraphicFramePr>
          <p:nvPr>
            <p:extLst>
              <p:ext uri="{D42A27DB-BD31-4B8C-83A1-F6EECF244321}">
                <p14:modId xmlns:p14="http://schemas.microsoft.com/office/powerpoint/2010/main" val="3859385170"/>
              </p:ext>
            </p:extLst>
          </p:nvPr>
        </p:nvGraphicFramePr>
        <p:xfrm>
          <a:off x="1507690" y="3377627"/>
          <a:ext cx="9176620" cy="2504442"/>
        </p:xfrm>
        <a:graphic>
          <a:graphicData uri="http://schemas.openxmlformats.org/drawingml/2006/table">
            <a:tbl>
              <a:tblPr firstRow="1" firstCol="1" bandRow="1">
                <a:tableStyleId>{6E25E649-3F16-4E02-A733-19D2CDBF48F0}</a:tableStyleId>
              </a:tblPr>
              <a:tblGrid>
                <a:gridCol w="1835324">
                  <a:extLst>
                    <a:ext uri="{9D8B030D-6E8A-4147-A177-3AD203B41FA5}">
                      <a16:colId xmlns:a16="http://schemas.microsoft.com/office/drawing/2014/main" val="20000"/>
                    </a:ext>
                  </a:extLst>
                </a:gridCol>
                <a:gridCol w="1313363">
                  <a:extLst>
                    <a:ext uri="{9D8B030D-6E8A-4147-A177-3AD203B41FA5}">
                      <a16:colId xmlns:a16="http://schemas.microsoft.com/office/drawing/2014/main" val="20001"/>
                    </a:ext>
                  </a:extLst>
                </a:gridCol>
                <a:gridCol w="1319904">
                  <a:extLst>
                    <a:ext uri="{9D8B030D-6E8A-4147-A177-3AD203B41FA5}">
                      <a16:colId xmlns:a16="http://schemas.microsoft.com/office/drawing/2014/main" val="20002"/>
                    </a:ext>
                  </a:extLst>
                </a:gridCol>
                <a:gridCol w="2390301">
                  <a:extLst>
                    <a:ext uri="{9D8B030D-6E8A-4147-A177-3AD203B41FA5}">
                      <a16:colId xmlns:a16="http://schemas.microsoft.com/office/drawing/2014/main" val="20003"/>
                    </a:ext>
                  </a:extLst>
                </a:gridCol>
                <a:gridCol w="2317728">
                  <a:extLst>
                    <a:ext uri="{9D8B030D-6E8A-4147-A177-3AD203B41FA5}">
                      <a16:colId xmlns:a16="http://schemas.microsoft.com/office/drawing/2014/main" val="20004"/>
                    </a:ext>
                  </a:extLst>
                </a:gridCol>
              </a:tblGrid>
              <a:tr h="417407">
                <a:tc>
                  <a:txBody>
                    <a:bodyPr/>
                    <a:lstStyle/>
                    <a:p>
                      <a:pPr algn="ctr"/>
                      <a:r>
                        <a:rPr lang="en-US" sz="1200" dirty="0"/>
                        <a:t>Get Log Page (1) </a:t>
                      </a:r>
                    </a:p>
                  </a:txBody>
                  <a:tcPr/>
                </a:tc>
                <a:tc>
                  <a:txBody>
                    <a:bodyPr/>
                    <a:lstStyle/>
                    <a:p>
                      <a:pPr algn="ctr"/>
                      <a:r>
                        <a:rPr lang="en-US" sz="1200" dirty="0"/>
                        <a:t>LID</a:t>
                      </a:r>
                      <a:r>
                        <a:rPr lang="en-US" sz="1200" baseline="0" dirty="0"/>
                        <a:t> 0x7</a:t>
                      </a:r>
                      <a:endParaRPr lang="en-US" sz="1200" dirty="0"/>
                    </a:p>
                  </a:txBody>
                  <a:tcPr/>
                </a:tc>
                <a:tc>
                  <a:txBody>
                    <a:bodyPr/>
                    <a:lstStyle/>
                    <a:p>
                      <a:pPr algn="ctr"/>
                      <a:r>
                        <a:rPr lang="en-US" sz="1200" dirty="0"/>
                        <a:t>LSF = 1</a:t>
                      </a:r>
                    </a:p>
                  </a:txBody>
                  <a:tcPr/>
                </a:tc>
                <a:tc>
                  <a:txBody>
                    <a:bodyPr/>
                    <a:lstStyle/>
                    <a:p>
                      <a:pPr algn="ctr"/>
                      <a:r>
                        <a:rPr lang="en-US" sz="1200" dirty="0"/>
                        <a:t>NUMD = (Transfer</a:t>
                      </a:r>
                      <a:r>
                        <a:rPr lang="en-US" sz="1200" baseline="0" dirty="0"/>
                        <a:t> size /4)</a:t>
                      </a:r>
                      <a:endParaRPr lang="en-US" sz="1200" dirty="0"/>
                    </a:p>
                  </a:txBody>
                  <a:tcPr/>
                </a:tc>
                <a:tc>
                  <a:txBody>
                    <a:bodyPr/>
                    <a:lstStyle/>
                    <a:p>
                      <a:pPr algn="ctr"/>
                      <a:r>
                        <a:rPr lang="en-US" sz="1200" dirty="0"/>
                        <a:t>LPO</a:t>
                      </a:r>
                      <a:r>
                        <a:rPr lang="en-US" sz="1200" baseline="0" dirty="0"/>
                        <a:t> = 0</a:t>
                      </a:r>
                      <a:endParaRPr lang="en-US" sz="1200" dirty="0"/>
                    </a:p>
                  </a:txBody>
                  <a:tcPr/>
                </a:tc>
                <a:extLst>
                  <a:ext uri="{0D108BD9-81ED-4DB2-BD59-A6C34878D82A}">
                    <a16:rowId xmlns:a16="http://schemas.microsoft.com/office/drawing/2014/main" val="10000"/>
                  </a:ext>
                </a:extLst>
              </a:tr>
              <a:tr h="417407">
                <a:tc>
                  <a:txBody>
                    <a:bodyPr/>
                    <a:lstStyle/>
                    <a:p>
                      <a:pPr algn="ctr"/>
                      <a:r>
                        <a:rPr lang="en-US" sz="1200" dirty="0"/>
                        <a:t>Get Log Page (1) </a:t>
                      </a:r>
                    </a:p>
                  </a:txBody>
                  <a:tcPr/>
                </a:tc>
                <a:tc>
                  <a:txBody>
                    <a:bodyPr/>
                    <a:lstStyle/>
                    <a:p>
                      <a:pPr algn="ctr"/>
                      <a:r>
                        <a:rPr lang="en-US" sz="1200" dirty="0"/>
                        <a:t>LID</a:t>
                      </a:r>
                      <a:r>
                        <a:rPr lang="en-US" sz="1200" baseline="0" dirty="0"/>
                        <a:t> 0x7</a:t>
                      </a:r>
                      <a:endParaRPr lang="en-US" sz="1200" dirty="0"/>
                    </a:p>
                  </a:txBody>
                  <a:tcPr/>
                </a:tc>
                <a:tc>
                  <a:txBody>
                    <a:bodyPr/>
                    <a:lstStyle/>
                    <a:p>
                      <a:pPr algn="ctr"/>
                      <a:r>
                        <a:rPr lang="en-US" sz="1200" dirty="0"/>
                        <a:t>LSF = 0</a:t>
                      </a:r>
                    </a:p>
                  </a:txBody>
                  <a:tcPr/>
                </a:tc>
                <a:tc>
                  <a:txBody>
                    <a:bodyPr/>
                    <a:lstStyle/>
                    <a:p>
                      <a:pPr algn="ctr"/>
                      <a:r>
                        <a:rPr lang="en-US" sz="1200" dirty="0"/>
                        <a:t>NUMD = ((Transfer size/4) – 1)</a:t>
                      </a:r>
                    </a:p>
                  </a:txBody>
                  <a:tcPr/>
                </a:tc>
                <a:tc>
                  <a:txBody>
                    <a:bodyPr/>
                    <a:lstStyle/>
                    <a:p>
                      <a:pPr algn="ctr"/>
                      <a:r>
                        <a:rPr lang="en-US" sz="1200" dirty="0"/>
                        <a:t>LPO</a:t>
                      </a:r>
                      <a:r>
                        <a:rPr lang="en-US" sz="1200" baseline="0" dirty="0"/>
                        <a:t> = Transfer Size * 1</a:t>
                      </a:r>
                      <a:endParaRPr lang="en-US" sz="1200" dirty="0"/>
                    </a:p>
                  </a:txBody>
                  <a:tcPr/>
                </a:tc>
                <a:extLst>
                  <a:ext uri="{0D108BD9-81ED-4DB2-BD59-A6C34878D82A}">
                    <a16:rowId xmlns:a16="http://schemas.microsoft.com/office/drawing/2014/main" val="10001"/>
                  </a:ext>
                </a:extLst>
              </a:tr>
              <a:tr h="417407">
                <a:tc>
                  <a:txBody>
                    <a:bodyPr/>
                    <a:lstStyle/>
                    <a:p>
                      <a:pPr algn="ctr"/>
                      <a:r>
                        <a:rPr lang="en-US" sz="1200" dirty="0"/>
                        <a:t>Get Log Page (2)</a:t>
                      </a:r>
                    </a:p>
                  </a:txBody>
                  <a:tcPr/>
                </a:tc>
                <a:tc>
                  <a:txBody>
                    <a:bodyPr/>
                    <a:lstStyle/>
                    <a:p>
                      <a:pPr algn="ctr"/>
                      <a:r>
                        <a:rPr lang="en-US" sz="1200" dirty="0"/>
                        <a:t>LID</a:t>
                      </a:r>
                      <a:r>
                        <a:rPr lang="en-US" sz="1200" baseline="0" dirty="0"/>
                        <a:t> 0x7</a:t>
                      </a:r>
                      <a:endParaRPr lang="en-US" sz="1200" dirty="0"/>
                    </a:p>
                  </a:txBody>
                  <a:tcPr/>
                </a:tc>
                <a:tc>
                  <a:txBody>
                    <a:bodyPr/>
                    <a:lstStyle/>
                    <a:p>
                      <a:pPr algn="ctr"/>
                      <a:r>
                        <a:rPr lang="en-US" sz="1200" dirty="0"/>
                        <a:t>LSF = 0</a:t>
                      </a:r>
                    </a:p>
                  </a:txBody>
                  <a:tcPr/>
                </a:tc>
                <a:tc>
                  <a:txBody>
                    <a:bodyPr/>
                    <a:lstStyle/>
                    <a:p>
                      <a:pPr algn="ctr"/>
                      <a:r>
                        <a:rPr lang="en-US" sz="1200" dirty="0"/>
                        <a:t>NUMD = ((Transfer size/4) – 1)</a:t>
                      </a:r>
                    </a:p>
                  </a:txBody>
                  <a:tcPr/>
                </a:tc>
                <a:tc>
                  <a:txBody>
                    <a:bodyPr/>
                    <a:lstStyle/>
                    <a:p>
                      <a:pPr algn="ctr"/>
                      <a:r>
                        <a:rPr lang="en-US" sz="1200" dirty="0"/>
                        <a:t>LPO</a:t>
                      </a:r>
                      <a:r>
                        <a:rPr lang="en-US" sz="1200" baseline="0" dirty="0"/>
                        <a:t> = Transfer size * 2</a:t>
                      </a:r>
                      <a:endParaRPr lang="en-US" sz="1200" dirty="0"/>
                    </a:p>
                  </a:txBody>
                  <a:tcPr/>
                </a:tc>
                <a:extLst>
                  <a:ext uri="{0D108BD9-81ED-4DB2-BD59-A6C34878D82A}">
                    <a16:rowId xmlns:a16="http://schemas.microsoft.com/office/drawing/2014/main" val="10002"/>
                  </a:ext>
                </a:extLst>
              </a:tr>
              <a:tr h="417407">
                <a:tc>
                  <a:txBody>
                    <a:bodyPr/>
                    <a:lstStyle/>
                    <a:p>
                      <a:pPr algn="ctr"/>
                      <a:r>
                        <a:rPr lang="en-US" sz="1200" dirty="0"/>
                        <a:t>Get Log Page (3)</a:t>
                      </a:r>
                    </a:p>
                  </a:txBody>
                  <a:tcPr/>
                </a:tc>
                <a:tc>
                  <a:txBody>
                    <a:bodyPr/>
                    <a:lstStyle/>
                    <a:p>
                      <a:pPr algn="ctr"/>
                      <a:r>
                        <a:rPr lang="en-US" sz="1200" dirty="0"/>
                        <a:t>LID</a:t>
                      </a:r>
                      <a:r>
                        <a:rPr lang="en-US" sz="1200" baseline="0" dirty="0"/>
                        <a:t> 0x7</a:t>
                      </a:r>
                      <a:endParaRPr lang="en-US" sz="1200" dirty="0"/>
                    </a:p>
                  </a:txBody>
                  <a:tcPr/>
                </a:tc>
                <a:tc>
                  <a:txBody>
                    <a:bodyPr/>
                    <a:lstStyle/>
                    <a:p>
                      <a:pPr algn="ctr"/>
                      <a:r>
                        <a:rPr lang="en-US" sz="1200" dirty="0"/>
                        <a:t>LSF = 0</a:t>
                      </a:r>
                    </a:p>
                  </a:txBody>
                  <a:tcPr/>
                </a:tc>
                <a:tc>
                  <a:txBody>
                    <a:bodyPr/>
                    <a:lstStyle/>
                    <a:p>
                      <a:pPr algn="ctr"/>
                      <a:r>
                        <a:rPr lang="en-US" sz="1200" dirty="0"/>
                        <a:t>NUMD = ((Transfer size/4) – 1)</a:t>
                      </a:r>
                    </a:p>
                  </a:txBody>
                  <a:tcPr/>
                </a:tc>
                <a:tc>
                  <a:txBody>
                    <a:bodyPr/>
                    <a:lstStyle/>
                    <a:p>
                      <a:pPr algn="ctr"/>
                      <a:r>
                        <a:rPr lang="en-US" sz="1200" dirty="0"/>
                        <a:t>LPO</a:t>
                      </a:r>
                      <a:r>
                        <a:rPr lang="en-US" sz="1200" baseline="0" dirty="0"/>
                        <a:t> = Transfer size * 3</a:t>
                      </a:r>
                      <a:endParaRPr lang="en-US" sz="1200" dirty="0"/>
                    </a:p>
                  </a:txBody>
                  <a:tcPr/>
                </a:tc>
                <a:extLst>
                  <a:ext uri="{0D108BD9-81ED-4DB2-BD59-A6C34878D82A}">
                    <a16:rowId xmlns:a16="http://schemas.microsoft.com/office/drawing/2014/main" val="10003"/>
                  </a:ext>
                </a:extLst>
              </a:tr>
              <a:tr h="417407">
                <a:tc>
                  <a:txBody>
                    <a:bodyPr/>
                    <a:lstStyle/>
                    <a:p>
                      <a:pPr algn="ctr"/>
                      <a:r>
                        <a:rPr lang="en-US" sz="1200" dirty="0"/>
                        <a:t>…</a:t>
                      </a:r>
                    </a:p>
                  </a:txBody>
                  <a:tcPr/>
                </a:tc>
                <a:tc>
                  <a:txBody>
                    <a:bodyPr/>
                    <a:lstStyle/>
                    <a:p>
                      <a:pPr algn="ctr"/>
                      <a:endParaRPr lang="en-US" sz="1200" dirty="0"/>
                    </a:p>
                  </a:txBody>
                  <a:tcPr/>
                </a:tc>
                <a:tc>
                  <a:txBody>
                    <a:bodyPr/>
                    <a:lstStyle/>
                    <a:p>
                      <a:pPr algn="ctr"/>
                      <a:endParaRPr lang="en-US" sz="1200" dirty="0"/>
                    </a:p>
                  </a:txBody>
                  <a:tcPr/>
                </a:tc>
                <a:tc>
                  <a:txBody>
                    <a:bodyPr/>
                    <a:lstStyle/>
                    <a:p>
                      <a:pPr algn="ctr"/>
                      <a:endParaRPr lang="en-US" sz="1200" dirty="0"/>
                    </a:p>
                  </a:txBody>
                  <a:tcPr/>
                </a:tc>
                <a:tc>
                  <a:txBody>
                    <a:bodyPr/>
                    <a:lstStyle/>
                    <a:p>
                      <a:pPr algn="ctr"/>
                      <a:endParaRPr lang="en-US" sz="1200" dirty="0"/>
                    </a:p>
                  </a:txBody>
                  <a:tcPr/>
                </a:tc>
                <a:extLst>
                  <a:ext uri="{0D108BD9-81ED-4DB2-BD59-A6C34878D82A}">
                    <a16:rowId xmlns:a16="http://schemas.microsoft.com/office/drawing/2014/main" val="10004"/>
                  </a:ext>
                </a:extLst>
              </a:tr>
              <a:tr h="417407">
                <a:tc>
                  <a:txBody>
                    <a:bodyPr/>
                    <a:lstStyle/>
                    <a:p>
                      <a:pPr algn="ctr"/>
                      <a:r>
                        <a:rPr lang="en-US" sz="1200" dirty="0"/>
                        <a:t>Get Log Page (N)</a:t>
                      </a:r>
                    </a:p>
                  </a:txBody>
                  <a:tcPr/>
                </a:tc>
                <a:tc>
                  <a:txBody>
                    <a:bodyPr/>
                    <a:lstStyle/>
                    <a:p>
                      <a:pPr algn="ctr"/>
                      <a:r>
                        <a:rPr lang="en-US" sz="1200" dirty="0"/>
                        <a:t>LID</a:t>
                      </a:r>
                      <a:r>
                        <a:rPr lang="en-US" sz="1200" baseline="0" dirty="0"/>
                        <a:t> 0x7</a:t>
                      </a:r>
                      <a:endParaRPr lang="en-US" sz="1200" dirty="0"/>
                    </a:p>
                  </a:txBody>
                  <a:tcPr/>
                </a:tc>
                <a:tc>
                  <a:txBody>
                    <a:bodyPr/>
                    <a:lstStyle/>
                    <a:p>
                      <a:pPr algn="ctr"/>
                      <a:r>
                        <a:rPr lang="en-US" sz="1200" dirty="0"/>
                        <a:t>LSF = 0</a:t>
                      </a:r>
                    </a:p>
                  </a:txBody>
                  <a:tcPr/>
                </a:tc>
                <a:tc>
                  <a:txBody>
                    <a:bodyPr/>
                    <a:lstStyle/>
                    <a:p>
                      <a:pPr algn="ctr"/>
                      <a:r>
                        <a:rPr lang="en-US" sz="1200" dirty="0"/>
                        <a:t>NUMD = ((Transfer size/4) – 1)</a:t>
                      </a:r>
                    </a:p>
                  </a:txBody>
                  <a:tcPr/>
                </a:tc>
                <a:tc>
                  <a:txBody>
                    <a:bodyPr/>
                    <a:lstStyle/>
                    <a:p>
                      <a:pPr algn="ctr"/>
                      <a:r>
                        <a:rPr lang="en-US" sz="1200" dirty="0"/>
                        <a:t>LPO</a:t>
                      </a:r>
                      <a:r>
                        <a:rPr lang="en-US" sz="1200" baseline="0" dirty="0"/>
                        <a:t> = Transfer size * N</a:t>
                      </a:r>
                      <a:endParaRPr lang="en-US" sz="1200" dirty="0"/>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5569165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48223"/>
            <a:ext cx="10972800" cy="948117"/>
          </a:xfrm>
        </p:spPr>
        <p:txBody>
          <a:bodyPr/>
          <a:lstStyle/>
          <a:p>
            <a:r>
              <a:rPr lang="en-US" dirty="0"/>
              <a:t>Telemetry Access Details - SATA</a:t>
            </a:r>
          </a:p>
        </p:txBody>
      </p:sp>
      <p:sp>
        <p:nvSpPr>
          <p:cNvPr id="4" name="Content Placeholder 2"/>
          <p:cNvSpPr txBox="1">
            <a:spLocks/>
          </p:cNvSpPr>
          <p:nvPr/>
        </p:nvSpPr>
        <p:spPr>
          <a:xfrm>
            <a:off x="609600" y="1219200"/>
            <a:ext cx="10972800" cy="4906965"/>
          </a:xfrm>
          <a:prstGeom prst="rect">
            <a:avLst/>
          </a:prstGeom>
        </p:spPr>
        <p:txBody>
          <a:bodyPr/>
          <a:lstStyle>
            <a:lvl1pPr marL="342900" indent="-342900" algn="l" defTabSz="457200" rtl="0" eaLnBrk="1" fontAlgn="base" hangingPunct="1">
              <a:spcBef>
                <a:spcPct val="20000"/>
              </a:spcBef>
              <a:spcAft>
                <a:spcPct val="0"/>
              </a:spcAft>
              <a:buClr>
                <a:schemeClr val="tx2"/>
              </a:buClr>
              <a:buFont typeface="Arial" pitchFamily="34" charset="0"/>
              <a:buChar char="•"/>
              <a:defRPr sz="3200" kern="1200">
                <a:solidFill>
                  <a:schemeClr val="tx1"/>
                </a:solidFill>
                <a:latin typeface="+mn-lt"/>
                <a:ea typeface="+mn-ea"/>
                <a:cs typeface="+mn-cs"/>
              </a:defRPr>
            </a:lvl1pPr>
            <a:lvl2pPr marL="742950" indent="-285750" algn="l" defTabSz="457200" rtl="0" eaLnBrk="1" fontAlgn="base" hangingPunct="1">
              <a:spcBef>
                <a:spcPct val="20000"/>
              </a:spcBef>
              <a:spcAft>
                <a:spcPct val="0"/>
              </a:spcAft>
              <a:buClr>
                <a:schemeClr val="tx2"/>
              </a:buClr>
              <a:buFont typeface="Arial" pitchFamily="34" charset="0"/>
              <a:buChar char="–"/>
              <a:defRPr sz="2800" kern="1200">
                <a:solidFill>
                  <a:schemeClr val="tx1"/>
                </a:solidFill>
                <a:latin typeface="+mn-lt"/>
                <a:ea typeface="+mn-ea"/>
                <a:cs typeface="+mn-cs"/>
              </a:defRPr>
            </a:lvl2pPr>
            <a:lvl3pPr marL="1143000" indent="-228600" algn="l" defTabSz="457200" rtl="0" eaLnBrk="1" fontAlgn="base" hangingPunct="1">
              <a:spcBef>
                <a:spcPct val="20000"/>
              </a:spcBef>
              <a:spcAft>
                <a:spcPct val="0"/>
              </a:spcAft>
              <a:buClr>
                <a:schemeClr val="tx2"/>
              </a:buClr>
              <a:buFont typeface="Arial" pitchFamily="34" charset="0"/>
              <a:buChar char="•"/>
              <a:defRPr sz="2400" kern="1200">
                <a:solidFill>
                  <a:schemeClr val="tx1"/>
                </a:solidFill>
                <a:latin typeface="+mn-lt"/>
                <a:ea typeface="+mn-ea"/>
                <a:cs typeface="+mn-cs"/>
              </a:defRPr>
            </a:lvl3pPr>
            <a:lvl4pPr marL="1600200" indent="-228600" algn="l" defTabSz="457200" rtl="0" eaLnBrk="1" fontAlgn="base" hangingPunct="1">
              <a:spcBef>
                <a:spcPct val="20000"/>
              </a:spcBef>
              <a:spcAft>
                <a:spcPct val="0"/>
              </a:spcAft>
              <a:buClr>
                <a:schemeClr val="tx2"/>
              </a:buClr>
              <a:buFont typeface="Arial" pitchFamily="34" charset="0"/>
              <a:buChar char="–"/>
              <a:defRPr sz="2000" kern="1200">
                <a:solidFill>
                  <a:schemeClr val="tx1"/>
                </a:solidFill>
                <a:latin typeface="+mn-lt"/>
                <a:ea typeface="+mn-ea"/>
                <a:cs typeface="+mn-cs"/>
              </a:defRPr>
            </a:lvl4pPr>
            <a:lvl5pPr marL="2057400" indent="-228600" algn="l" defTabSz="457200" rtl="0" eaLnBrk="1" fontAlgn="base" hangingPunct="1">
              <a:spcBef>
                <a:spcPct val="20000"/>
              </a:spcBef>
              <a:spcAft>
                <a:spcPct val="0"/>
              </a:spcAft>
              <a:buClr>
                <a:schemeClr val="tx2"/>
              </a:buClr>
              <a:buFont typeface="Arial"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Host requires bytes 9:8 in </a:t>
            </a:r>
            <a:r>
              <a:rPr lang="en-US" sz="2400" dirty="0">
                <a:solidFill>
                  <a:schemeClr val="dk1"/>
                </a:solidFill>
              </a:rPr>
              <a:t>Telemetry Host-Initiated Data Area 1 </a:t>
            </a:r>
          </a:p>
          <a:p>
            <a:pPr lvl="1"/>
            <a:r>
              <a:rPr lang="en-US" sz="2400" dirty="0">
                <a:solidFill>
                  <a:schemeClr val="dk1"/>
                </a:solidFill>
              </a:rPr>
              <a:t>Last Block to determine how many subsequent Read Log Page = 0x24 commands to send</a:t>
            </a:r>
          </a:p>
          <a:p>
            <a:r>
              <a:rPr lang="en-US" sz="2400" dirty="0">
                <a:solidFill>
                  <a:schemeClr val="dk1"/>
                </a:solidFill>
              </a:rPr>
              <a:t>Number of commands to send (N) = (Last Block) / (Transfer size)</a:t>
            </a:r>
          </a:p>
        </p:txBody>
      </p:sp>
      <p:graphicFrame>
        <p:nvGraphicFramePr>
          <p:cNvPr id="6" name="Content Placeholder 4"/>
          <p:cNvGraphicFramePr>
            <a:graphicFrameLocks/>
          </p:cNvGraphicFramePr>
          <p:nvPr>
            <p:extLst>
              <p:ext uri="{D42A27DB-BD31-4B8C-83A1-F6EECF244321}">
                <p14:modId xmlns:p14="http://schemas.microsoft.com/office/powerpoint/2010/main" val="2013416416"/>
              </p:ext>
            </p:extLst>
          </p:nvPr>
        </p:nvGraphicFramePr>
        <p:xfrm>
          <a:off x="3259282" y="3117515"/>
          <a:ext cx="5673436" cy="2853048"/>
        </p:xfrm>
        <a:graphic>
          <a:graphicData uri="http://schemas.openxmlformats.org/drawingml/2006/table">
            <a:tbl>
              <a:tblPr firstRow="1" firstCol="1" bandRow="1">
                <a:tableStyleId>{6E25E649-3F16-4E02-A733-19D2CDBF48F0}</a:tableStyleId>
              </a:tblPr>
              <a:tblGrid>
                <a:gridCol w="1670858">
                  <a:extLst>
                    <a:ext uri="{9D8B030D-6E8A-4147-A177-3AD203B41FA5}">
                      <a16:colId xmlns:a16="http://schemas.microsoft.com/office/drawing/2014/main" val="20000"/>
                    </a:ext>
                  </a:extLst>
                </a:gridCol>
                <a:gridCol w="1221971">
                  <a:extLst>
                    <a:ext uri="{9D8B030D-6E8A-4147-A177-3AD203B41FA5}">
                      <a16:colId xmlns:a16="http://schemas.microsoft.com/office/drawing/2014/main" val="20001"/>
                    </a:ext>
                  </a:extLst>
                </a:gridCol>
                <a:gridCol w="860367">
                  <a:extLst>
                    <a:ext uri="{9D8B030D-6E8A-4147-A177-3AD203B41FA5}">
                      <a16:colId xmlns:a16="http://schemas.microsoft.com/office/drawing/2014/main" val="20002"/>
                    </a:ext>
                  </a:extLst>
                </a:gridCol>
                <a:gridCol w="1920240">
                  <a:extLst>
                    <a:ext uri="{9D8B030D-6E8A-4147-A177-3AD203B41FA5}">
                      <a16:colId xmlns:a16="http://schemas.microsoft.com/office/drawing/2014/main" val="20003"/>
                    </a:ext>
                  </a:extLst>
                </a:gridCol>
              </a:tblGrid>
              <a:tr h="288051">
                <a:tc>
                  <a:txBody>
                    <a:bodyPr/>
                    <a:lstStyle/>
                    <a:p>
                      <a:r>
                        <a:rPr lang="en-US" sz="1200" dirty="0"/>
                        <a:t>Read Log Ext (1) </a:t>
                      </a:r>
                    </a:p>
                  </a:txBody>
                  <a:tcPr/>
                </a:tc>
                <a:tc>
                  <a:txBody>
                    <a:bodyPr/>
                    <a:lstStyle/>
                    <a:p>
                      <a:r>
                        <a:rPr lang="en-US" sz="1200" dirty="0"/>
                        <a:t>LBA</a:t>
                      </a:r>
                      <a:r>
                        <a:rPr lang="en-US" sz="1200" baseline="0" dirty="0"/>
                        <a:t> 0x24</a:t>
                      </a:r>
                      <a:endParaRPr lang="en-US" sz="1200" dirty="0"/>
                    </a:p>
                  </a:txBody>
                  <a:tcPr/>
                </a:tc>
                <a:tc>
                  <a:txBody>
                    <a:bodyPr/>
                    <a:lstStyle/>
                    <a:p>
                      <a:r>
                        <a:rPr lang="en-US" sz="1200" dirty="0"/>
                        <a:t>Feature=1</a:t>
                      </a:r>
                    </a:p>
                  </a:txBody>
                  <a:tcPr/>
                </a:tc>
                <a:tc>
                  <a:txBody>
                    <a:bodyPr/>
                    <a:lstStyle/>
                    <a:p>
                      <a:r>
                        <a:rPr lang="en-US" sz="1200" dirty="0" err="1"/>
                        <a:t>BlockCount</a:t>
                      </a:r>
                      <a:r>
                        <a:rPr lang="en-US" sz="1200" dirty="0"/>
                        <a:t>=1</a:t>
                      </a:r>
                      <a:r>
                        <a:rPr lang="en-US" sz="1200" baseline="0" dirty="0"/>
                        <a:t> (512 bytes)</a:t>
                      </a:r>
                      <a:endParaRPr lang="en-US" sz="1200" dirty="0"/>
                    </a:p>
                  </a:txBody>
                  <a:tcPr/>
                </a:tc>
                <a:extLst>
                  <a:ext uri="{0D108BD9-81ED-4DB2-BD59-A6C34878D82A}">
                    <a16:rowId xmlns:a16="http://schemas.microsoft.com/office/drawing/2014/main" val="10000"/>
                  </a:ext>
                </a:extLst>
              </a:tr>
              <a:tr h="288051">
                <a:tc>
                  <a:txBody>
                    <a:bodyPr/>
                    <a:lstStyle/>
                    <a:p>
                      <a:r>
                        <a:rPr lang="en-US" sz="1200" dirty="0"/>
                        <a:t>Read Log Ext  (0x1) </a:t>
                      </a:r>
                    </a:p>
                  </a:txBody>
                  <a:tcPr/>
                </a:tc>
                <a:tc>
                  <a:txBody>
                    <a:bodyPr/>
                    <a:lstStyle/>
                    <a:p>
                      <a:r>
                        <a:rPr lang="en-US" sz="1200" dirty="0"/>
                        <a:t>LBA </a:t>
                      </a:r>
                      <a:r>
                        <a:rPr lang="en-US" sz="1200" baseline="0" dirty="0"/>
                        <a:t>0x124</a:t>
                      </a:r>
                      <a:endParaRPr lang="en-US" sz="1200"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t>Feature=0</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err="1"/>
                        <a:t>BlockCount</a:t>
                      </a:r>
                      <a:r>
                        <a:rPr lang="en-US" sz="1200" dirty="0"/>
                        <a:t>=1</a:t>
                      </a:r>
                      <a:r>
                        <a:rPr lang="en-US" sz="1200" baseline="0" dirty="0"/>
                        <a:t> (512 bytes)</a:t>
                      </a:r>
                      <a:endParaRPr lang="en-US" sz="1200" dirty="0"/>
                    </a:p>
                  </a:txBody>
                  <a:tcPr/>
                </a:tc>
                <a:extLst>
                  <a:ext uri="{0D108BD9-81ED-4DB2-BD59-A6C34878D82A}">
                    <a16:rowId xmlns:a16="http://schemas.microsoft.com/office/drawing/2014/main" val="10001"/>
                  </a:ext>
                </a:extLst>
              </a:tr>
              <a:tr h="288051">
                <a:tc>
                  <a:txBody>
                    <a:bodyPr/>
                    <a:lstStyle/>
                    <a:p>
                      <a:r>
                        <a:rPr lang="en-US" sz="1200" dirty="0"/>
                        <a:t>Read Log Ext  (0x2)</a:t>
                      </a:r>
                    </a:p>
                  </a:txBody>
                  <a:tcPr/>
                </a:tc>
                <a:tc>
                  <a:txBody>
                    <a:bodyPr/>
                    <a:lstStyle/>
                    <a:p>
                      <a:r>
                        <a:rPr lang="en-US" sz="1200" dirty="0"/>
                        <a:t>LBA </a:t>
                      </a:r>
                      <a:r>
                        <a:rPr lang="en-US" sz="1200" baseline="0" dirty="0"/>
                        <a:t>0x224</a:t>
                      </a:r>
                      <a:endParaRPr lang="en-US" sz="1200"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t>Feature=0</a:t>
                      </a:r>
                    </a:p>
                  </a:txBody>
                  <a:tcPr/>
                </a:tc>
                <a:tc>
                  <a:txBody>
                    <a:bodyPr/>
                    <a:lstStyle/>
                    <a:p>
                      <a:r>
                        <a:rPr lang="en-US" sz="1200" dirty="0" err="1"/>
                        <a:t>BlockCount</a:t>
                      </a:r>
                      <a:r>
                        <a:rPr lang="en-US" sz="1200" dirty="0"/>
                        <a:t>=1</a:t>
                      </a:r>
                      <a:r>
                        <a:rPr lang="en-US" sz="1200" baseline="0" dirty="0"/>
                        <a:t> (512 bytes)</a:t>
                      </a:r>
                      <a:endParaRPr lang="en-US" sz="1200" dirty="0"/>
                    </a:p>
                  </a:txBody>
                  <a:tcPr/>
                </a:tc>
                <a:extLst>
                  <a:ext uri="{0D108BD9-81ED-4DB2-BD59-A6C34878D82A}">
                    <a16:rowId xmlns:a16="http://schemas.microsoft.com/office/drawing/2014/main" val="10002"/>
                  </a:ext>
                </a:extLst>
              </a:tr>
              <a:tr h="288051">
                <a:tc>
                  <a:txBody>
                    <a:bodyPr/>
                    <a:lstStyle/>
                    <a:p>
                      <a:r>
                        <a:rPr lang="en-US" sz="1200" dirty="0"/>
                        <a:t>Read Log Ext  (0x3)</a:t>
                      </a:r>
                    </a:p>
                  </a:txBody>
                  <a:tcPr/>
                </a:tc>
                <a:tc>
                  <a:txBody>
                    <a:bodyPr/>
                    <a:lstStyle/>
                    <a:p>
                      <a:r>
                        <a:rPr lang="en-US" sz="1200" dirty="0"/>
                        <a:t>LBA </a:t>
                      </a:r>
                      <a:r>
                        <a:rPr lang="en-US" sz="1200" baseline="0" dirty="0"/>
                        <a:t>0x324</a:t>
                      </a:r>
                      <a:endParaRPr lang="en-US" sz="1200"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t>Feature=0</a:t>
                      </a:r>
                    </a:p>
                  </a:txBody>
                  <a:tcPr/>
                </a:tc>
                <a:tc>
                  <a:txBody>
                    <a:bodyPr/>
                    <a:lstStyle/>
                    <a:p>
                      <a:r>
                        <a:rPr lang="en-US" sz="1200" dirty="0" err="1"/>
                        <a:t>BlockCount</a:t>
                      </a:r>
                      <a:r>
                        <a:rPr lang="en-US" sz="1200" dirty="0"/>
                        <a:t>=1</a:t>
                      </a:r>
                      <a:r>
                        <a:rPr lang="en-US" sz="1200" baseline="0" dirty="0"/>
                        <a:t> (512 bytes)</a:t>
                      </a:r>
                      <a:endParaRPr lang="en-US" sz="1200" dirty="0"/>
                    </a:p>
                  </a:txBody>
                  <a:tcPr/>
                </a:tc>
                <a:extLst>
                  <a:ext uri="{0D108BD9-81ED-4DB2-BD59-A6C34878D82A}">
                    <a16:rowId xmlns:a16="http://schemas.microsoft.com/office/drawing/2014/main" val="10003"/>
                  </a:ext>
                </a:extLst>
              </a:tr>
              <a:tr h="288051">
                <a:tc>
                  <a:txBody>
                    <a:bodyPr/>
                    <a:lstStyle/>
                    <a:p>
                      <a:r>
                        <a:rPr lang="en-US" sz="1200" dirty="0"/>
                        <a:t>…</a:t>
                      </a:r>
                    </a:p>
                  </a:txBody>
                  <a:tcPr/>
                </a:tc>
                <a:tc>
                  <a:txBody>
                    <a:bodyPr/>
                    <a:lstStyle/>
                    <a:p>
                      <a:endParaRPr lang="en-US" sz="1200" dirty="0"/>
                    </a:p>
                  </a:txBody>
                  <a:tcPr/>
                </a:tc>
                <a:tc>
                  <a:txBody>
                    <a:bodyPr/>
                    <a:lstStyle/>
                    <a:p>
                      <a:endParaRPr lang="en-US" sz="1200" dirty="0"/>
                    </a:p>
                  </a:txBody>
                  <a:tcPr/>
                </a:tc>
                <a:tc>
                  <a:txBody>
                    <a:bodyPr/>
                    <a:lstStyle/>
                    <a:p>
                      <a:endParaRPr lang="en-US" sz="1200" dirty="0"/>
                    </a:p>
                  </a:txBody>
                  <a:tcPr/>
                </a:tc>
                <a:extLst>
                  <a:ext uri="{0D108BD9-81ED-4DB2-BD59-A6C34878D82A}">
                    <a16:rowId xmlns:a16="http://schemas.microsoft.com/office/drawing/2014/main" val="10004"/>
                  </a:ext>
                </a:extLst>
              </a:tr>
              <a:tr h="288051">
                <a:tc>
                  <a:txBody>
                    <a:bodyPr/>
                    <a:lstStyle/>
                    <a:p>
                      <a:r>
                        <a:rPr lang="en-US" sz="1200" dirty="0"/>
                        <a:t>Read Log Ext  (0xFF)</a:t>
                      </a:r>
                    </a:p>
                  </a:txBody>
                  <a:tcPr/>
                </a:tc>
                <a:tc>
                  <a:txBody>
                    <a:bodyPr/>
                    <a:lstStyle/>
                    <a:p>
                      <a:r>
                        <a:rPr lang="en-US" sz="1200" dirty="0"/>
                        <a:t>LBA </a:t>
                      </a:r>
                      <a:r>
                        <a:rPr lang="en-US" sz="1200" baseline="0" dirty="0"/>
                        <a:t>0xFF24</a:t>
                      </a:r>
                      <a:endParaRPr lang="en-US" sz="1200"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t>Feature=0</a:t>
                      </a:r>
                    </a:p>
                  </a:txBody>
                  <a:tcPr/>
                </a:tc>
                <a:tc>
                  <a:txBody>
                    <a:bodyPr/>
                    <a:lstStyle/>
                    <a:p>
                      <a:r>
                        <a:rPr lang="en-US" sz="1200" dirty="0" err="1"/>
                        <a:t>BlockCount</a:t>
                      </a:r>
                      <a:r>
                        <a:rPr lang="en-US" sz="1200" dirty="0"/>
                        <a:t>=1</a:t>
                      </a:r>
                      <a:r>
                        <a:rPr lang="en-US" sz="1200" baseline="0" dirty="0"/>
                        <a:t> (512 bytes)</a:t>
                      </a:r>
                      <a:endParaRPr lang="en-US" sz="1200" dirty="0"/>
                    </a:p>
                  </a:txBody>
                  <a:tcPr/>
                </a:tc>
                <a:extLst>
                  <a:ext uri="{0D108BD9-81ED-4DB2-BD59-A6C34878D82A}">
                    <a16:rowId xmlns:a16="http://schemas.microsoft.com/office/drawing/2014/main" val="10005"/>
                  </a:ext>
                </a:extLst>
              </a:tr>
              <a:tr h="24032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t>Read Log Ext  (0x1FF)</a:t>
                      </a:r>
                    </a:p>
                  </a:txBody>
                  <a:tcPr/>
                </a:tc>
                <a:tc>
                  <a:txBody>
                    <a:bodyPr/>
                    <a:lstStyle/>
                    <a:p>
                      <a:r>
                        <a:rPr lang="en-US" sz="1200" dirty="0"/>
                        <a:t>LBA 0x100FF24</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t>Feature=0</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err="1"/>
                        <a:t>BlockCount</a:t>
                      </a:r>
                      <a:r>
                        <a:rPr lang="en-US" sz="1200" dirty="0"/>
                        <a:t>=1</a:t>
                      </a:r>
                      <a:r>
                        <a:rPr lang="en-US" sz="1200" baseline="0" dirty="0"/>
                        <a:t> (512 bytes)</a:t>
                      </a:r>
                      <a:endParaRPr lang="en-US" sz="1200" dirty="0"/>
                    </a:p>
                  </a:txBody>
                  <a:tcPr/>
                </a:tc>
                <a:extLst>
                  <a:ext uri="{0D108BD9-81ED-4DB2-BD59-A6C34878D82A}">
                    <a16:rowId xmlns:a16="http://schemas.microsoft.com/office/drawing/2014/main" val="10006"/>
                  </a:ext>
                </a:extLst>
              </a:tr>
              <a:tr h="288051">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t>Read Log Ext  (0x2FF)</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t>LBA 0x100FF24</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t>Feature=0</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err="1"/>
                        <a:t>BlockCount</a:t>
                      </a:r>
                      <a:r>
                        <a:rPr lang="en-US" sz="1200" dirty="0"/>
                        <a:t>=1</a:t>
                      </a:r>
                      <a:r>
                        <a:rPr lang="en-US" sz="1200" baseline="0" dirty="0"/>
                        <a:t> (512 bytes)</a:t>
                      </a:r>
                      <a:endParaRPr lang="en-US" sz="1200" dirty="0"/>
                    </a:p>
                  </a:txBody>
                  <a:tcPr/>
                </a:tc>
                <a:extLst>
                  <a:ext uri="{0D108BD9-81ED-4DB2-BD59-A6C34878D82A}">
                    <a16:rowId xmlns:a16="http://schemas.microsoft.com/office/drawing/2014/main" val="10007"/>
                  </a:ext>
                </a:extLst>
              </a:tr>
              <a:tr h="288051">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t>…</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dirty="0"/>
                    </a:p>
                  </a:txBody>
                  <a:tcPr/>
                </a:tc>
                <a:tc>
                  <a:txBody>
                    <a:bodyPr/>
                    <a:lstStyle/>
                    <a:p>
                      <a:endParaRPr lang="en-US" sz="1200" dirty="0"/>
                    </a:p>
                  </a:txBody>
                  <a:tcPr/>
                </a:tc>
                <a:extLst>
                  <a:ext uri="{0D108BD9-81ED-4DB2-BD59-A6C34878D82A}">
                    <a16:rowId xmlns:a16="http://schemas.microsoft.com/office/drawing/2014/main" val="10008"/>
                  </a:ext>
                </a:extLst>
              </a:tr>
              <a:tr h="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t>Read Log Ext (0xFFFF)</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t>LBA 0xFF00FF24</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t>Feature=0</a:t>
                      </a:r>
                    </a:p>
                  </a:txBody>
                  <a:tcPr/>
                </a:tc>
                <a:tc>
                  <a:txBody>
                    <a:bodyPr/>
                    <a:lstStyle/>
                    <a:p>
                      <a:r>
                        <a:rPr lang="en-US" sz="1200" dirty="0" err="1"/>
                        <a:t>BlockCount</a:t>
                      </a:r>
                      <a:r>
                        <a:rPr lang="en-US" sz="1200" dirty="0"/>
                        <a:t>=1</a:t>
                      </a:r>
                      <a:r>
                        <a:rPr lang="en-US" sz="1200" baseline="0" dirty="0"/>
                        <a:t> (512 bytes)</a:t>
                      </a:r>
                      <a:endParaRPr lang="en-US" sz="1200" dirty="0"/>
                    </a:p>
                  </a:txBody>
                  <a:tcPr/>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36596505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Host and Controller Initiated get Log Page Identifier - </a:t>
            </a:r>
            <a:r>
              <a:rPr lang="en-US" dirty="0" err="1"/>
              <a:t>NVMe</a:t>
            </a:r>
            <a:endParaRPr lang="en-US" dirty="0"/>
          </a:p>
        </p:txBody>
      </p:sp>
      <p:graphicFrame>
        <p:nvGraphicFramePr>
          <p:cNvPr id="5" name="Content Placeholder 4"/>
          <p:cNvGraphicFramePr>
            <a:graphicFrameLocks noGrp="1"/>
          </p:cNvGraphicFramePr>
          <p:nvPr>
            <p:ph sz="half" idx="1"/>
            <p:extLst>
              <p:ext uri="{D42A27DB-BD31-4B8C-83A1-F6EECF244321}">
                <p14:modId xmlns:p14="http://schemas.microsoft.com/office/powerpoint/2010/main" val="413972816"/>
              </p:ext>
            </p:extLst>
          </p:nvPr>
        </p:nvGraphicFramePr>
        <p:xfrm>
          <a:off x="269458" y="1170609"/>
          <a:ext cx="5614504" cy="4620432"/>
        </p:xfrm>
        <a:graphic>
          <a:graphicData uri="http://schemas.openxmlformats.org/drawingml/2006/table">
            <a:tbl>
              <a:tblPr firstRow="1" firstCol="1" bandRow="1">
                <a:tableStyleId>{6E25E649-3F16-4E02-A733-19D2CDBF48F0}</a:tableStyleId>
              </a:tblPr>
              <a:tblGrid>
                <a:gridCol w="1288965">
                  <a:extLst>
                    <a:ext uri="{9D8B030D-6E8A-4147-A177-3AD203B41FA5}">
                      <a16:colId xmlns:a16="http://schemas.microsoft.com/office/drawing/2014/main" val="20000"/>
                    </a:ext>
                  </a:extLst>
                </a:gridCol>
                <a:gridCol w="4325539">
                  <a:extLst>
                    <a:ext uri="{9D8B030D-6E8A-4147-A177-3AD203B41FA5}">
                      <a16:colId xmlns:a16="http://schemas.microsoft.com/office/drawing/2014/main" val="20001"/>
                    </a:ext>
                  </a:extLst>
                </a:gridCol>
              </a:tblGrid>
              <a:tr h="200888">
                <a:tc>
                  <a:txBody>
                    <a:bodyPr/>
                    <a:lstStyle/>
                    <a:p>
                      <a:pPr marL="0" marR="0">
                        <a:spcBef>
                          <a:spcPts val="0"/>
                        </a:spcBef>
                        <a:spcAft>
                          <a:spcPts val="0"/>
                        </a:spcAft>
                      </a:pPr>
                      <a:r>
                        <a:rPr lang="en-US" sz="1100" dirty="0">
                          <a:effectLst/>
                        </a:rPr>
                        <a:t>Bit</a:t>
                      </a:r>
                      <a:endParaRPr lang="en-US" sz="1100" dirty="0">
                        <a:effectLst/>
                        <a:latin typeface="Calibri" panose="020F0502020204030204" pitchFamily="34" charset="0"/>
                        <a:ea typeface="MS Mincho"/>
                        <a:cs typeface="Calibri" panose="020F0502020204030204" pitchFamily="34" charset="0"/>
                      </a:endParaRPr>
                    </a:p>
                  </a:txBody>
                  <a:tcPr marL="66723" marR="66723" marT="0" marB="0"/>
                </a:tc>
                <a:tc>
                  <a:txBody>
                    <a:bodyPr/>
                    <a:lstStyle/>
                    <a:p>
                      <a:pPr marL="0" marR="0">
                        <a:spcBef>
                          <a:spcPts val="0"/>
                        </a:spcBef>
                        <a:spcAft>
                          <a:spcPts val="0"/>
                        </a:spcAft>
                      </a:pPr>
                      <a:r>
                        <a:rPr lang="en-US" sz="1100">
                          <a:effectLst/>
                        </a:rPr>
                        <a:t>Description</a:t>
                      </a:r>
                      <a:endParaRPr lang="en-US" sz="1100">
                        <a:effectLst/>
                        <a:latin typeface="Calibri" panose="020F0502020204030204" pitchFamily="34" charset="0"/>
                        <a:ea typeface="MS Mincho"/>
                        <a:cs typeface="Calibri" panose="020F0502020204030204" pitchFamily="34" charset="0"/>
                      </a:endParaRPr>
                    </a:p>
                  </a:txBody>
                  <a:tcPr marL="66723" marR="66723" marT="0" marB="0"/>
                </a:tc>
                <a:extLst>
                  <a:ext uri="{0D108BD9-81ED-4DB2-BD59-A6C34878D82A}">
                    <a16:rowId xmlns:a16="http://schemas.microsoft.com/office/drawing/2014/main" val="10000"/>
                  </a:ext>
                </a:extLst>
              </a:tr>
              <a:tr h="200888">
                <a:tc>
                  <a:txBody>
                    <a:bodyPr/>
                    <a:lstStyle/>
                    <a:p>
                      <a:pPr marL="0" marR="0">
                        <a:spcBef>
                          <a:spcPts val="0"/>
                        </a:spcBef>
                        <a:spcAft>
                          <a:spcPts val="0"/>
                        </a:spcAft>
                      </a:pPr>
                      <a:r>
                        <a:rPr lang="en-US" sz="1100">
                          <a:effectLst/>
                        </a:rPr>
                        <a:t>00</a:t>
                      </a:r>
                      <a:endParaRPr lang="en-US" sz="1100">
                        <a:effectLst/>
                        <a:latin typeface="Calibri" panose="020F0502020204030204" pitchFamily="34" charset="0"/>
                        <a:ea typeface="MS Mincho"/>
                        <a:cs typeface="Calibri" panose="020F0502020204030204" pitchFamily="34" charset="0"/>
                      </a:endParaRPr>
                    </a:p>
                  </a:txBody>
                  <a:tcPr marL="66723" marR="66723" marT="0" marB="0"/>
                </a:tc>
                <a:tc>
                  <a:txBody>
                    <a:bodyPr/>
                    <a:lstStyle/>
                    <a:p>
                      <a:pPr marL="0" marR="0">
                        <a:spcBef>
                          <a:spcPts val="0"/>
                        </a:spcBef>
                        <a:spcAft>
                          <a:spcPts val="0"/>
                        </a:spcAft>
                      </a:pPr>
                      <a:r>
                        <a:rPr lang="en-US" sz="1100" b="1" dirty="0">
                          <a:effectLst/>
                        </a:rPr>
                        <a:t>Log Identifier: </a:t>
                      </a:r>
                      <a:r>
                        <a:rPr lang="en-US" sz="1100" dirty="0">
                          <a:effectLst/>
                        </a:rPr>
                        <a:t>This field shall be set to 07h (Host) and 08h (Controller)</a:t>
                      </a:r>
                      <a:endParaRPr lang="en-US" sz="1100" dirty="0">
                        <a:effectLst/>
                        <a:latin typeface="Calibri" panose="020F0502020204030204" pitchFamily="34" charset="0"/>
                        <a:ea typeface="MS Mincho"/>
                        <a:cs typeface="Calibri" panose="020F0502020204030204" pitchFamily="34" charset="0"/>
                      </a:endParaRPr>
                    </a:p>
                  </a:txBody>
                  <a:tcPr marL="66723" marR="66723" marT="0" marB="0"/>
                </a:tc>
                <a:extLst>
                  <a:ext uri="{0D108BD9-81ED-4DB2-BD59-A6C34878D82A}">
                    <a16:rowId xmlns:a16="http://schemas.microsoft.com/office/drawing/2014/main" val="10001"/>
                  </a:ext>
                </a:extLst>
              </a:tr>
              <a:tr h="200888">
                <a:tc>
                  <a:txBody>
                    <a:bodyPr/>
                    <a:lstStyle/>
                    <a:p>
                      <a:pPr marL="0" marR="0">
                        <a:spcBef>
                          <a:spcPts val="0"/>
                        </a:spcBef>
                        <a:spcAft>
                          <a:spcPts val="0"/>
                        </a:spcAft>
                      </a:pPr>
                      <a:r>
                        <a:rPr lang="en-US" sz="1100">
                          <a:effectLst/>
                        </a:rPr>
                        <a:t>04:01</a:t>
                      </a:r>
                      <a:endParaRPr lang="en-US" sz="1100">
                        <a:effectLst/>
                        <a:latin typeface="Calibri" panose="020F0502020204030204" pitchFamily="34" charset="0"/>
                        <a:ea typeface="MS Mincho"/>
                        <a:cs typeface="Calibri" panose="020F0502020204030204" pitchFamily="34" charset="0"/>
                      </a:endParaRPr>
                    </a:p>
                  </a:txBody>
                  <a:tcPr marL="66723" marR="66723" marT="0" marB="0"/>
                </a:tc>
                <a:tc>
                  <a:txBody>
                    <a:bodyPr/>
                    <a:lstStyle/>
                    <a:p>
                      <a:pPr marL="0" marR="0">
                        <a:spcBef>
                          <a:spcPts val="0"/>
                        </a:spcBef>
                        <a:spcAft>
                          <a:spcPts val="0"/>
                        </a:spcAft>
                      </a:pPr>
                      <a:r>
                        <a:rPr lang="en-US" sz="1100" dirty="0">
                          <a:effectLst/>
                        </a:rPr>
                        <a:t>Reserved</a:t>
                      </a:r>
                      <a:endParaRPr lang="en-US" sz="1100" dirty="0">
                        <a:effectLst/>
                        <a:latin typeface="Calibri" panose="020F0502020204030204" pitchFamily="34" charset="0"/>
                        <a:ea typeface="MS Mincho"/>
                        <a:cs typeface="Calibri" panose="020F0502020204030204" pitchFamily="34" charset="0"/>
                      </a:endParaRPr>
                    </a:p>
                  </a:txBody>
                  <a:tcPr marL="66723" marR="66723" marT="0" marB="0"/>
                </a:tc>
                <a:extLst>
                  <a:ext uri="{0D108BD9-81ED-4DB2-BD59-A6C34878D82A}">
                    <a16:rowId xmlns:a16="http://schemas.microsoft.com/office/drawing/2014/main" val="10002"/>
                  </a:ext>
                </a:extLst>
              </a:tr>
              <a:tr h="1004442">
                <a:tc>
                  <a:txBody>
                    <a:bodyPr/>
                    <a:lstStyle/>
                    <a:p>
                      <a:pPr marL="0" marR="0">
                        <a:spcBef>
                          <a:spcPts val="0"/>
                        </a:spcBef>
                        <a:spcAft>
                          <a:spcPts val="0"/>
                        </a:spcAft>
                      </a:pPr>
                      <a:r>
                        <a:rPr lang="en-US" sz="1100">
                          <a:effectLst/>
                        </a:rPr>
                        <a:t>07:05</a:t>
                      </a:r>
                      <a:endParaRPr lang="en-US" sz="1100">
                        <a:effectLst/>
                        <a:latin typeface="Calibri" panose="020F0502020204030204" pitchFamily="34" charset="0"/>
                        <a:ea typeface="MS Mincho"/>
                        <a:cs typeface="Calibri" panose="020F0502020204030204" pitchFamily="34" charset="0"/>
                      </a:endParaRPr>
                    </a:p>
                  </a:txBody>
                  <a:tcPr marL="66723" marR="66723" marT="0" marB="0"/>
                </a:tc>
                <a:tc>
                  <a:txBody>
                    <a:bodyPr/>
                    <a:lstStyle/>
                    <a:p>
                      <a:pPr marL="0" marR="0">
                        <a:spcBef>
                          <a:spcPts val="0"/>
                        </a:spcBef>
                        <a:spcAft>
                          <a:spcPts val="0"/>
                        </a:spcAft>
                      </a:pPr>
                      <a:r>
                        <a:rPr lang="en-US" sz="1100" b="1" dirty="0">
                          <a:effectLst/>
                        </a:rPr>
                        <a:t>IEEE OUI Identifier (IEEE): </a:t>
                      </a:r>
                      <a:r>
                        <a:rPr lang="en-US" sz="1100" dirty="0">
                          <a:effectLst/>
                        </a:rPr>
                        <a:t>Contains the Organization Unique Identifier (OUI) for the controller vendor that is able to interpret the data. If set to 0h, no IEEE OUI Identifier is present. The OUI shall be a valid IEEE/RAC assigned identifier that is registered at http://standards.ieee.org/develop/regauth/oui/public.html.</a:t>
                      </a:r>
                      <a:endParaRPr lang="en-US" sz="1100" dirty="0">
                        <a:effectLst/>
                        <a:latin typeface="Calibri" panose="020F0502020204030204" pitchFamily="34" charset="0"/>
                        <a:ea typeface="MS Mincho"/>
                        <a:cs typeface="Calibri" panose="020F0502020204030204" pitchFamily="34" charset="0"/>
                      </a:endParaRPr>
                    </a:p>
                  </a:txBody>
                  <a:tcPr marL="66723" marR="66723" marT="0" marB="0"/>
                </a:tc>
                <a:extLst>
                  <a:ext uri="{0D108BD9-81ED-4DB2-BD59-A6C34878D82A}">
                    <a16:rowId xmlns:a16="http://schemas.microsoft.com/office/drawing/2014/main" val="10003"/>
                  </a:ext>
                </a:extLst>
              </a:tr>
              <a:tr h="1004442">
                <a:tc>
                  <a:txBody>
                    <a:bodyPr/>
                    <a:lstStyle/>
                    <a:p>
                      <a:pPr marL="0" marR="0">
                        <a:spcBef>
                          <a:spcPts val="0"/>
                        </a:spcBef>
                        <a:spcAft>
                          <a:spcPts val="0"/>
                        </a:spcAft>
                      </a:pPr>
                      <a:r>
                        <a:rPr lang="en-US" sz="1100">
                          <a:effectLst/>
                        </a:rPr>
                        <a:t>09:08</a:t>
                      </a:r>
                      <a:endParaRPr lang="en-US" sz="1100">
                        <a:effectLst/>
                        <a:latin typeface="Calibri" panose="020F0502020204030204" pitchFamily="34" charset="0"/>
                        <a:ea typeface="MS Mincho"/>
                        <a:cs typeface="Calibri" panose="020F0502020204030204" pitchFamily="34" charset="0"/>
                      </a:endParaRPr>
                    </a:p>
                  </a:txBody>
                  <a:tcPr marL="66723" marR="66723" marT="0" marB="0"/>
                </a:tc>
                <a:tc>
                  <a:txBody>
                    <a:bodyPr/>
                    <a:lstStyle/>
                    <a:p>
                      <a:pPr marL="0" marR="0">
                        <a:spcBef>
                          <a:spcPts val="0"/>
                        </a:spcBef>
                        <a:spcAft>
                          <a:spcPts val="0"/>
                        </a:spcAft>
                      </a:pPr>
                      <a:r>
                        <a:rPr lang="en-US" sz="1100" b="1" dirty="0">
                          <a:effectLst/>
                        </a:rPr>
                        <a:t>Telemetry Initiated Data Area 1 Last Block: </a:t>
                      </a:r>
                      <a:r>
                        <a:rPr lang="en-US" sz="1100" dirty="0">
                          <a:effectLst/>
                        </a:rPr>
                        <a:t>Contains the value of the last block of Telemetry Initiated Data Area 1. If the Telemetry Initiated Data Area 1 does not contain data, then this field shall be cleared to 0h. If this field is not 0h then Telemetry Initiated Data Area 1 begins at block 1h and ends at the block indicated in this field.</a:t>
                      </a:r>
                      <a:endParaRPr lang="en-US" sz="1100" dirty="0">
                        <a:effectLst/>
                        <a:latin typeface="Calibri" panose="020F0502020204030204" pitchFamily="34" charset="0"/>
                        <a:ea typeface="MS Mincho"/>
                        <a:cs typeface="Calibri" panose="020F0502020204030204" pitchFamily="34" charset="0"/>
                      </a:endParaRPr>
                    </a:p>
                  </a:txBody>
                  <a:tcPr marL="66723" marR="66723" marT="0" marB="0"/>
                </a:tc>
                <a:extLst>
                  <a:ext uri="{0D108BD9-81ED-4DB2-BD59-A6C34878D82A}">
                    <a16:rowId xmlns:a16="http://schemas.microsoft.com/office/drawing/2014/main" val="10004"/>
                  </a:ext>
                </a:extLst>
              </a:tr>
              <a:tr h="1004442">
                <a:tc>
                  <a:txBody>
                    <a:bodyPr/>
                    <a:lstStyle/>
                    <a:p>
                      <a:pPr marL="0" marR="0">
                        <a:spcBef>
                          <a:spcPts val="0"/>
                        </a:spcBef>
                        <a:spcAft>
                          <a:spcPts val="0"/>
                        </a:spcAft>
                      </a:pPr>
                      <a:r>
                        <a:rPr lang="en-US" sz="1100">
                          <a:effectLst/>
                        </a:rPr>
                        <a:t>11:10</a:t>
                      </a:r>
                      <a:endParaRPr lang="en-US" sz="1100">
                        <a:effectLst/>
                        <a:latin typeface="Calibri" panose="020F0502020204030204" pitchFamily="34" charset="0"/>
                        <a:ea typeface="MS Mincho"/>
                        <a:cs typeface="Calibri" panose="020F0502020204030204" pitchFamily="34" charset="0"/>
                      </a:endParaRPr>
                    </a:p>
                  </a:txBody>
                  <a:tcPr marL="66723" marR="66723" marT="0" marB="0"/>
                </a:tc>
                <a:tc>
                  <a:txBody>
                    <a:bodyPr/>
                    <a:lstStyle/>
                    <a:p>
                      <a:pPr marL="0" marR="0">
                        <a:spcBef>
                          <a:spcPts val="0"/>
                        </a:spcBef>
                        <a:spcAft>
                          <a:spcPts val="0"/>
                        </a:spcAft>
                      </a:pPr>
                      <a:r>
                        <a:rPr lang="en-US" sz="1100" b="1" dirty="0">
                          <a:effectLst/>
                        </a:rPr>
                        <a:t>Telemetry Initiated Data Area 2 Last Block:</a:t>
                      </a:r>
                      <a:r>
                        <a:rPr lang="en-US" sz="1100" dirty="0">
                          <a:effectLst/>
                        </a:rPr>
                        <a:t> Contains the value of the last block of Telemetry Initiated Data Area 2. This value shall be greater than or equal to the value in the Telemetry Initiated Data Area 1 Last Block field. If this field is not 0h then Telemetry Initiated Data Area 2 begins at block 1h and ends at the block indicated in this field.</a:t>
                      </a:r>
                      <a:endParaRPr lang="en-US" sz="1100" dirty="0">
                        <a:effectLst/>
                        <a:latin typeface="Calibri" panose="020F0502020204030204" pitchFamily="34" charset="0"/>
                        <a:ea typeface="MS Mincho"/>
                        <a:cs typeface="Calibri" panose="020F0502020204030204" pitchFamily="34" charset="0"/>
                      </a:endParaRPr>
                    </a:p>
                  </a:txBody>
                  <a:tcPr marL="66723" marR="66723" marT="0" marB="0"/>
                </a:tc>
                <a:extLst>
                  <a:ext uri="{0D108BD9-81ED-4DB2-BD59-A6C34878D82A}">
                    <a16:rowId xmlns:a16="http://schemas.microsoft.com/office/drawing/2014/main" val="10005"/>
                  </a:ext>
                </a:extLst>
              </a:tr>
              <a:tr h="1004442">
                <a:tc>
                  <a:txBody>
                    <a:bodyPr/>
                    <a:lstStyle/>
                    <a:p>
                      <a:pPr marL="0" marR="0">
                        <a:spcBef>
                          <a:spcPts val="0"/>
                        </a:spcBef>
                        <a:spcAft>
                          <a:spcPts val="0"/>
                        </a:spcAft>
                      </a:pPr>
                      <a:r>
                        <a:rPr lang="en-US" sz="1100">
                          <a:effectLst/>
                        </a:rPr>
                        <a:t>13:12</a:t>
                      </a:r>
                      <a:endParaRPr lang="en-US" sz="1100">
                        <a:effectLst/>
                        <a:latin typeface="Calibri" panose="020F0502020204030204" pitchFamily="34" charset="0"/>
                        <a:ea typeface="MS Mincho"/>
                        <a:cs typeface="Calibri" panose="020F0502020204030204" pitchFamily="34" charset="0"/>
                      </a:endParaRPr>
                    </a:p>
                  </a:txBody>
                  <a:tcPr marL="66723" marR="66723" marT="0" marB="0"/>
                </a:tc>
                <a:tc>
                  <a:txBody>
                    <a:bodyPr/>
                    <a:lstStyle/>
                    <a:p>
                      <a:pPr marL="0" marR="0">
                        <a:spcBef>
                          <a:spcPts val="0"/>
                        </a:spcBef>
                        <a:spcAft>
                          <a:spcPts val="0"/>
                        </a:spcAft>
                      </a:pPr>
                      <a:r>
                        <a:rPr lang="en-US" sz="1100" b="1" dirty="0">
                          <a:effectLst/>
                        </a:rPr>
                        <a:t>Telemetry Initiated Data Area 3 Last Block: </a:t>
                      </a:r>
                      <a:r>
                        <a:rPr lang="en-US" sz="1100" dirty="0">
                          <a:effectLst/>
                        </a:rPr>
                        <a:t>Contains the value of the last block of Telemetry Initiated Data Area 3. This value shall be greater than or equal to the value in the Telemetry Initiated Data Area 2 Last Block field. If this field is not 0h then Telemetry Initiated Data Area 3 begins at block 1h and ends at the block contained in this field.</a:t>
                      </a:r>
                      <a:endParaRPr lang="en-US" sz="1100" dirty="0">
                        <a:effectLst/>
                        <a:latin typeface="Calibri" panose="020F0502020204030204" pitchFamily="34" charset="0"/>
                        <a:ea typeface="MS Mincho"/>
                        <a:cs typeface="Calibri" panose="020F0502020204030204" pitchFamily="34" charset="0"/>
                      </a:endParaRPr>
                    </a:p>
                  </a:txBody>
                  <a:tcPr marL="66723" marR="66723" marT="0" marB="0"/>
                </a:tc>
                <a:extLst>
                  <a:ext uri="{0D108BD9-81ED-4DB2-BD59-A6C34878D82A}">
                    <a16:rowId xmlns:a16="http://schemas.microsoft.com/office/drawing/2014/main" val="10006"/>
                  </a:ext>
                </a:extLst>
              </a:tr>
            </a:tbl>
          </a:graphicData>
        </a:graphic>
      </p:graphicFrame>
      <p:graphicFrame>
        <p:nvGraphicFramePr>
          <p:cNvPr id="6" name="Content Placeholder 5"/>
          <p:cNvGraphicFramePr>
            <a:graphicFrameLocks noGrp="1"/>
          </p:cNvGraphicFramePr>
          <p:nvPr>
            <p:ph sz="half" idx="2"/>
            <p:extLst>
              <p:ext uri="{D42A27DB-BD31-4B8C-83A1-F6EECF244321}">
                <p14:modId xmlns:p14="http://schemas.microsoft.com/office/powerpoint/2010/main" val="246251304"/>
              </p:ext>
            </p:extLst>
          </p:nvPr>
        </p:nvGraphicFramePr>
        <p:xfrm>
          <a:off x="5981145" y="1170610"/>
          <a:ext cx="5932555" cy="4620433"/>
        </p:xfrm>
        <a:graphic>
          <a:graphicData uri="http://schemas.openxmlformats.org/drawingml/2006/table">
            <a:tbl>
              <a:tblPr firstRow="1" firstCol="1" bandRow="1">
                <a:tableStyleId>{6E25E649-3F16-4E02-A733-19D2CDBF48F0}</a:tableStyleId>
              </a:tblPr>
              <a:tblGrid>
                <a:gridCol w="1361983">
                  <a:extLst>
                    <a:ext uri="{9D8B030D-6E8A-4147-A177-3AD203B41FA5}">
                      <a16:colId xmlns:a16="http://schemas.microsoft.com/office/drawing/2014/main" val="20000"/>
                    </a:ext>
                  </a:extLst>
                </a:gridCol>
                <a:gridCol w="4570572">
                  <a:extLst>
                    <a:ext uri="{9D8B030D-6E8A-4147-A177-3AD203B41FA5}">
                      <a16:colId xmlns:a16="http://schemas.microsoft.com/office/drawing/2014/main" val="20001"/>
                    </a:ext>
                  </a:extLst>
                </a:gridCol>
              </a:tblGrid>
              <a:tr h="243181">
                <a:tc>
                  <a:txBody>
                    <a:bodyPr/>
                    <a:lstStyle/>
                    <a:p>
                      <a:pPr marL="0" marR="0">
                        <a:spcBef>
                          <a:spcPts val="0"/>
                        </a:spcBef>
                        <a:spcAft>
                          <a:spcPts val="0"/>
                        </a:spcAft>
                      </a:pPr>
                      <a:r>
                        <a:rPr lang="en-US" sz="1100" dirty="0">
                          <a:effectLst/>
                        </a:rPr>
                        <a:t>Bit</a:t>
                      </a:r>
                      <a:endParaRPr lang="en-US" sz="1100" dirty="0">
                        <a:effectLst/>
                        <a:latin typeface="Calibri" panose="020F0502020204030204" pitchFamily="34" charset="0"/>
                        <a:ea typeface="MS Mincho"/>
                        <a:cs typeface="Calibri" panose="020F0502020204030204" pitchFamily="34" charset="0"/>
                      </a:endParaRPr>
                    </a:p>
                  </a:txBody>
                  <a:tcPr marL="66723" marR="66723" marT="0" marB="0"/>
                </a:tc>
                <a:tc>
                  <a:txBody>
                    <a:bodyPr/>
                    <a:lstStyle/>
                    <a:p>
                      <a:pPr marL="0" marR="0">
                        <a:spcBef>
                          <a:spcPts val="0"/>
                        </a:spcBef>
                        <a:spcAft>
                          <a:spcPts val="0"/>
                        </a:spcAft>
                      </a:pPr>
                      <a:r>
                        <a:rPr lang="en-US" sz="1100" dirty="0">
                          <a:effectLst/>
                        </a:rPr>
                        <a:t>Description</a:t>
                      </a:r>
                      <a:endParaRPr lang="en-US" sz="1100" dirty="0">
                        <a:effectLst/>
                        <a:latin typeface="Calibri" panose="020F0502020204030204" pitchFamily="34" charset="0"/>
                        <a:ea typeface="MS Mincho"/>
                        <a:cs typeface="Calibri" panose="020F0502020204030204" pitchFamily="34" charset="0"/>
                      </a:endParaRPr>
                    </a:p>
                  </a:txBody>
                  <a:tcPr marL="66723" marR="66723" marT="0" marB="0"/>
                </a:tc>
                <a:extLst>
                  <a:ext uri="{0D108BD9-81ED-4DB2-BD59-A6C34878D82A}">
                    <a16:rowId xmlns:a16="http://schemas.microsoft.com/office/drawing/2014/main" val="10000"/>
                  </a:ext>
                </a:extLst>
              </a:tr>
              <a:tr h="243181">
                <a:tc>
                  <a:txBody>
                    <a:bodyPr/>
                    <a:lstStyle/>
                    <a:p>
                      <a:pPr marL="0" marR="0">
                        <a:spcBef>
                          <a:spcPts val="0"/>
                        </a:spcBef>
                        <a:spcAft>
                          <a:spcPts val="0"/>
                        </a:spcAft>
                      </a:pPr>
                      <a:r>
                        <a:rPr lang="en-US" sz="1100" dirty="0">
                          <a:effectLst/>
                        </a:rPr>
                        <a:t>381:14</a:t>
                      </a:r>
                      <a:endParaRPr lang="en-US" sz="1100" dirty="0">
                        <a:effectLst/>
                        <a:latin typeface="Calibri" panose="020F0502020204030204" pitchFamily="34" charset="0"/>
                        <a:ea typeface="MS Mincho"/>
                        <a:cs typeface="Calibri" panose="020F0502020204030204" pitchFamily="34" charset="0"/>
                      </a:endParaRPr>
                    </a:p>
                  </a:txBody>
                  <a:tcPr marL="66723" marR="66723" marT="0" marB="0"/>
                </a:tc>
                <a:tc>
                  <a:txBody>
                    <a:bodyPr/>
                    <a:lstStyle/>
                    <a:p>
                      <a:pPr marL="0" marR="0">
                        <a:spcBef>
                          <a:spcPts val="0"/>
                        </a:spcBef>
                        <a:spcAft>
                          <a:spcPts val="0"/>
                        </a:spcAft>
                      </a:pPr>
                      <a:r>
                        <a:rPr lang="en-US" sz="1100">
                          <a:effectLst/>
                        </a:rPr>
                        <a:t>Reserved</a:t>
                      </a:r>
                      <a:endParaRPr lang="en-US" sz="1100">
                        <a:effectLst/>
                        <a:latin typeface="Calibri" panose="020F0502020204030204" pitchFamily="34" charset="0"/>
                        <a:ea typeface="MS Mincho"/>
                        <a:cs typeface="Calibri" panose="020F0502020204030204" pitchFamily="34" charset="0"/>
                      </a:endParaRPr>
                    </a:p>
                  </a:txBody>
                  <a:tcPr marL="66723" marR="66723" marT="0" marB="0"/>
                </a:tc>
                <a:extLst>
                  <a:ext uri="{0D108BD9-81ED-4DB2-BD59-A6C34878D82A}">
                    <a16:rowId xmlns:a16="http://schemas.microsoft.com/office/drawing/2014/main" val="10001"/>
                  </a:ext>
                </a:extLst>
              </a:tr>
              <a:tr h="729542">
                <a:tc>
                  <a:txBody>
                    <a:bodyPr/>
                    <a:lstStyle/>
                    <a:p>
                      <a:pPr marL="0" marR="0">
                        <a:spcBef>
                          <a:spcPts val="0"/>
                        </a:spcBef>
                        <a:spcAft>
                          <a:spcPts val="0"/>
                        </a:spcAft>
                      </a:pPr>
                      <a:r>
                        <a:rPr lang="en-US" sz="1100">
                          <a:effectLst/>
                        </a:rPr>
                        <a:t>382</a:t>
                      </a:r>
                      <a:endParaRPr lang="en-US" sz="1100">
                        <a:effectLst/>
                        <a:latin typeface="Calibri" panose="020F0502020204030204" pitchFamily="34" charset="0"/>
                        <a:ea typeface="MS Mincho"/>
                        <a:cs typeface="Calibri" panose="020F0502020204030204" pitchFamily="34" charset="0"/>
                      </a:endParaRPr>
                    </a:p>
                  </a:txBody>
                  <a:tcPr marL="66723" marR="66723" marT="0" marB="0"/>
                </a:tc>
                <a:tc>
                  <a:txBody>
                    <a:bodyPr/>
                    <a:lstStyle/>
                    <a:p>
                      <a:pPr marL="0" marR="0">
                        <a:spcBef>
                          <a:spcPts val="0"/>
                        </a:spcBef>
                        <a:spcAft>
                          <a:spcPts val="0"/>
                        </a:spcAft>
                      </a:pPr>
                      <a:r>
                        <a:rPr lang="en-US" sz="1100" b="1" dirty="0">
                          <a:effectLst/>
                        </a:rPr>
                        <a:t>Telemetry Controller Initiated Data Available: </a:t>
                      </a:r>
                      <a:r>
                        <a:rPr lang="en-US" sz="1100" dirty="0">
                          <a:effectLst/>
                        </a:rPr>
                        <a:t>Contains the value of Telemetry Controller-Initiated Data Available field in the Telemetry Controller-Initiated Log</a:t>
                      </a:r>
                      <a:endParaRPr lang="en-US" sz="1100" dirty="0">
                        <a:effectLst/>
                        <a:latin typeface="Calibri" panose="020F0502020204030204" pitchFamily="34" charset="0"/>
                        <a:ea typeface="MS Mincho"/>
                        <a:cs typeface="Calibri" panose="020F0502020204030204" pitchFamily="34" charset="0"/>
                      </a:endParaRPr>
                    </a:p>
                  </a:txBody>
                  <a:tcPr marL="66723" marR="66723" marT="0" marB="0"/>
                </a:tc>
                <a:extLst>
                  <a:ext uri="{0D108BD9-81ED-4DB2-BD59-A6C34878D82A}">
                    <a16:rowId xmlns:a16="http://schemas.microsoft.com/office/drawing/2014/main" val="10002"/>
                  </a:ext>
                </a:extLst>
              </a:tr>
              <a:tr h="729542">
                <a:tc>
                  <a:txBody>
                    <a:bodyPr/>
                    <a:lstStyle/>
                    <a:p>
                      <a:pPr marL="0" marR="0">
                        <a:spcBef>
                          <a:spcPts val="0"/>
                        </a:spcBef>
                        <a:spcAft>
                          <a:spcPts val="0"/>
                        </a:spcAft>
                      </a:pPr>
                      <a:r>
                        <a:rPr lang="en-US" sz="1100">
                          <a:effectLst/>
                        </a:rPr>
                        <a:t>383</a:t>
                      </a:r>
                      <a:endParaRPr lang="en-US" sz="1100">
                        <a:effectLst/>
                        <a:latin typeface="Calibri" panose="020F0502020204030204" pitchFamily="34" charset="0"/>
                        <a:ea typeface="MS Mincho"/>
                        <a:cs typeface="Calibri" panose="020F0502020204030204" pitchFamily="34" charset="0"/>
                      </a:endParaRPr>
                    </a:p>
                  </a:txBody>
                  <a:tcPr marL="66723" marR="66723" marT="0" marB="0"/>
                </a:tc>
                <a:tc>
                  <a:txBody>
                    <a:bodyPr/>
                    <a:lstStyle/>
                    <a:p>
                      <a:pPr marL="0" marR="0">
                        <a:spcBef>
                          <a:spcPts val="0"/>
                        </a:spcBef>
                        <a:spcAft>
                          <a:spcPts val="0"/>
                        </a:spcAft>
                      </a:pPr>
                      <a:r>
                        <a:rPr lang="en-US" sz="1100" b="1" dirty="0">
                          <a:effectLst/>
                        </a:rPr>
                        <a:t>Telemetry Controller-Initiated Data Generation Number: </a:t>
                      </a:r>
                      <a:r>
                        <a:rPr lang="en-US" sz="1100" dirty="0">
                          <a:effectLst/>
                        </a:rPr>
                        <a:t>Contains the value of the Telemetry Controller-Initiated Data Generation Number field in the Telemetry Controller-Initiated Log </a:t>
                      </a:r>
                      <a:endParaRPr lang="en-US" sz="1100" dirty="0">
                        <a:effectLst/>
                        <a:latin typeface="Calibri" panose="020F0502020204030204" pitchFamily="34" charset="0"/>
                        <a:ea typeface="MS Mincho"/>
                        <a:cs typeface="Calibri" panose="020F0502020204030204" pitchFamily="34" charset="0"/>
                      </a:endParaRPr>
                    </a:p>
                  </a:txBody>
                  <a:tcPr marL="66723" marR="66723" marT="0" marB="0"/>
                </a:tc>
                <a:extLst>
                  <a:ext uri="{0D108BD9-81ED-4DB2-BD59-A6C34878D82A}">
                    <a16:rowId xmlns:a16="http://schemas.microsoft.com/office/drawing/2014/main" val="10003"/>
                  </a:ext>
                </a:extLst>
              </a:tr>
              <a:tr h="972723">
                <a:tc>
                  <a:txBody>
                    <a:bodyPr/>
                    <a:lstStyle/>
                    <a:p>
                      <a:pPr marL="0" marR="0">
                        <a:spcBef>
                          <a:spcPts val="0"/>
                        </a:spcBef>
                        <a:spcAft>
                          <a:spcPts val="0"/>
                        </a:spcAft>
                      </a:pPr>
                      <a:r>
                        <a:rPr lang="en-US" sz="1100" dirty="0">
                          <a:effectLst/>
                        </a:rPr>
                        <a:t>511:384</a:t>
                      </a:r>
                      <a:endParaRPr lang="en-US" sz="1100" dirty="0">
                        <a:effectLst/>
                        <a:latin typeface="Calibri" panose="020F0502020204030204" pitchFamily="34" charset="0"/>
                        <a:ea typeface="MS Mincho"/>
                        <a:cs typeface="Calibri" panose="020F0502020204030204" pitchFamily="34" charset="0"/>
                      </a:endParaRPr>
                    </a:p>
                  </a:txBody>
                  <a:tcPr marL="66723" marR="66723" marT="0" marB="0"/>
                </a:tc>
                <a:tc>
                  <a:txBody>
                    <a:bodyPr/>
                    <a:lstStyle/>
                    <a:p>
                      <a:pPr marL="0" marR="0">
                        <a:spcBef>
                          <a:spcPts val="0"/>
                        </a:spcBef>
                        <a:spcAft>
                          <a:spcPts val="0"/>
                        </a:spcAft>
                      </a:pPr>
                      <a:r>
                        <a:rPr lang="en-US" sz="1100" b="1" dirty="0">
                          <a:effectLst/>
                        </a:rPr>
                        <a:t>Reason Identifier: </a:t>
                      </a:r>
                      <a:r>
                        <a:rPr lang="en-US" sz="1100" dirty="0">
                          <a:effectLst/>
                        </a:rPr>
                        <a:t>Contains a vendor specific identifier that describes the operating conditions of the controller at the time of capture. The Reason Identifier field should provide an identification of unique operating conditions of the controller.</a:t>
                      </a:r>
                      <a:endParaRPr lang="en-US" sz="1100" dirty="0">
                        <a:effectLst/>
                        <a:latin typeface="Calibri" panose="020F0502020204030204" pitchFamily="34" charset="0"/>
                        <a:ea typeface="MS Mincho"/>
                        <a:cs typeface="Calibri" panose="020F0502020204030204" pitchFamily="34" charset="0"/>
                      </a:endParaRPr>
                    </a:p>
                  </a:txBody>
                  <a:tcPr marL="66723" marR="66723" marT="0" marB="0"/>
                </a:tc>
                <a:extLst>
                  <a:ext uri="{0D108BD9-81ED-4DB2-BD59-A6C34878D82A}">
                    <a16:rowId xmlns:a16="http://schemas.microsoft.com/office/drawing/2014/main" val="10004"/>
                  </a:ext>
                </a:extLst>
              </a:tr>
              <a:tr h="486361">
                <a:tc>
                  <a:txBody>
                    <a:bodyPr/>
                    <a:lstStyle/>
                    <a:p>
                      <a:pPr marL="0" marR="0">
                        <a:spcBef>
                          <a:spcPts val="0"/>
                        </a:spcBef>
                        <a:spcAft>
                          <a:spcPts val="0"/>
                        </a:spcAft>
                      </a:pPr>
                      <a:r>
                        <a:rPr lang="en-US" sz="1100">
                          <a:effectLst/>
                        </a:rPr>
                        <a:t>1023:512</a:t>
                      </a:r>
                      <a:endParaRPr lang="en-US" sz="1100">
                        <a:effectLst/>
                        <a:latin typeface="Calibri" panose="020F0502020204030204" pitchFamily="34" charset="0"/>
                        <a:ea typeface="MS Mincho"/>
                        <a:cs typeface="Calibri" panose="020F0502020204030204" pitchFamily="34" charset="0"/>
                      </a:endParaRPr>
                    </a:p>
                  </a:txBody>
                  <a:tcPr marL="66723" marR="66723" marT="0" marB="0"/>
                </a:tc>
                <a:tc>
                  <a:txBody>
                    <a:bodyPr/>
                    <a:lstStyle/>
                    <a:p>
                      <a:pPr marL="0" marR="0">
                        <a:spcBef>
                          <a:spcPts val="0"/>
                        </a:spcBef>
                        <a:spcAft>
                          <a:spcPts val="0"/>
                        </a:spcAft>
                      </a:pPr>
                      <a:r>
                        <a:rPr lang="en-US" sz="1100" b="1" dirty="0">
                          <a:effectLst/>
                        </a:rPr>
                        <a:t>Telemetry Initiated Data Block 1: </a:t>
                      </a:r>
                      <a:r>
                        <a:rPr lang="en-US" sz="1100" dirty="0">
                          <a:effectLst/>
                        </a:rPr>
                        <a:t>Contains Telemetry Data Block 1 for the Telemetry Initiated Log</a:t>
                      </a:r>
                      <a:endParaRPr lang="en-US" sz="1100" dirty="0">
                        <a:effectLst/>
                        <a:latin typeface="Calibri" panose="020F0502020204030204" pitchFamily="34" charset="0"/>
                        <a:ea typeface="MS Mincho"/>
                        <a:cs typeface="Calibri" panose="020F0502020204030204" pitchFamily="34" charset="0"/>
                      </a:endParaRPr>
                    </a:p>
                  </a:txBody>
                  <a:tcPr marL="66723" marR="66723" marT="0" marB="0"/>
                </a:tc>
                <a:extLst>
                  <a:ext uri="{0D108BD9-81ED-4DB2-BD59-A6C34878D82A}">
                    <a16:rowId xmlns:a16="http://schemas.microsoft.com/office/drawing/2014/main" val="10005"/>
                  </a:ext>
                </a:extLst>
              </a:tr>
              <a:tr h="486361">
                <a:tc>
                  <a:txBody>
                    <a:bodyPr/>
                    <a:lstStyle/>
                    <a:p>
                      <a:pPr marL="0" marR="0">
                        <a:spcBef>
                          <a:spcPts val="0"/>
                        </a:spcBef>
                        <a:spcAft>
                          <a:spcPts val="0"/>
                        </a:spcAft>
                      </a:pPr>
                      <a:r>
                        <a:rPr lang="en-US" sz="1100">
                          <a:effectLst/>
                        </a:rPr>
                        <a:t>1535:1024</a:t>
                      </a:r>
                      <a:endParaRPr lang="en-US" sz="1100">
                        <a:effectLst/>
                        <a:latin typeface="Calibri" panose="020F0502020204030204" pitchFamily="34" charset="0"/>
                        <a:ea typeface="MS Mincho"/>
                        <a:cs typeface="Calibri" panose="020F0502020204030204" pitchFamily="34" charset="0"/>
                      </a:endParaRPr>
                    </a:p>
                  </a:txBody>
                  <a:tcPr marL="66723" marR="66723" marT="0" marB="0"/>
                </a:tc>
                <a:tc>
                  <a:txBody>
                    <a:bodyPr/>
                    <a:lstStyle/>
                    <a:p>
                      <a:pPr marL="0" marR="0">
                        <a:spcBef>
                          <a:spcPts val="0"/>
                        </a:spcBef>
                        <a:spcAft>
                          <a:spcPts val="0"/>
                        </a:spcAft>
                      </a:pPr>
                      <a:r>
                        <a:rPr lang="en-US" sz="1100" b="1" dirty="0">
                          <a:effectLst/>
                        </a:rPr>
                        <a:t>Telemetry Initiated Data Block 2: </a:t>
                      </a:r>
                      <a:r>
                        <a:rPr lang="en-US" sz="1100" dirty="0">
                          <a:effectLst/>
                        </a:rPr>
                        <a:t>Contains Telemetry Data Block 2 for the Telemetry Initiated Log.</a:t>
                      </a:r>
                      <a:endParaRPr lang="en-US" sz="1100" dirty="0">
                        <a:effectLst/>
                        <a:latin typeface="Calibri" panose="020F0502020204030204" pitchFamily="34" charset="0"/>
                        <a:ea typeface="MS Mincho"/>
                        <a:cs typeface="Calibri" panose="020F0502020204030204" pitchFamily="34" charset="0"/>
                      </a:endParaRPr>
                    </a:p>
                  </a:txBody>
                  <a:tcPr marL="66723" marR="66723" marT="0" marB="0"/>
                </a:tc>
                <a:extLst>
                  <a:ext uri="{0D108BD9-81ED-4DB2-BD59-A6C34878D82A}">
                    <a16:rowId xmlns:a16="http://schemas.microsoft.com/office/drawing/2014/main" val="10006"/>
                  </a:ext>
                </a:extLst>
              </a:tr>
              <a:tr h="243181">
                <a:tc>
                  <a:txBody>
                    <a:bodyPr/>
                    <a:lstStyle/>
                    <a:p>
                      <a:pPr marL="0" marR="0">
                        <a:spcBef>
                          <a:spcPts val="0"/>
                        </a:spcBef>
                        <a:spcAft>
                          <a:spcPts val="0"/>
                        </a:spcAft>
                      </a:pPr>
                      <a:r>
                        <a:rPr lang="en-US" sz="1100">
                          <a:effectLst/>
                        </a:rPr>
                        <a:t>…</a:t>
                      </a:r>
                      <a:endParaRPr lang="en-US" sz="1100">
                        <a:effectLst/>
                        <a:latin typeface="Calibri" panose="020F0502020204030204" pitchFamily="34" charset="0"/>
                        <a:ea typeface="MS Mincho"/>
                        <a:cs typeface="Calibri" panose="020F0502020204030204" pitchFamily="34" charset="0"/>
                      </a:endParaRPr>
                    </a:p>
                  </a:txBody>
                  <a:tcPr marL="66723" marR="66723" marT="0" marB="0"/>
                </a:tc>
                <a:tc>
                  <a:txBody>
                    <a:bodyPr/>
                    <a:lstStyle/>
                    <a:p>
                      <a:pPr marL="0" marR="0">
                        <a:spcBef>
                          <a:spcPts val="0"/>
                        </a:spcBef>
                        <a:spcAft>
                          <a:spcPts val="0"/>
                        </a:spcAft>
                      </a:pPr>
                      <a:r>
                        <a:rPr lang="en-US" sz="1100" dirty="0">
                          <a:effectLst/>
                        </a:rPr>
                        <a:t>…</a:t>
                      </a:r>
                      <a:endParaRPr lang="en-US" sz="1100" dirty="0">
                        <a:effectLst/>
                        <a:latin typeface="Calibri" panose="020F0502020204030204" pitchFamily="34" charset="0"/>
                        <a:ea typeface="MS Mincho"/>
                        <a:cs typeface="Calibri" panose="020F0502020204030204" pitchFamily="34" charset="0"/>
                      </a:endParaRPr>
                    </a:p>
                  </a:txBody>
                  <a:tcPr marL="66723" marR="66723" marT="0" marB="0"/>
                </a:tc>
                <a:extLst>
                  <a:ext uri="{0D108BD9-81ED-4DB2-BD59-A6C34878D82A}">
                    <a16:rowId xmlns:a16="http://schemas.microsoft.com/office/drawing/2014/main" val="10007"/>
                  </a:ext>
                </a:extLst>
              </a:tr>
              <a:tr h="486361">
                <a:tc>
                  <a:txBody>
                    <a:bodyPr/>
                    <a:lstStyle/>
                    <a:p>
                      <a:pPr marL="0" marR="0">
                        <a:spcBef>
                          <a:spcPts val="0"/>
                        </a:spcBef>
                        <a:spcAft>
                          <a:spcPts val="0"/>
                        </a:spcAft>
                      </a:pPr>
                      <a:r>
                        <a:rPr lang="en-US" sz="1100">
                          <a:effectLst/>
                        </a:rPr>
                        <a:t>(n*512)+511 :(n*512)</a:t>
                      </a:r>
                      <a:endParaRPr lang="en-US" sz="1100">
                        <a:effectLst/>
                        <a:latin typeface="Calibri" panose="020F0502020204030204" pitchFamily="34" charset="0"/>
                        <a:ea typeface="MS Mincho"/>
                        <a:cs typeface="Calibri" panose="020F0502020204030204" pitchFamily="34" charset="0"/>
                      </a:endParaRPr>
                    </a:p>
                  </a:txBody>
                  <a:tcPr marL="66723" marR="66723" marT="0" marB="0"/>
                </a:tc>
                <a:tc>
                  <a:txBody>
                    <a:bodyPr/>
                    <a:lstStyle/>
                    <a:p>
                      <a:pPr marL="0" marR="0">
                        <a:spcBef>
                          <a:spcPts val="0"/>
                        </a:spcBef>
                        <a:spcAft>
                          <a:spcPts val="0"/>
                        </a:spcAft>
                      </a:pPr>
                      <a:r>
                        <a:rPr lang="en-US" sz="1100" b="1" dirty="0">
                          <a:effectLst/>
                        </a:rPr>
                        <a:t>Telemetry Initiated Data Block n: </a:t>
                      </a:r>
                      <a:r>
                        <a:rPr lang="en-US" sz="1100" dirty="0">
                          <a:effectLst/>
                        </a:rPr>
                        <a:t>Contains Telemetry Data Block n for the Telemetry Initiated Log.</a:t>
                      </a:r>
                      <a:endParaRPr lang="en-US" sz="1100" dirty="0">
                        <a:effectLst/>
                        <a:latin typeface="Calibri" panose="020F0502020204030204" pitchFamily="34" charset="0"/>
                        <a:ea typeface="MS Mincho"/>
                        <a:cs typeface="Calibri" panose="020F0502020204030204" pitchFamily="34" charset="0"/>
                      </a:endParaRPr>
                    </a:p>
                  </a:txBody>
                  <a:tcPr marL="66723" marR="66723" marT="0" marB="0"/>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13990470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Host and Controller Initiated get Log Page Identifier - SATA</a:t>
            </a:r>
          </a:p>
        </p:txBody>
      </p:sp>
      <p:graphicFrame>
        <p:nvGraphicFramePr>
          <p:cNvPr id="5" name="Content Placeholder 4"/>
          <p:cNvGraphicFramePr>
            <a:graphicFrameLocks noGrp="1"/>
          </p:cNvGraphicFramePr>
          <p:nvPr>
            <p:ph sz="half" idx="1"/>
          </p:nvPr>
        </p:nvGraphicFramePr>
        <p:xfrm>
          <a:off x="269458" y="1170609"/>
          <a:ext cx="5614504" cy="4620432"/>
        </p:xfrm>
        <a:graphic>
          <a:graphicData uri="http://schemas.openxmlformats.org/drawingml/2006/table">
            <a:tbl>
              <a:tblPr firstRow="1" firstCol="1" bandRow="1">
                <a:tableStyleId>{6E25E649-3F16-4E02-A733-19D2CDBF48F0}</a:tableStyleId>
              </a:tblPr>
              <a:tblGrid>
                <a:gridCol w="1288965">
                  <a:extLst>
                    <a:ext uri="{9D8B030D-6E8A-4147-A177-3AD203B41FA5}">
                      <a16:colId xmlns:a16="http://schemas.microsoft.com/office/drawing/2014/main" val="20000"/>
                    </a:ext>
                  </a:extLst>
                </a:gridCol>
                <a:gridCol w="4325539">
                  <a:extLst>
                    <a:ext uri="{9D8B030D-6E8A-4147-A177-3AD203B41FA5}">
                      <a16:colId xmlns:a16="http://schemas.microsoft.com/office/drawing/2014/main" val="20001"/>
                    </a:ext>
                  </a:extLst>
                </a:gridCol>
              </a:tblGrid>
              <a:tr h="200888">
                <a:tc>
                  <a:txBody>
                    <a:bodyPr/>
                    <a:lstStyle/>
                    <a:p>
                      <a:pPr marL="0" marR="0">
                        <a:spcBef>
                          <a:spcPts val="0"/>
                        </a:spcBef>
                        <a:spcAft>
                          <a:spcPts val="0"/>
                        </a:spcAft>
                      </a:pPr>
                      <a:r>
                        <a:rPr lang="en-US" sz="1100" dirty="0">
                          <a:effectLst/>
                        </a:rPr>
                        <a:t>Bit</a:t>
                      </a:r>
                      <a:endParaRPr lang="en-US" sz="1100" dirty="0">
                        <a:effectLst/>
                        <a:latin typeface="Calibri" panose="020F0502020204030204" pitchFamily="34" charset="0"/>
                        <a:ea typeface="MS Mincho"/>
                        <a:cs typeface="Calibri" panose="020F0502020204030204" pitchFamily="34" charset="0"/>
                      </a:endParaRPr>
                    </a:p>
                  </a:txBody>
                  <a:tcPr marL="66723" marR="66723" marT="0" marB="0"/>
                </a:tc>
                <a:tc>
                  <a:txBody>
                    <a:bodyPr/>
                    <a:lstStyle/>
                    <a:p>
                      <a:pPr marL="0" marR="0">
                        <a:spcBef>
                          <a:spcPts val="0"/>
                        </a:spcBef>
                        <a:spcAft>
                          <a:spcPts val="0"/>
                        </a:spcAft>
                      </a:pPr>
                      <a:r>
                        <a:rPr lang="en-US" sz="1100">
                          <a:effectLst/>
                        </a:rPr>
                        <a:t>Description</a:t>
                      </a:r>
                      <a:endParaRPr lang="en-US" sz="1100">
                        <a:effectLst/>
                        <a:latin typeface="Calibri" panose="020F0502020204030204" pitchFamily="34" charset="0"/>
                        <a:ea typeface="MS Mincho"/>
                        <a:cs typeface="Calibri" panose="020F0502020204030204" pitchFamily="34" charset="0"/>
                      </a:endParaRPr>
                    </a:p>
                  </a:txBody>
                  <a:tcPr marL="66723" marR="66723" marT="0" marB="0"/>
                </a:tc>
                <a:extLst>
                  <a:ext uri="{0D108BD9-81ED-4DB2-BD59-A6C34878D82A}">
                    <a16:rowId xmlns:a16="http://schemas.microsoft.com/office/drawing/2014/main" val="10000"/>
                  </a:ext>
                </a:extLst>
              </a:tr>
              <a:tr h="200888">
                <a:tc>
                  <a:txBody>
                    <a:bodyPr/>
                    <a:lstStyle/>
                    <a:p>
                      <a:pPr marL="0" marR="0">
                        <a:spcBef>
                          <a:spcPts val="0"/>
                        </a:spcBef>
                        <a:spcAft>
                          <a:spcPts val="0"/>
                        </a:spcAft>
                      </a:pPr>
                      <a:r>
                        <a:rPr lang="en-US" sz="1100">
                          <a:effectLst/>
                        </a:rPr>
                        <a:t>00</a:t>
                      </a:r>
                      <a:endParaRPr lang="en-US" sz="1100">
                        <a:effectLst/>
                        <a:latin typeface="Calibri" panose="020F0502020204030204" pitchFamily="34" charset="0"/>
                        <a:ea typeface="MS Mincho"/>
                        <a:cs typeface="Calibri" panose="020F0502020204030204" pitchFamily="34" charset="0"/>
                      </a:endParaRPr>
                    </a:p>
                  </a:txBody>
                  <a:tcPr marL="66723" marR="66723" marT="0" marB="0"/>
                </a:tc>
                <a:tc>
                  <a:txBody>
                    <a:bodyPr/>
                    <a:lstStyle/>
                    <a:p>
                      <a:pPr marL="0" marR="0">
                        <a:spcBef>
                          <a:spcPts val="0"/>
                        </a:spcBef>
                        <a:spcAft>
                          <a:spcPts val="0"/>
                        </a:spcAft>
                      </a:pPr>
                      <a:r>
                        <a:rPr lang="en-US" sz="1100" b="1" dirty="0">
                          <a:effectLst/>
                        </a:rPr>
                        <a:t>Log Identifier: </a:t>
                      </a:r>
                      <a:r>
                        <a:rPr lang="en-US" sz="1100" dirty="0">
                          <a:effectLst/>
                        </a:rPr>
                        <a:t>This field shall be set to 24h (Host) and 25h (Device)</a:t>
                      </a:r>
                      <a:endParaRPr lang="en-US" sz="1100" dirty="0">
                        <a:effectLst/>
                        <a:latin typeface="Calibri" panose="020F0502020204030204" pitchFamily="34" charset="0"/>
                        <a:ea typeface="MS Mincho"/>
                        <a:cs typeface="Calibri" panose="020F0502020204030204" pitchFamily="34" charset="0"/>
                      </a:endParaRPr>
                    </a:p>
                  </a:txBody>
                  <a:tcPr marL="66723" marR="66723" marT="0" marB="0"/>
                </a:tc>
                <a:extLst>
                  <a:ext uri="{0D108BD9-81ED-4DB2-BD59-A6C34878D82A}">
                    <a16:rowId xmlns:a16="http://schemas.microsoft.com/office/drawing/2014/main" val="10001"/>
                  </a:ext>
                </a:extLst>
              </a:tr>
              <a:tr h="200888">
                <a:tc>
                  <a:txBody>
                    <a:bodyPr/>
                    <a:lstStyle/>
                    <a:p>
                      <a:pPr marL="0" marR="0">
                        <a:spcBef>
                          <a:spcPts val="0"/>
                        </a:spcBef>
                        <a:spcAft>
                          <a:spcPts val="0"/>
                        </a:spcAft>
                      </a:pPr>
                      <a:r>
                        <a:rPr lang="en-US" sz="1100">
                          <a:effectLst/>
                        </a:rPr>
                        <a:t>04:01</a:t>
                      </a:r>
                      <a:endParaRPr lang="en-US" sz="1100">
                        <a:effectLst/>
                        <a:latin typeface="Calibri" panose="020F0502020204030204" pitchFamily="34" charset="0"/>
                        <a:ea typeface="MS Mincho"/>
                        <a:cs typeface="Calibri" panose="020F0502020204030204" pitchFamily="34" charset="0"/>
                      </a:endParaRPr>
                    </a:p>
                  </a:txBody>
                  <a:tcPr marL="66723" marR="66723" marT="0" marB="0"/>
                </a:tc>
                <a:tc>
                  <a:txBody>
                    <a:bodyPr/>
                    <a:lstStyle/>
                    <a:p>
                      <a:pPr marL="0" marR="0">
                        <a:spcBef>
                          <a:spcPts val="0"/>
                        </a:spcBef>
                        <a:spcAft>
                          <a:spcPts val="0"/>
                        </a:spcAft>
                      </a:pPr>
                      <a:r>
                        <a:rPr lang="en-US" sz="1100" dirty="0">
                          <a:effectLst/>
                        </a:rPr>
                        <a:t>Reserved</a:t>
                      </a:r>
                      <a:endParaRPr lang="en-US" sz="1100" dirty="0">
                        <a:effectLst/>
                        <a:latin typeface="Calibri" panose="020F0502020204030204" pitchFamily="34" charset="0"/>
                        <a:ea typeface="MS Mincho"/>
                        <a:cs typeface="Calibri" panose="020F0502020204030204" pitchFamily="34" charset="0"/>
                      </a:endParaRPr>
                    </a:p>
                  </a:txBody>
                  <a:tcPr marL="66723" marR="66723" marT="0" marB="0"/>
                </a:tc>
                <a:extLst>
                  <a:ext uri="{0D108BD9-81ED-4DB2-BD59-A6C34878D82A}">
                    <a16:rowId xmlns:a16="http://schemas.microsoft.com/office/drawing/2014/main" val="10002"/>
                  </a:ext>
                </a:extLst>
              </a:tr>
              <a:tr h="1004442">
                <a:tc>
                  <a:txBody>
                    <a:bodyPr/>
                    <a:lstStyle/>
                    <a:p>
                      <a:pPr marL="0" marR="0">
                        <a:spcBef>
                          <a:spcPts val="0"/>
                        </a:spcBef>
                        <a:spcAft>
                          <a:spcPts val="0"/>
                        </a:spcAft>
                      </a:pPr>
                      <a:r>
                        <a:rPr lang="en-US" sz="1100">
                          <a:effectLst/>
                        </a:rPr>
                        <a:t>07:05</a:t>
                      </a:r>
                      <a:endParaRPr lang="en-US" sz="1100">
                        <a:effectLst/>
                        <a:latin typeface="Calibri" panose="020F0502020204030204" pitchFamily="34" charset="0"/>
                        <a:ea typeface="MS Mincho"/>
                        <a:cs typeface="Calibri" panose="020F0502020204030204" pitchFamily="34" charset="0"/>
                      </a:endParaRPr>
                    </a:p>
                  </a:txBody>
                  <a:tcPr marL="66723" marR="66723" marT="0" marB="0"/>
                </a:tc>
                <a:tc>
                  <a:txBody>
                    <a:bodyPr/>
                    <a:lstStyle/>
                    <a:p>
                      <a:pPr marL="0" marR="0">
                        <a:spcBef>
                          <a:spcPts val="0"/>
                        </a:spcBef>
                        <a:spcAft>
                          <a:spcPts val="0"/>
                        </a:spcAft>
                      </a:pPr>
                      <a:r>
                        <a:rPr lang="en-US" sz="1100" b="1" dirty="0">
                          <a:effectLst/>
                        </a:rPr>
                        <a:t>IEEE OUI Identifier (IEEE):</a:t>
                      </a:r>
                      <a:r>
                        <a:rPr lang="en-US" sz="1100" b="0" i="0" kern="1200" dirty="0">
                          <a:solidFill>
                            <a:schemeClr val="dk1"/>
                          </a:solidFill>
                          <a:effectLst/>
                          <a:latin typeface="+mn-lt"/>
                          <a:ea typeface="+mn-ea"/>
                          <a:cs typeface="+mn-cs"/>
                        </a:rPr>
                        <a:t>The IEEE OUI field shall contain a 24-bit canonical form OUI assigned by the IEEE to the organization that is able</a:t>
                      </a:r>
                      <a:br>
                        <a:rPr lang="en-US" sz="1100" b="0" i="0" kern="1200" dirty="0">
                          <a:solidFill>
                            <a:schemeClr val="dk1"/>
                          </a:solidFill>
                          <a:effectLst/>
                          <a:latin typeface="+mn-lt"/>
                          <a:ea typeface="+mn-ea"/>
                          <a:cs typeface="+mn-cs"/>
                        </a:rPr>
                      </a:br>
                      <a:r>
                        <a:rPr lang="en-US" sz="1100" b="0" i="0" kern="1200" dirty="0">
                          <a:solidFill>
                            <a:schemeClr val="dk1"/>
                          </a:solidFill>
                          <a:effectLst/>
                          <a:latin typeface="+mn-lt"/>
                          <a:ea typeface="+mn-ea"/>
                          <a:cs typeface="+mn-cs"/>
                        </a:rPr>
                        <a:t>to interpret the Current Device Internal Status Data in this log.</a:t>
                      </a:r>
                      <a:r>
                        <a:rPr lang="en-US" sz="1100" dirty="0"/>
                        <a:t> </a:t>
                      </a:r>
                      <a:endParaRPr lang="en-US" sz="1100" dirty="0">
                        <a:effectLst/>
                        <a:latin typeface="Calibri" panose="020F0502020204030204" pitchFamily="34" charset="0"/>
                        <a:ea typeface="MS Mincho"/>
                        <a:cs typeface="Calibri" panose="020F0502020204030204" pitchFamily="34" charset="0"/>
                      </a:endParaRPr>
                    </a:p>
                  </a:txBody>
                  <a:tcPr marL="66723" marR="66723" marT="0" marB="0"/>
                </a:tc>
                <a:extLst>
                  <a:ext uri="{0D108BD9-81ED-4DB2-BD59-A6C34878D82A}">
                    <a16:rowId xmlns:a16="http://schemas.microsoft.com/office/drawing/2014/main" val="10003"/>
                  </a:ext>
                </a:extLst>
              </a:tr>
              <a:tr h="1004442">
                <a:tc>
                  <a:txBody>
                    <a:bodyPr/>
                    <a:lstStyle/>
                    <a:p>
                      <a:pPr marL="0" marR="0">
                        <a:spcBef>
                          <a:spcPts val="0"/>
                        </a:spcBef>
                        <a:spcAft>
                          <a:spcPts val="0"/>
                        </a:spcAft>
                      </a:pPr>
                      <a:r>
                        <a:rPr lang="en-US" sz="1100">
                          <a:effectLst/>
                        </a:rPr>
                        <a:t>09:08</a:t>
                      </a:r>
                      <a:endParaRPr lang="en-US" sz="1100">
                        <a:effectLst/>
                        <a:latin typeface="Calibri" panose="020F0502020204030204" pitchFamily="34" charset="0"/>
                        <a:ea typeface="MS Mincho"/>
                        <a:cs typeface="Calibri" panose="020F0502020204030204" pitchFamily="34" charset="0"/>
                      </a:endParaRPr>
                    </a:p>
                  </a:txBody>
                  <a:tcPr marL="66723" marR="66723" marT="0" marB="0"/>
                </a:tc>
                <a:tc>
                  <a:txBody>
                    <a:bodyPr/>
                    <a:lstStyle/>
                    <a:p>
                      <a:pPr marL="0" marR="0">
                        <a:spcBef>
                          <a:spcPts val="0"/>
                        </a:spcBef>
                        <a:spcAft>
                          <a:spcPts val="0"/>
                        </a:spcAft>
                      </a:pPr>
                      <a:r>
                        <a:rPr lang="en-US" sz="1100" b="1" dirty="0">
                          <a:effectLst/>
                        </a:rPr>
                        <a:t>Device Internal Status Data Area 1 Last Log Page: </a:t>
                      </a:r>
                      <a:r>
                        <a:rPr lang="en-US" sz="1100" dirty="0">
                          <a:effectLst/>
                        </a:rPr>
                        <a:t>Contains the value of the last log page of Device</a:t>
                      </a:r>
                      <a:r>
                        <a:rPr lang="en-US" sz="1100" baseline="0" dirty="0">
                          <a:effectLst/>
                        </a:rPr>
                        <a:t> Internal Status </a:t>
                      </a:r>
                      <a:r>
                        <a:rPr lang="en-US" sz="1100" dirty="0">
                          <a:effectLst/>
                        </a:rPr>
                        <a:t>Data Area 1. If the Device</a:t>
                      </a:r>
                      <a:r>
                        <a:rPr lang="en-US" sz="1100" baseline="0" dirty="0">
                          <a:effectLst/>
                        </a:rPr>
                        <a:t> Internal Status </a:t>
                      </a:r>
                      <a:r>
                        <a:rPr lang="en-US" sz="1100" dirty="0">
                          <a:effectLst/>
                        </a:rPr>
                        <a:t>Data Area 1 does not contain data, then this field shall be cleared to 0h. If this field is not 0h then Device</a:t>
                      </a:r>
                      <a:r>
                        <a:rPr lang="en-US" sz="1100" baseline="0" dirty="0">
                          <a:effectLst/>
                        </a:rPr>
                        <a:t> Internal Status </a:t>
                      </a:r>
                      <a:r>
                        <a:rPr lang="en-US" sz="1100" dirty="0">
                          <a:effectLst/>
                        </a:rPr>
                        <a:t>Data Area 1 begins at page 1h and ends at the page indicated in this field.</a:t>
                      </a:r>
                      <a:endParaRPr lang="en-US" sz="1100" dirty="0">
                        <a:effectLst/>
                        <a:latin typeface="Calibri" panose="020F0502020204030204" pitchFamily="34" charset="0"/>
                        <a:ea typeface="MS Mincho"/>
                        <a:cs typeface="Calibri" panose="020F0502020204030204" pitchFamily="34" charset="0"/>
                      </a:endParaRPr>
                    </a:p>
                  </a:txBody>
                  <a:tcPr marL="66723" marR="66723" marT="0" marB="0"/>
                </a:tc>
                <a:extLst>
                  <a:ext uri="{0D108BD9-81ED-4DB2-BD59-A6C34878D82A}">
                    <a16:rowId xmlns:a16="http://schemas.microsoft.com/office/drawing/2014/main" val="10004"/>
                  </a:ext>
                </a:extLst>
              </a:tr>
              <a:tr h="1004442">
                <a:tc>
                  <a:txBody>
                    <a:bodyPr/>
                    <a:lstStyle/>
                    <a:p>
                      <a:pPr marL="0" marR="0">
                        <a:spcBef>
                          <a:spcPts val="0"/>
                        </a:spcBef>
                        <a:spcAft>
                          <a:spcPts val="0"/>
                        </a:spcAft>
                      </a:pPr>
                      <a:r>
                        <a:rPr lang="en-US" sz="1100">
                          <a:effectLst/>
                        </a:rPr>
                        <a:t>11:10</a:t>
                      </a:r>
                      <a:endParaRPr lang="en-US" sz="1100">
                        <a:effectLst/>
                        <a:latin typeface="Calibri" panose="020F0502020204030204" pitchFamily="34" charset="0"/>
                        <a:ea typeface="MS Mincho"/>
                        <a:cs typeface="Calibri" panose="020F0502020204030204" pitchFamily="34" charset="0"/>
                      </a:endParaRPr>
                    </a:p>
                  </a:txBody>
                  <a:tcPr marL="66723" marR="66723" marT="0" marB="0"/>
                </a:tc>
                <a:tc>
                  <a:txBody>
                    <a:bodyPr/>
                    <a:lstStyle/>
                    <a:p>
                      <a:pPr marL="0" marR="0">
                        <a:spcBef>
                          <a:spcPts val="0"/>
                        </a:spcBef>
                        <a:spcAft>
                          <a:spcPts val="0"/>
                        </a:spcAft>
                      </a:pPr>
                      <a:r>
                        <a:rPr lang="en-US" sz="1100" b="1" dirty="0">
                          <a:effectLst/>
                        </a:rPr>
                        <a:t>Device Internal Status Data Area 2</a:t>
                      </a:r>
                      <a:r>
                        <a:rPr lang="en-US" sz="1100" b="1" baseline="0" dirty="0">
                          <a:effectLst/>
                        </a:rPr>
                        <a:t> </a:t>
                      </a:r>
                      <a:r>
                        <a:rPr lang="en-US" sz="1100" b="1" dirty="0">
                          <a:effectLst/>
                        </a:rPr>
                        <a:t>Last Log Page:</a:t>
                      </a:r>
                      <a:r>
                        <a:rPr lang="en-US" sz="1100" dirty="0">
                          <a:effectLst/>
                        </a:rPr>
                        <a:t> Contains the value of the last log page of Device</a:t>
                      </a:r>
                      <a:r>
                        <a:rPr lang="en-US" sz="1100" baseline="0" dirty="0">
                          <a:effectLst/>
                        </a:rPr>
                        <a:t> Internal Status </a:t>
                      </a:r>
                      <a:r>
                        <a:rPr lang="en-US" sz="1100" dirty="0">
                          <a:effectLst/>
                        </a:rPr>
                        <a:t>Data Area 2. This value shall be greater than or equal to the value in the Device</a:t>
                      </a:r>
                      <a:r>
                        <a:rPr lang="en-US" sz="1100" baseline="0" dirty="0">
                          <a:effectLst/>
                        </a:rPr>
                        <a:t> Internal Status </a:t>
                      </a:r>
                      <a:r>
                        <a:rPr lang="en-US" sz="1100" dirty="0">
                          <a:effectLst/>
                        </a:rPr>
                        <a:t>Data Area 1 Last page field. If this field is not 0h then Device</a:t>
                      </a:r>
                      <a:r>
                        <a:rPr lang="en-US" sz="1100" baseline="0" dirty="0">
                          <a:effectLst/>
                        </a:rPr>
                        <a:t> Internal Status </a:t>
                      </a:r>
                      <a:r>
                        <a:rPr lang="en-US" sz="1100" dirty="0">
                          <a:effectLst/>
                        </a:rPr>
                        <a:t>Data Area 2 begins at page 1h and ends at the page indicated in this field.</a:t>
                      </a:r>
                      <a:endParaRPr lang="en-US" sz="1100" dirty="0">
                        <a:effectLst/>
                        <a:latin typeface="Calibri" panose="020F0502020204030204" pitchFamily="34" charset="0"/>
                        <a:ea typeface="MS Mincho"/>
                        <a:cs typeface="Calibri" panose="020F0502020204030204" pitchFamily="34" charset="0"/>
                      </a:endParaRPr>
                    </a:p>
                  </a:txBody>
                  <a:tcPr marL="66723" marR="66723" marT="0" marB="0"/>
                </a:tc>
                <a:extLst>
                  <a:ext uri="{0D108BD9-81ED-4DB2-BD59-A6C34878D82A}">
                    <a16:rowId xmlns:a16="http://schemas.microsoft.com/office/drawing/2014/main" val="10005"/>
                  </a:ext>
                </a:extLst>
              </a:tr>
              <a:tr h="1004442">
                <a:tc>
                  <a:txBody>
                    <a:bodyPr/>
                    <a:lstStyle/>
                    <a:p>
                      <a:pPr marL="0" marR="0">
                        <a:spcBef>
                          <a:spcPts val="0"/>
                        </a:spcBef>
                        <a:spcAft>
                          <a:spcPts val="0"/>
                        </a:spcAft>
                      </a:pPr>
                      <a:r>
                        <a:rPr lang="en-US" sz="1100">
                          <a:effectLst/>
                        </a:rPr>
                        <a:t>13:12</a:t>
                      </a:r>
                      <a:endParaRPr lang="en-US" sz="1100">
                        <a:effectLst/>
                        <a:latin typeface="Calibri" panose="020F0502020204030204" pitchFamily="34" charset="0"/>
                        <a:ea typeface="MS Mincho"/>
                        <a:cs typeface="Calibri" panose="020F0502020204030204" pitchFamily="34" charset="0"/>
                      </a:endParaRPr>
                    </a:p>
                  </a:txBody>
                  <a:tcPr marL="66723" marR="66723" marT="0" marB="0"/>
                </a:tc>
                <a:tc>
                  <a:txBody>
                    <a:bodyPr/>
                    <a:lstStyle/>
                    <a:p>
                      <a:pPr marL="0" marR="0">
                        <a:spcBef>
                          <a:spcPts val="0"/>
                        </a:spcBef>
                        <a:spcAft>
                          <a:spcPts val="0"/>
                        </a:spcAft>
                      </a:pPr>
                      <a:r>
                        <a:rPr lang="en-US" sz="1100" b="1" dirty="0">
                          <a:effectLst/>
                        </a:rPr>
                        <a:t>Device Internal Status Data Area 3</a:t>
                      </a:r>
                      <a:r>
                        <a:rPr lang="en-US" sz="1100" b="1" baseline="0" dirty="0">
                          <a:effectLst/>
                        </a:rPr>
                        <a:t> </a:t>
                      </a:r>
                      <a:r>
                        <a:rPr lang="en-US" sz="1100" b="1" dirty="0">
                          <a:effectLst/>
                        </a:rPr>
                        <a:t>Last Log Page: </a:t>
                      </a:r>
                      <a:r>
                        <a:rPr lang="en-US" sz="1100" dirty="0">
                          <a:effectLst/>
                        </a:rPr>
                        <a:t>Contains the value of the last log page of Device</a:t>
                      </a:r>
                      <a:r>
                        <a:rPr lang="en-US" sz="1100" baseline="0" dirty="0">
                          <a:effectLst/>
                        </a:rPr>
                        <a:t> Internal Status </a:t>
                      </a:r>
                      <a:r>
                        <a:rPr lang="en-US" sz="1100" dirty="0">
                          <a:effectLst/>
                        </a:rPr>
                        <a:t>Data Area 3. This value shall be greater than or equal to the value in the Device</a:t>
                      </a:r>
                      <a:r>
                        <a:rPr lang="en-US" sz="1100" baseline="0" dirty="0">
                          <a:effectLst/>
                        </a:rPr>
                        <a:t> Internal Status </a:t>
                      </a:r>
                      <a:r>
                        <a:rPr lang="en-US" sz="1100" dirty="0">
                          <a:effectLst/>
                        </a:rPr>
                        <a:t>Data Area 2 Last page field. If this field is not 0h then Device</a:t>
                      </a:r>
                      <a:r>
                        <a:rPr lang="en-US" sz="1100" baseline="0" dirty="0">
                          <a:effectLst/>
                        </a:rPr>
                        <a:t> Internal Status </a:t>
                      </a:r>
                      <a:r>
                        <a:rPr lang="en-US" sz="1100" dirty="0">
                          <a:effectLst/>
                        </a:rPr>
                        <a:t>Data Area 3 begins at page 1h and ends at the page contained in this field.</a:t>
                      </a:r>
                      <a:endParaRPr lang="en-US" sz="1100" dirty="0">
                        <a:effectLst/>
                        <a:latin typeface="Calibri" panose="020F0502020204030204" pitchFamily="34" charset="0"/>
                        <a:ea typeface="MS Mincho"/>
                        <a:cs typeface="Calibri" panose="020F0502020204030204" pitchFamily="34" charset="0"/>
                      </a:endParaRPr>
                    </a:p>
                  </a:txBody>
                  <a:tcPr marL="66723" marR="66723" marT="0" marB="0"/>
                </a:tc>
                <a:extLst>
                  <a:ext uri="{0D108BD9-81ED-4DB2-BD59-A6C34878D82A}">
                    <a16:rowId xmlns:a16="http://schemas.microsoft.com/office/drawing/2014/main" val="10006"/>
                  </a:ext>
                </a:extLst>
              </a:tr>
            </a:tbl>
          </a:graphicData>
        </a:graphic>
      </p:graphicFrame>
      <p:graphicFrame>
        <p:nvGraphicFramePr>
          <p:cNvPr id="6" name="Content Placeholder 5"/>
          <p:cNvGraphicFramePr>
            <a:graphicFrameLocks noGrp="1"/>
          </p:cNvGraphicFramePr>
          <p:nvPr>
            <p:ph sz="half" idx="2"/>
          </p:nvPr>
        </p:nvGraphicFramePr>
        <p:xfrm>
          <a:off x="5981145" y="1170610"/>
          <a:ext cx="5932555" cy="4620433"/>
        </p:xfrm>
        <a:graphic>
          <a:graphicData uri="http://schemas.openxmlformats.org/drawingml/2006/table">
            <a:tbl>
              <a:tblPr firstRow="1" firstCol="1" bandRow="1">
                <a:tableStyleId>{6E25E649-3F16-4E02-A733-19D2CDBF48F0}</a:tableStyleId>
              </a:tblPr>
              <a:tblGrid>
                <a:gridCol w="1361983">
                  <a:extLst>
                    <a:ext uri="{9D8B030D-6E8A-4147-A177-3AD203B41FA5}">
                      <a16:colId xmlns:a16="http://schemas.microsoft.com/office/drawing/2014/main" val="20000"/>
                    </a:ext>
                  </a:extLst>
                </a:gridCol>
                <a:gridCol w="4570572">
                  <a:extLst>
                    <a:ext uri="{9D8B030D-6E8A-4147-A177-3AD203B41FA5}">
                      <a16:colId xmlns:a16="http://schemas.microsoft.com/office/drawing/2014/main" val="20001"/>
                    </a:ext>
                  </a:extLst>
                </a:gridCol>
              </a:tblGrid>
              <a:tr h="243181">
                <a:tc>
                  <a:txBody>
                    <a:bodyPr/>
                    <a:lstStyle/>
                    <a:p>
                      <a:pPr marL="0" marR="0">
                        <a:spcBef>
                          <a:spcPts val="0"/>
                        </a:spcBef>
                        <a:spcAft>
                          <a:spcPts val="0"/>
                        </a:spcAft>
                      </a:pPr>
                      <a:r>
                        <a:rPr lang="en-US" sz="1100" dirty="0">
                          <a:effectLst/>
                        </a:rPr>
                        <a:t>Bit</a:t>
                      </a:r>
                      <a:endParaRPr lang="en-US" sz="1100" dirty="0">
                        <a:effectLst/>
                        <a:latin typeface="Calibri" panose="020F0502020204030204" pitchFamily="34" charset="0"/>
                        <a:ea typeface="MS Mincho"/>
                        <a:cs typeface="Calibri" panose="020F0502020204030204" pitchFamily="34" charset="0"/>
                      </a:endParaRPr>
                    </a:p>
                  </a:txBody>
                  <a:tcPr marL="66723" marR="66723" marT="0" marB="0"/>
                </a:tc>
                <a:tc>
                  <a:txBody>
                    <a:bodyPr/>
                    <a:lstStyle/>
                    <a:p>
                      <a:pPr marL="0" marR="0">
                        <a:spcBef>
                          <a:spcPts val="0"/>
                        </a:spcBef>
                        <a:spcAft>
                          <a:spcPts val="0"/>
                        </a:spcAft>
                      </a:pPr>
                      <a:r>
                        <a:rPr lang="en-US" sz="1100" dirty="0">
                          <a:effectLst/>
                        </a:rPr>
                        <a:t>Description</a:t>
                      </a:r>
                      <a:endParaRPr lang="en-US" sz="1100" dirty="0">
                        <a:effectLst/>
                        <a:latin typeface="Calibri" panose="020F0502020204030204" pitchFamily="34" charset="0"/>
                        <a:ea typeface="MS Mincho"/>
                        <a:cs typeface="Calibri" panose="020F0502020204030204" pitchFamily="34" charset="0"/>
                      </a:endParaRPr>
                    </a:p>
                  </a:txBody>
                  <a:tcPr marL="66723" marR="66723" marT="0" marB="0"/>
                </a:tc>
                <a:extLst>
                  <a:ext uri="{0D108BD9-81ED-4DB2-BD59-A6C34878D82A}">
                    <a16:rowId xmlns:a16="http://schemas.microsoft.com/office/drawing/2014/main" val="10000"/>
                  </a:ext>
                </a:extLst>
              </a:tr>
              <a:tr h="243181">
                <a:tc>
                  <a:txBody>
                    <a:bodyPr/>
                    <a:lstStyle/>
                    <a:p>
                      <a:pPr marL="0" marR="0">
                        <a:spcBef>
                          <a:spcPts val="0"/>
                        </a:spcBef>
                        <a:spcAft>
                          <a:spcPts val="0"/>
                        </a:spcAft>
                      </a:pPr>
                      <a:r>
                        <a:rPr lang="en-US" sz="1100" dirty="0">
                          <a:effectLst/>
                        </a:rPr>
                        <a:t>381:14</a:t>
                      </a:r>
                      <a:endParaRPr lang="en-US" sz="1100" dirty="0">
                        <a:effectLst/>
                        <a:latin typeface="Calibri" panose="020F0502020204030204" pitchFamily="34" charset="0"/>
                        <a:ea typeface="MS Mincho"/>
                        <a:cs typeface="Calibri" panose="020F0502020204030204" pitchFamily="34" charset="0"/>
                      </a:endParaRPr>
                    </a:p>
                  </a:txBody>
                  <a:tcPr marL="66723" marR="66723" marT="0" marB="0"/>
                </a:tc>
                <a:tc>
                  <a:txBody>
                    <a:bodyPr/>
                    <a:lstStyle/>
                    <a:p>
                      <a:pPr marL="0" marR="0">
                        <a:spcBef>
                          <a:spcPts val="0"/>
                        </a:spcBef>
                        <a:spcAft>
                          <a:spcPts val="0"/>
                        </a:spcAft>
                      </a:pPr>
                      <a:r>
                        <a:rPr lang="en-US" sz="1100">
                          <a:effectLst/>
                        </a:rPr>
                        <a:t>Reserved</a:t>
                      </a:r>
                      <a:endParaRPr lang="en-US" sz="1100">
                        <a:effectLst/>
                        <a:latin typeface="Calibri" panose="020F0502020204030204" pitchFamily="34" charset="0"/>
                        <a:ea typeface="MS Mincho"/>
                        <a:cs typeface="Calibri" panose="020F0502020204030204" pitchFamily="34" charset="0"/>
                      </a:endParaRPr>
                    </a:p>
                  </a:txBody>
                  <a:tcPr marL="66723" marR="66723" marT="0" marB="0"/>
                </a:tc>
                <a:extLst>
                  <a:ext uri="{0D108BD9-81ED-4DB2-BD59-A6C34878D82A}">
                    <a16:rowId xmlns:a16="http://schemas.microsoft.com/office/drawing/2014/main" val="10001"/>
                  </a:ext>
                </a:extLst>
              </a:tr>
              <a:tr h="729542">
                <a:tc>
                  <a:txBody>
                    <a:bodyPr/>
                    <a:lstStyle/>
                    <a:p>
                      <a:pPr marL="0" marR="0">
                        <a:spcBef>
                          <a:spcPts val="0"/>
                        </a:spcBef>
                        <a:spcAft>
                          <a:spcPts val="0"/>
                        </a:spcAft>
                      </a:pPr>
                      <a:r>
                        <a:rPr lang="en-US" sz="1100">
                          <a:effectLst/>
                        </a:rPr>
                        <a:t>382</a:t>
                      </a:r>
                      <a:endParaRPr lang="en-US" sz="1100">
                        <a:effectLst/>
                        <a:latin typeface="Calibri" panose="020F0502020204030204" pitchFamily="34" charset="0"/>
                        <a:ea typeface="MS Mincho"/>
                        <a:cs typeface="Calibri" panose="020F0502020204030204" pitchFamily="34" charset="0"/>
                      </a:endParaRPr>
                    </a:p>
                  </a:txBody>
                  <a:tcPr marL="66723" marR="66723" marT="0" marB="0"/>
                </a:tc>
                <a:tc>
                  <a:txBody>
                    <a:bodyPr/>
                    <a:lstStyle/>
                    <a:p>
                      <a:pPr marL="0" marR="0">
                        <a:spcBef>
                          <a:spcPts val="0"/>
                        </a:spcBef>
                        <a:spcAft>
                          <a:spcPts val="0"/>
                        </a:spcAft>
                      </a:pPr>
                      <a:r>
                        <a:rPr lang="en-US" sz="1100" b="1" dirty="0">
                          <a:effectLst/>
                        </a:rPr>
                        <a:t>Saved Data Available: </a:t>
                      </a:r>
                      <a:r>
                        <a:rPr lang="en-US" sz="1100" dirty="0">
                          <a:effectLst/>
                        </a:rPr>
                        <a:t>Contains the value of Saved Device</a:t>
                      </a:r>
                      <a:r>
                        <a:rPr lang="en-US" sz="1100" baseline="0" dirty="0">
                          <a:effectLst/>
                        </a:rPr>
                        <a:t> Internal Status </a:t>
                      </a:r>
                      <a:r>
                        <a:rPr lang="en-US" sz="1100" dirty="0">
                          <a:effectLst/>
                        </a:rPr>
                        <a:t>Data Available field in the Saved Device</a:t>
                      </a:r>
                      <a:r>
                        <a:rPr lang="en-US" sz="1100" baseline="0" dirty="0">
                          <a:effectLst/>
                        </a:rPr>
                        <a:t> Internal Status Data </a:t>
                      </a:r>
                      <a:r>
                        <a:rPr lang="en-US" sz="1100" dirty="0">
                          <a:effectLst/>
                        </a:rPr>
                        <a:t>Log</a:t>
                      </a:r>
                      <a:endParaRPr lang="en-US" sz="1100" dirty="0">
                        <a:effectLst/>
                        <a:latin typeface="Calibri" panose="020F0502020204030204" pitchFamily="34" charset="0"/>
                        <a:ea typeface="MS Mincho"/>
                        <a:cs typeface="Calibri" panose="020F0502020204030204" pitchFamily="34" charset="0"/>
                      </a:endParaRPr>
                    </a:p>
                  </a:txBody>
                  <a:tcPr marL="66723" marR="66723" marT="0" marB="0"/>
                </a:tc>
                <a:extLst>
                  <a:ext uri="{0D108BD9-81ED-4DB2-BD59-A6C34878D82A}">
                    <a16:rowId xmlns:a16="http://schemas.microsoft.com/office/drawing/2014/main" val="10002"/>
                  </a:ext>
                </a:extLst>
              </a:tr>
              <a:tr h="729542">
                <a:tc>
                  <a:txBody>
                    <a:bodyPr/>
                    <a:lstStyle/>
                    <a:p>
                      <a:pPr marL="0" marR="0">
                        <a:spcBef>
                          <a:spcPts val="0"/>
                        </a:spcBef>
                        <a:spcAft>
                          <a:spcPts val="0"/>
                        </a:spcAft>
                      </a:pPr>
                      <a:r>
                        <a:rPr lang="en-US" sz="1100">
                          <a:effectLst/>
                        </a:rPr>
                        <a:t>383</a:t>
                      </a:r>
                      <a:endParaRPr lang="en-US" sz="1100">
                        <a:effectLst/>
                        <a:latin typeface="Calibri" panose="020F0502020204030204" pitchFamily="34" charset="0"/>
                        <a:ea typeface="MS Mincho"/>
                        <a:cs typeface="Calibri" panose="020F0502020204030204" pitchFamily="34" charset="0"/>
                      </a:endParaRPr>
                    </a:p>
                  </a:txBody>
                  <a:tcPr marL="66723" marR="66723" marT="0" marB="0"/>
                </a:tc>
                <a:tc>
                  <a:txBody>
                    <a:bodyPr/>
                    <a:lstStyle/>
                    <a:p>
                      <a:pPr marL="0" marR="0">
                        <a:spcBef>
                          <a:spcPts val="0"/>
                        </a:spcBef>
                        <a:spcAft>
                          <a:spcPts val="0"/>
                        </a:spcAft>
                      </a:pPr>
                      <a:r>
                        <a:rPr lang="en-US" sz="1100" b="1" dirty="0">
                          <a:effectLst/>
                        </a:rPr>
                        <a:t>Saved Data Generation Number: </a:t>
                      </a:r>
                      <a:r>
                        <a:rPr lang="en-US" sz="1100" dirty="0">
                          <a:effectLst/>
                        </a:rPr>
                        <a:t>Contains the value of the Saved Device</a:t>
                      </a:r>
                      <a:r>
                        <a:rPr lang="en-US" sz="1100" baseline="0" dirty="0">
                          <a:effectLst/>
                        </a:rPr>
                        <a:t> Internal Status </a:t>
                      </a:r>
                      <a:r>
                        <a:rPr lang="en-US" sz="1100" dirty="0">
                          <a:effectLst/>
                        </a:rPr>
                        <a:t>Data Generation Number field in the Saved Device</a:t>
                      </a:r>
                      <a:r>
                        <a:rPr lang="en-US" sz="1100" baseline="0" dirty="0">
                          <a:effectLst/>
                        </a:rPr>
                        <a:t> Internal Status Data </a:t>
                      </a:r>
                      <a:r>
                        <a:rPr lang="en-US" sz="1100" dirty="0">
                          <a:effectLst/>
                        </a:rPr>
                        <a:t>Log </a:t>
                      </a:r>
                      <a:endParaRPr lang="en-US" sz="1100" dirty="0">
                        <a:effectLst/>
                        <a:latin typeface="Calibri" panose="020F0502020204030204" pitchFamily="34" charset="0"/>
                        <a:ea typeface="MS Mincho"/>
                        <a:cs typeface="Calibri" panose="020F0502020204030204" pitchFamily="34" charset="0"/>
                      </a:endParaRPr>
                    </a:p>
                  </a:txBody>
                  <a:tcPr marL="66723" marR="66723" marT="0" marB="0"/>
                </a:tc>
                <a:extLst>
                  <a:ext uri="{0D108BD9-81ED-4DB2-BD59-A6C34878D82A}">
                    <a16:rowId xmlns:a16="http://schemas.microsoft.com/office/drawing/2014/main" val="10003"/>
                  </a:ext>
                </a:extLst>
              </a:tr>
              <a:tr h="972723">
                <a:tc>
                  <a:txBody>
                    <a:bodyPr/>
                    <a:lstStyle/>
                    <a:p>
                      <a:pPr marL="0" marR="0">
                        <a:spcBef>
                          <a:spcPts val="0"/>
                        </a:spcBef>
                        <a:spcAft>
                          <a:spcPts val="0"/>
                        </a:spcAft>
                      </a:pPr>
                      <a:r>
                        <a:rPr lang="en-US" sz="1100" dirty="0">
                          <a:effectLst/>
                        </a:rPr>
                        <a:t>511:384</a:t>
                      </a:r>
                      <a:endParaRPr lang="en-US" sz="1100" dirty="0">
                        <a:effectLst/>
                        <a:latin typeface="Calibri" panose="020F0502020204030204" pitchFamily="34" charset="0"/>
                        <a:ea typeface="MS Mincho"/>
                        <a:cs typeface="Calibri" panose="020F0502020204030204" pitchFamily="34" charset="0"/>
                      </a:endParaRPr>
                    </a:p>
                  </a:txBody>
                  <a:tcPr marL="66723" marR="66723" marT="0" marB="0"/>
                </a:tc>
                <a:tc>
                  <a:txBody>
                    <a:bodyPr/>
                    <a:lstStyle/>
                    <a:p>
                      <a:pPr marL="0" marR="0">
                        <a:spcBef>
                          <a:spcPts val="0"/>
                        </a:spcBef>
                        <a:spcAft>
                          <a:spcPts val="0"/>
                        </a:spcAft>
                      </a:pPr>
                      <a:r>
                        <a:rPr lang="en-US" sz="1100" b="1" dirty="0">
                          <a:effectLst/>
                        </a:rPr>
                        <a:t>Reason Identifier: </a:t>
                      </a:r>
                      <a:r>
                        <a:rPr lang="en-US" sz="1100" dirty="0">
                          <a:effectLst/>
                        </a:rPr>
                        <a:t>Contains a vendor specific identifier that describes the operating conditions of the controller at the time of capture. The Reason Identifier field should provide an identification of unique operating conditions of the controller.</a:t>
                      </a:r>
                      <a:endParaRPr lang="en-US" sz="1100" dirty="0">
                        <a:effectLst/>
                        <a:latin typeface="Calibri" panose="020F0502020204030204" pitchFamily="34" charset="0"/>
                        <a:ea typeface="MS Mincho"/>
                        <a:cs typeface="Calibri" panose="020F0502020204030204" pitchFamily="34" charset="0"/>
                      </a:endParaRPr>
                    </a:p>
                  </a:txBody>
                  <a:tcPr marL="66723" marR="66723" marT="0" marB="0"/>
                </a:tc>
                <a:extLst>
                  <a:ext uri="{0D108BD9-81ED-4DB2-BD59-A6C34878D82A}">
                    <a16:rowId xmlns:a16="http://schemas.microsoft.com/office/drawing/2014/main" val="10004"/>
                  </a:ext>
                </a:extLst>
              </a:tr>
              <a:tr h="486361">
                <a:tc>
                  <a:txBody>
                    <a:bodyPr/>
                    <a:lstStyle/>
                    <a:p>
                      <a:pPr marL="0" marR="0">
                        <a:spcBef>
                          <a:spcPts val="0"/>
                        </a:spcBef>
                        <a:spcAft>
                          <a:spcPts val="0"/>
                        </a:spcAft>
                      </a:pPr>
                      <a:r>
                        <a:rPr lang="en-US" sz="1100">
                          <a:effectLst/>
                        </a:rPr>
                        <a:t>1023:512</a:t>
                      </a:r>
                      <a:endParaRPr lang="en-US" sz="1100">
                        <a:effectLst/>
                        <a:latin typeface="Calibri" panose="020F0502020204030204" pitchFamily="34" charset="0"/>
                        <a:ea typeface="MS Mincho"/>
                        <a:cs typeface="Calibri" panose="020F0502020204030204" pitchFamily="34" charset="0"/>
                      </a:endParaRPr>
                    </a:p>
                  </a:txBody>
                  <a:tcPr marL="66723" marR="66723" marT="0" marB="0"/>
                </a:tc>
                <a:tc>
                  <a:txBody>
                    <a:bodyPr/>
                    <a:lstStyle/>
                    <a:p>
                      <a:pPr marL="0" marR="0">
                        <a:spcBef>
                          <a:spcPts val="0"/>
                        </a:spcBef>
                        <a:spcAft>
                          <a:spcPts val="0"/>
                        </a:spcAft>
                      </a:pPr>
                      <a:r>
                        <a:rPr lang="en-US" sz="1100" b="1" dirty="0">
                          <a:effectLst/>
                        </a:rPr>
                        <a:t>Telemetry Initiated Data Block 1: </a:t>
                      </a:r>
                      <a:r>
                        <a:rPr lang="en-US" sz="1100" dirty="0">
                          <a:effectLst/>
                        </a:rPr>
                        <a:t>Contains Telemetry Data Block 1 for the Telemetry Initiated Log</a:t>
                      </a:r>
                      <a:endParaRPr lang="en-US" sz="1100" dirty="0">
                        <a:effectLst/>
                        <a:latin typeface="Calibri" panose="020F0502020204030204" pitchFamily="34" charset="0"/>
                        <a:ea typeface="MS Mincho"/>
                        <a:cs typeface="Calibri" panose="020F0502020204030204" pitchFamily="34" charset="0"/>
                      </a:endParaRPr>
                    </a:p>
                  </a:txBody>
                  <a:tcPr marL="66723" marR="66723" marT="0" marB="0"/>
                </a:tc>
                <a:extLst>
                  <a:ext uri="{0D108BD9-81ED-4DB2-BD59-A6C34878D82A}">
                    <a16:rowId xmlns:a16="http://schemas.microsoft.com/office/drawing/2014/main" val="10005"/>
                  </a:ext>
                </a:extLst>
              </a:tr>
              <a:tr h="486361">
                <a:tc>
                  <a:txBody>
                    <a:bodyPr/>
                    <a:lstStyle/>
                    <a:p>
                      <a:pPr marL="0" marR="0">
                        <a:spcBef>
                          <a:spcPts val="0"/>
                        </a:spcBef>
                        <a:spcAft>
                          <a:spcPts val="0"/>
                        </a:spcAft>
                      </a:pPr>
                      <a:r>
                        <a:rPr lang="en-US" sz="1100">
                          <a:effectLst/>
                        </a:rPr>
                        <a:t>1535:1024</a:t>
                      </a:r>
                      <a:endParaRPr lang="en-US" sz="1100">
                        <a:effectLst/>
                        <a:latin typeface="Calibri" panose="020F0502020204030204" pitchFamily="34" charset="0"/>
                        <a:ea typeface="MS Mincho"/>
                        <a:cs typeface="Calibri" panose="020F0502020204030204" pitchFamily="34" charset="0"/>
                      </a:endParaRPr>
                    </a:p>
                  </a:txBody>
                  <a:tcPr marL="66723" marR="66723" marT="0" marB="0"/>
                </a:tc>
                <a:tc>
                  <a:txBody>
                    <a:bodyPr/>
                    <a:lstStyle/>
                    <a:p>
                      <a:pPr marL="0" marR="0">
                        <a:spcBef>
                          <a:spcPts val="0"/>
                        </a:spcBef>
                        <a:spcAft>
                          <a:spcPts val="0"/>
                        </a:spcAft>
                      </a:pPr>
                      <a:r>
                        <a:rPr lang="en-US" sz="1100" b="1" dirty="0">
                          <a:effectLst/>
                        </a:rPr>
                        <a:t>Telemetry Initiated Data Block 2: </a:t>
                      </a:r>
                      <a:r>
                        <a:rPr lang="en-US" sz="1100" dirty="0">
                          <a:effectLst/>
                        </a:rPr>
                        <a:t>Contains Telemetry Data Block 2 for the Telemetry Initiated Log.</a:t>
                      </a:r>
                      <a:endParaRPr lang="en-US" sz="1100" dirty="0">
                        <a:effectLst/>
                        <a:latin typeface="Calibri" panose="020F0502020204030204" pitchFamily="34" charset="0"/>
                        <a:ea typeface="MS Mincho"/>
                        <a:cs typeface="Calibri" panose="020F0502020204030204" pitchFamily="34" charset="0"/>
                      </a:endParaRPr>
                    </a:p>
                  </a:txBody>
                  <a:tcPr marL="66723" marR="66723" marT="0" marB="0"/>
                </a:tc>
                <a:extLst>
                  <a:ext uri="{0D108BD9-81ED-4DB2-BD59-A6C34878D82A}">
                    <a16:rowId xmlns:a16="http://schemas.microsoft.com/office/drawing/2014/main" val="10006"/>
                  </a:ext>
                </a:extLst>
              </a:tr>
              <a:tr h="243181">
                <a:tc>
                  <a:txBody>
                    <a:bodyPr/>
                    <a:lstStyle/>
                    <a:p>
                      <a:pPr marL="0" marR="0">
                        <a:spcBef>
                          <a:spcPts val="0"/>
                        </a:spcBef>
                        <a:spcAft>
                          <a:spcPts val="0"/>
                        </a:spcAft>
                      </a:pPr>
                      <a:r>
                        <a:rPr lang="en-US" sz="1100">
                          <a:effectLst/>
                        </a:rPr>
                        <a:t>…</a:t>
                      </a:r>
                      <a:endParaRPr lang="en-US" sz="1100">
                        <a:effectLst/>
                        <a:latin typeface="Calibri" panose="020F0502020204030204" pitchFamily="34" charset="0"/>
                        <a:ea typeface="MS Mincho"/>
                        <a:cs typeface="Calibri" panose="020F0502020204030204" pitchFamily="34" charset="0"/>
                      </a:endParaRPr>
                    </a:p>
                  </a:txBody>
                  <a:tcPr marL="66723" marR="66723" marT="0" marB="0"/>
                </a:tc>
                <a:tc>
                  <a:txBody>
                    <a:bodyPr/>
                    <a:lstStyle/>
                    <a:p>
                      <a:pPr marL="0" marR="0">
                        <a:spcBef>
                          <a:spcPts val="0"/>
                        </a:spcBef>
                        <a:spcAft>
                          <a:spcPts val="0"/>
                        </a:spcAft>
                      </a:pPr>
                      <a:r>
                        <a:rPr lang="en-US" sz="1100" dirty="0">
                          <a:effectLst/>
                        </a:rPr>
                        <a:t>…</a:t>
                      </a:r>
                      <a:endParaRPr lang="en-US" sz="1100" dirty="0">
                        <a:effectLst/>
                        <a:latin typeface="Calibri" panose="020F0502020204030204" pitchFamily="34" charset="0"/>
                        <a:ea typeface="MS Mincho"/>
                        <a:cs typeface="Calibri" panose="020F0502020204030204" pitchFamily="34" charset="0"/>
                      </a:endParaRPr>
                    </a:p>
                  </a:txBody>
                  <a:tcPr marL="66723" marR="66723" marT="0" marB="0"/>
                </a:tc>
                <a:extLst>
                  <a:ext uri="{0D108BD9-81ED-4DB2-BD59-A6C34878D82A}">
                    <a16:rowId xmlns:a16="http://schemas.microsoft.com/office/drawing/2014/main" val="10007"/>
                  </a:ext>
                </a:extLst>
              </a:tr>
              <a:tr h="486361">
                <a:tc>
                  <a:txBody>
                    <a:bodyPr/>
                    <a:lstStyle/>
                    <a:p>
                      <a:pPr marL="0" marR="0">
                        <a:spcBef>
                          <a:spcPts val="0"/>
                        </a:spcBef>
                        <a:spcAft>
                          <a:spcPts val="0"/>
                        </a:spcAft>
                      </a:pPr>
                      <a:r>
                        <a:rPr lang="en-US" sz="1100">
                          <a:effectLst/>
                        </a:rPr>
                        <a:t>(n*512)+511 :(n*512)</a:t>
                      </a:r>
                      <a:endParaRPr lang="en-US" sz="1100">
                        <a:effectLst/>
                        <a:latin typeface="Calibri" panose="020F0502020204030204" pitchFamily="34" charset="0"/>
                        <a:ea typeface="MS Mincho"/>
                        <a:cs typeface="Calibri" panose="020F0502020204030204" pitchFamily="34" charset="0"/>
                      </a:endParaRPr>
                    </a:p>
                  </a:txBody>
                  <a:tcPr marL="66723" marR="66723" marT="0" marB="0"/>
                </a:tc>
                <a:tc>
                  <a:txBody>
                    <a:bodyPr/>
                    <a:lstStyle/>
                    <a:p>
                      <a:pPr marL="0" marR="0">
                        <a:spcBef>
                          <a:spcPts val="0"/>
                        </a:spcBef>
                        <a:spcAft>
                          <a:spcPts val="0"/>
                        </a:spcAft>
                      </a:pPr>
                      <a:r>
                        <a:rPr lang="en-US" sz="1100" b="1" dirty="0">
                          <a:effectLst/>
                        </a:rPr>
                        <a:t>Telemetry Initiated Data Block n: </a:t>
                      </a:r>
                      <a:r>
                        <a:rPr lang="en-US" sz="1100" dirty="0">
                          <a:effectLst/>
                        </a:rPr>
                        <a:t>Contains Telemetry Data Block n for the Telemetry Initiated Log.</a:t>
                      </a:r>
                      <a:endParaRPr lang="en-US" sz="1100" dirty="0">
                        <a:effectLst/>
                        <a:latin typeface="Calibri" panose="020F0502020204030204" pitchFamily="34" charset="0"/>
                        <a:ea typeface="MS Mincho"/>
                        <a:cs typeface="Calibri" panose="020F0502020204030204" pitchFamily="34" charset="0"/>
                      </a:endParaRPr>
                    </a:p>
                  </a:txBody>
                  <a:tcPr marL="66723" marR="66723" marT="0" marB="0"/>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11094985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NVMe</a:t>
            </a:r>
            <a:r>
              <a:rPr lang="en-US" dirty="0"/>
              <a:t> and SATA Specification Divergence Summary</a:t>
            </a:r>
          </a:p>
        </p:txBody>
      </p:sp>
      <p:sp>
        <p:nvSpPr>
          <p:cNvPr id="3" name="Content Placeholder 2"/>
          <p:cNvSpPr>
            <a:spLocks noGrp="1"/>
          </p:cNvSpPr>
          <p:nvPr>
            <p:ph idx="1"/>
          </p:nvPr>
        </p:nvSpPr>
        <p:spPr>
          <a:xfrm>
            <a:off x="609600" y="1130968"/>
            <a:ext cx="10972800" cy="4893749"/>
          </a:xfrm>
        </p:spPr>
        <p:txBody>
          <a:bodyPr/>
          <a:lstStyle/>
          <a:p>
            <a:r>
              <a:rPr lang="en-US" sz="2000" dirty="0" err="1"/>
              <a:t>NVMe</a:t>
            </a:r>
            <a:endParaRPr lang="en-US" sz="2000" dirty="0"/>
          </a:p>
          <a:p>
            <a:pPr marL="914400" lvl="1" indent="-457200">
              <a:buFont typeface="+mj-lt"/>
              <a:buAutoNum type="alphaLcPeriod"/>
            </a:pPr>
            <a:r>
              <a:rPr lang="en-US" sz="2000" dirty="0"/>
              <a:t>Telemetry is a </a:t>
            </a:r>
            <a:r>
              <a:rPr lang="en-US" sz="2000" u="sng" dirty="0"/>
              <a:t>non-blocking</a:t>
            </a:r>
            <a:r>
              <a:rPr lang="en-US" sz="2000" dirty="0"/>
              <a:t> administration commands so other data command can occur.</a:t>
            </a:r>
          </a:p>
          <a:p>
            <a:pPr marL="914400" lvl="1" indent="-457200">
              <a:buFont typeface="+mj-lt"/>
              <a:buAutoNum type="alphaLcPeriod"/>
            </a:pPr>
            <a:r>
              <a:rPr lang="en-US" sz="2000" dirty="0"/>
              <a:t>No other administration commands cannot be sent until the request is processed</a:t>
            </a:r>
          </a:p>
          <a:p>
            <a:pPr marL="914400" lvl="1" indent="-457200">
              <a:buFont typeface="+mj-lt"/>
              <a:buAutoNum type="alphaLcPeriod"/>
            </a:pPr>
            <a:r>
              <a:rPr lang="en-US" sz="2000" dirty="0"/>
              <a:t>Asynchronous event Request (AER) notification means the device can inform the host.</a:t>
            </a:r>
          </a:p>
          <a:p>
            <a:pPr marL="914400" lvl="1" indent="-457200">
              <a:buFont typeface="+mj-lt"/>
              <a:buAutoNum type="alphaLcPeriod"/>
            </a:pPr>
            <a:r>
              <a:rPr lang="en-US" sz="2000" dirty="0"/>
              <a:t>The snapshot must be kept in a state value of 0x1. HI log per spec is regenerated anytime Create = 1 or there is a reset. The retain AER only applies to the CI log.</a:t>
            </a:r>
          </a:p>
          <a:p>
            <a:r>
              <a:rPr lang="en-US" sz="2000" dirty="0"/>
              <a:t>SATA ACS-4</a:t>
            </a:r>
          </a:p>
          <a:p>
            <a:pPr marL="914400" lvl="1" indent="-457200">
              <a:buFont typeface="+mj-lt"/>
              <a:buAutoNum type="alphaLcPeriod"/>
            </a:pPr>
            <a:r>
              <a:rPr lang="en-US" sz="2000" dirty="0"/>
              <a:t>Telemetry is a </a:t>
            </a:r>
            <a:r>
              <a:rPr lang="en-US" sz="2000" u="sng" dirty="0"/>
              <a:t>blocking</a:t>
            </a:r>
            <a:r>
              <a:rPr lang="en-US" sz="2000" dirty="0"/>
              <a:t> administration command so no other data can occur.</a:t>
            </a:r>
          </a:p>
          <a:p>
            <a:pPr marL="914400" lvl="1" indent="-457200">
              <a:buFont typeface="+mj-lt"/>
              <a:buAutoNum type="alphaLcPeriod"/>
            </a:pPr>
            <a:r>
              <a:rPr lang="en-US" sz="2000" dirty="0"/>
              <a:t>No other command on the device can be sent until the command is processed.</a:t>
            </a:r>
          </a:p>
          <a:p>
            <a:pPr marL="914400" lvl="1" indent="-457200">
              <a:buFont typeface="+mj-lt"/>
              <a:buAutoNum type="alphaLcPeriod"/>
            </a:pPr>
            <a:r>
              <a:rPr lang="en-US" sz="2000" dirty="0"/>
              <a:t>There is no AER (Asynchronous event Request) notification mechanism to inform the host if the drive has a Controller/ Device Initiated Telemetry (i.e. Event dump). Thus, the host has to request HIT or CIT header to see if data is available since the flags indicate the same content.</a:t>
            </a:r>
          </a:p>
          <a:p>
            <a:pPr marL="914400" lvl="1" indent="-457200">
              <a:buFont typeface="+mj-lt"/>
              <a:buAutoNum type="alphaLcPeriod"/>
            </a:pPr>
            <a:r>
              <a:rPr lang="en-US" sz="2000" dirty="0"/>
              <a:t>The CIT log is </a:t>
            </a:r>
            <a:r>
              <a:rPr lang="en-US" sz="2000" u="sng" dirty="0"/>
              <a:t>cleared once the last block is read</a:t>
            </a:r>
            <a:r>
              <a:rPr lang="en-US" sz="2000" dirty="0"/>
              <a:t>.</a:t>
            </a:r>
          </a:p>
          <a:p>
            <a:endParaRPr lang="en-US" dirty="0"/>
          </a:p>
        </p:txBody>
      </p:sp>
    </p:spTree>
    <p:extLst>
      <p:ext uri="{BB962C8B-B14F-4D97-AF65-F5344CB8AC3E}">
        <p14:creationId xmlns:p14="http://schemas.microsoft.com/office/powerpoint/2010/main" val="16040836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8640" y="260668"/>
            <a:ext cx="10972800" cy="939800"/>
          </a:xfrm>
        </p:spPr>
        <p:txBody>
          <a:bodyPr/>
          <a:lstStyle/>
          <a:p>
            <a:r>
              <a:rPr lang="en-US" dirty="0"/>
              <a:t>Overview</a:t>
            </a:r>
          </a:p>
        </p:txBody>
      </p:sp>
      <p:sp>
        <p:nvSpPr>
          <p:cNvPr id="3" name="Content Placeholder 2"/>
          <p:cNvSpPr>
            <a:spLocks noGrp="1"/>
          </p:cNvSpPr>
          <p:nvPr>
            <p:ph idx="1"/>
          </p:nvPr>
        </p:nvSpPr>
        <p:spPr>
          <a:xfrm>
            <a:off x="448887" y="1200467"/>
            <a:ext cx="5885411" cy="4710805"/>
          </a:xfrm>
        </p:spPr>
        <p:txBody>
          <a:bodyPr/>
          <a:lstStyle/>
          <a:p>
            <a:r>
              <a:rPr lang="en-US" sz="2000" dirty="0"/>
              <a:t>Introduction to Telemetry (1.5 hours)</a:t>
            </a:r>
          </a:p>
          <a:p>
            <a:pPr lvl="1"/>
            <a:r>
              <a:rPr lang="en-US" sz="2000" dirty="0"/>
              <a:t>Gap Analysis and Motivation</a:t>
            </a:r>
          </a:p>
          <a:p>
            <a:pPr lvl="1"/>
            <a:r>
              <a:rPr lang="en-US" sz="2000" dirty="0"/>
              <a:t>Objectives</a:t>
            </a:r>
          </a:p>
          <a:p>
            <a:pPr lvl="1"/>
            <a:r>
              <a:rPr lang="en-US" sz="2000" dirty="0"/>
              <a:t>Telemetry</a:t>
            </a:r>
          </a:p>
          <a:p>
            <a:pPr lvl="1"/>
            <a:r>
              <a:rPr lang="en-US" sz="2000" dirty="0"/>
              <a:t>Customer Alignment, feedback, projected intercepts</a:t>
            </a:r>
          </a:p>
          <a:p>
            <a:pPr lvl="1"/>
            <a:r>
              <a:rPr lang="en-US" sz="2000" dirty="0"/>
              <a:t>Fundamentals</a:t>
            </a:r>
          </a:p>
          <a:p>
            <a:pPr lvl="1"/>
            <a:r>
              <a:rPr lang="en-US" sz="2000" dirty="0"/>
              <a:t>Commands</a:t>
            </a:r>
          </a:p>
          <a:p>
            <a:pPr lvl="1"/>
            <a:r>
              <a:rPr lang="en-US" sz="2000" dirty="0"/>
              <a:t>Data Format</a:t>
            </a:r>
          </a:p>
          <a:p>
            <a:pPr lvl="1"/>
            <a:r>
              <a:rPr lang="en-US" sz="2000" dirty="0"/>
              <a:t>Proprietary Format</a:t>
            </a:r>
          </a:p>
          <a:p>
            <a:pPr lvl="1"/>
            <a:r>
              <a:rPr lang="en-US" sz="2000" dirty="0"/>
              <a:t>Data Objects and magnitude</a:t>
            </a:r>
          </a:p>
          <a:p>
            <a:pPr lvl="1"/>
            <a:r>
              <a:rPr lang="en-US" sz="2000" dirty="0"/>
              <a:t>Data Areas and Objects</a:t>
            </a:r>
          </a:p>
          <a:p>
            <a:pPr lvl="1"/>
            <a:r>
              <a:rPr lang="en-US" sz="2000" dirty="0"/>
              <a:t>Notification or Query Methods</a:t>
            </a:r>
          </a:p>
          <a:p>
            <a:pPr lvl="1"/>
            <a:endParaRPr lang="en-US" sz="2000" dirty="0"/>
          </a:p>
        </p:txBody>
      </p:sp>
      <p:sp>
        <p:nvSpPr>
          <p:cNvPr id="4" name="Content Placeholder 2"/>
          <p:cNvSpPr txBox="1">
            <a:spLocks/>
          </p:cNvSpPr>
          <p:nvPr/>
        </p:nvSpPr>
        <p:spPr bwMode="auto">
          <a:xfrm>
            <a:off x="6591993" y="1117471"/>
            <a:ext cx="5303520" cy="487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defTabSz="457200" rtl="0" eaLnBrk="1" fontAlgn="base" hangingPunct="1">
              <a:spcBef>
                <a:spcPct val="20000"/>
              </a:spcBef>
              <a:spcAft>
                <a:spcPct val="0"/>
              </a:spcAft>
              <a:buClr>
                <a:schemeClr val="tx2"/>
              </a:buClr>
              <a:buFont typeface="Arial" pitchFamily="34" charset="0"/>
              <a:buChar char="•"/>
              <a:defRPr sz="3200" kern="1200">
                <a:solidFill>
                  <a:schemeClr val="tx1"/>
                </a:solidFill>
                <a:latin typeface="+mn-lt"/>
                <a:ea typeface="+mn-ea"/>
                <a:cs typeface="+mn-cs"/>
              </a:defRPr>
            </a:lvl1pPr>
            <a:lvl2pPr marL="742950" indent="-285750" algn="l" defTabSz="457200" rtl="0" eaLnBrk="1" fontAlgn="base" hangingPunct="1">
              <a:spcBef>
                <a:spcPct val="20000"/>
              </a:spcBef>
              <a:spcAft>
                <a:spcPct val="0"/>
              </a:spcAft>
              <a:buClr>
                <a:schemeClr val="tx2"/>
              </a:buClr>
              <a:buFont typeface="Arial" pitchFamily="34" charset="0"/>
              <a:buChar char="–"/>
              <a:defRPr sz="2800" kern="1200">
                <a:solidFill>
                  <a:schemeClr val="tx1"/>
                </a:solidFill>
                <a:latin typeface="+mn-lt"/>
                <a:ea typeface="+mn-ea"/>
                <a:cs typeface="+mn-cs"/>
              </a:defRPr>
            </a:lvl2pPr>
            <a:lvl3pPr marL="1143000" indent="-228600" algn="l" defTabSz="457200" rtl="0" eaLnBrk="1" fontAlgn="base" hangingPunct="1">
              <a:spcBef>
                <a:spcPct val="20000"/>
              </a:spcBef>
              <a:spcAft>
                <a:spcPct val="0"/>
              </a:spcAft>
              <a:buClr>
                <a:schemeClr val="tx2"/>
              </a:buClr>
              <a:buFont typeface="Arial" pitchFamily="34" charset="0"/>
              <a:buChar char="•"/>
              <a:defRPr sz="2400" kern="1200">
                <a:solidFill>
                  <a:schemeClr val="tx1"/>
                </a:solidFill>
                <a:latin typeface="+mn-lt"/>
                <a:ea typeface="+mn-ea"/>
                <a:cs typeface="+mn-cs"/>
              </a:defRPr>
            </a:lvl3pPr>
            <a:lvl4pPr marL="1600200" indent="-228600" algn="l" defTabSz="457200" rtl="0" eaLnBrk="1" fontAlgn="base" hangingPunct="1">
              <a:spcBef>
                <a:spcPct val="20000"/>
              </a:spcBef>
              <a:spcAft>
                <a:spcPct val="0"/>
              </a:spcAft>
              <a:buClr>
                <a:schemeClr val="tx2"/>
              </a:buClr>
              <a:buFont typeface="Arial" pitchFamily="34" charset="0"/>
              <a:buChar char="–"/>
              <a:defRPr sz="2000" kern="1200">
                <a:solidFill>
                  <a:schemeClr val="tx1"/>
                </a:solidFill>
                <a:latin typeface="+mn-lt"/>
                <a:ea typeface="+mn-ea"/>
                <a:cs typeface="+mn-cs"/>
              </a:defRPr>
            </a:lvl4pPr>
            <a:lvl5pPr marL="2057400" indent="-228600" algn="l" defTabSz="457200" rtl="0" eaLnBrk="1" fontAlgn="base" hangingPunct="1">
              <a:spcBef>
                <a:spcPct val="20000"/>
              </a:spcBef>
              <a:spcAft>
                <a:spcPct val="0"/>
              </a:spcAft>
              <a:buClr>
                <a:schemeClr val="tx2"/>
              </a:buClr>
              <a:buFont typeface="Arial"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lvl="1"/>
            <a:r>
              <a:rPr lang="en-US" sz="2000" dirty="0"/>
              <a:t>Default Telemetry Tool</a:t>
            </a:r>
          </a:p>
          <a:p>
            <a:pPr lvl="1"/>
            <a:r>
              <a:rPr lang="en-US" sz="2000" dirty="0"/>
              <a:t>Secondary Interface</a:t>
            </a:r>
          </a:p>
          <a:p>
            <a:pPr lvl="1"/>
            <a:r>
              <a:rPr lang="en-US" sz="2000" dirty="0"/>
              <a:t>Action Plan Example</a:t>
            </a:r>
          </a:p>
          <a:p>
            <a:pPr lvl="1"/>
            <a:r>
              <a:rPr lang="en-US" sz="2000" dirty="0"/>
              <a:t>Workflow</a:t>
            </a:r>
          </a:p>
          <a:p>
            <a:pPr lvl="1"/>
            <a:r>
              <a:rPr lang="en-US" sz="2000" dirty="0"/>
              <a:t>Fault Ordering, Triage, and Efficacy</a:t>
            </a:r>
          </a:p>
          <a:p>
            <a:pPr lvl="1"/>
            <a:r>
              <a:rPr lang="en-US" sz="2000" dirty="0"/>
              <a:t>Data Driven Scientific Method</a:t>
            </a:r>
          </a:p>
          <a:p>
            <a:pPr lvl="1"/>
            <a:r>
              <a:rPr lang="en-US" sz="2000" dirty="0"/>
              <a:t>Scaling NSG Big Data</a:t>
            </a:r>
          </a:p>
          <a:p>
            <a:pPr lvl="1"/>
            <a:r>
              <a:rPr lang="en-US" sz="2000" dirty="0"/>
              <a:t>External Tools Strategy</a:t>
            </a:r>
          </a:p>
          <a:p>
            <a:r>
              <a:rPr lang="en-US" sz="2000" dirty="0"/>
              <a:t>Additional Tools, Data Control, Additional Content Injection, Security, and Process, and Operational Consideration (1 hour)</a:t>
            </a:r>
          </a:p>
          <a:p>
            <a:r>
              <a:rPr lang="en-US" sz="2000" dirty="0"/>
              <a:t>Advanced Analysis Technique(s) (1 hour)</a:t>
            </a:r>
          </a:p>
          <a:p>
            <a:r>
              <a:rPr lang="en-US" sz="2000" dirty="0"/>
              <a:t>Appendix</a:t>
            </a:r>
          </a:p>
        </p:txBody>
      </p:sp>
    </p:spTree>
    <p:extLst>
      <p:ext uri="{BB962C8B-B14F-4D97-AF65-F5344CB8AC3E}">
        <p14:creationId xmlns:p14="http://schemas.microsoft.com/office/powerpoint/2010/main" val="33571442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sz="quarter"/>
          </p:nvPr>
        </p:nvSpPr>
        <p:spPr/>
        <p:txBody>
          <a:bodyPr/>
          <a:lstStyle/>
          <a:p>
            <a:r>
              <a:rPr lang="en-US" dirty="0"/>
              <a:t>Format</a:t>
            </a:r>
          </a:p>
        </p:txBody>
      </p:sp>
    </p:spTree>
    <p:extLst>
      <p:ext uri="{BB962C8B-B14F-4D97-AF65-F5344CB8AC3E}">
        <p14:creationId xmlns:p14="http://schemas.microsoft.com/office/powerpoint/2010/main" val="42192022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Intel Reason Identifier Structure (bytes 384 – 511 of Block 0)</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348954526"/>
              </p:ext>
            </p:extLst>
          </p:nvPr>
        </p:nvGraphicFramePr>
        <p:xfrm>
          <a:off x="5213791" y="795086"/>
          <a:ext cx="6714617" cy="3301426"/>
        </p:xfrm>
        <a:graphic>
          <a:graphicData uri="http://schemas.openxmlformats.org/drawingml/2006/table">
            <a:tbl>
              <a:tblPr firstRow="1" firstCol="1" bandRow="1">
                <a:tableStyleId>{6E25E649-3F16-4E02-A733-19D2CDBF48F0}</a:tableStyleId>
              </a:tblPr>
              <a:tblGrid>
                <a:gridCol w="965900">
                  <a:extLst>
                    <a:ext uri="{9D8B030D-6E8A-4147-A177-3AD203B41FA5}">
                      <a16:colId xmlns:a16="http://schemas.microsoft.com/office/drawing/2014/main" val="20000"/>
                    </a:ext>
                  </a:extLst>
                </a:gridCol>
                <a:gridCol w="5748717">
                  <a:extLst>
                    <a:ext uri="{9D8B030D-6E8A-4147-A177-3AD203B41FA5}">
                      <a16:colId xmlns:a16="http://schemas.microsoft.com/office/drawing/2014/main" val="20001"/>
                    </a:ext>
                  </a:extLst>
                </a:gridCol>
              </a:tblGrid>
              <a:tr h="165071">
                <a:tc>
                  <a:txBody>
                    <a:bodyPr/>
                    <a:lstStyle/>
                    <a:p>
                      <a:pPr marL="0" marR="0" algn="ctr">
                        <a:spcBef>
                          <a:spcPts val="600"/>
                        </a:spcBef>
                        <a:spcAft>
                          <a:spcPts val="600"/>
                        </a:spcAft>
                      </a:pPr>
                      <a:r>
                        <a:rPr lang="en-US" sz="900" dirty="0">
                          <a:effectLst/>
                        </a:rPr>
                        <a:t>Byte</a:t>
                      </a:r>
                      <a:endParaRPr lang="en-US" sz="1000" dirty="0">
                        <a:effectLst/>
                        <a:latin typeface="Verdana" panose="020B060403050404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600"/>
                        </a:spcBef>
                        <a:spcAft>
                          <a:spcPts val="600"/>
                        </a:spcAft>
                      </a:pPr>
                      <a:r>
                        <a:rPr lang="en-US" sz="900" dirty="0">
                          <a:effectLst/>
                        </a:rPr>
                        <a:t>Description</a:t>
                      </a:r>
                      <a:endParaRPr lang="en-US" sz="1000" dirty="0">
                        <a:effectLst/>
                        <a:latin typeface="Verdana" panose="020B060403050404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0"/>
                  </a:ext>
                </a:extLst>
              </a:tr>
              <a:tr h="495214">
                <a:tc>
                  <a:txBody>
                    <a:bodyPr/>
                    <a:lstStyle/>
                    <a:p>
                      <a:pPr marL="0" marR="0" algn="ctr">
                        <a:spcBef>
                          <a:spcPts val="300"/>
                        </a:spcBef>
                        <a:spcAft>
                          <a:spcPts val="300"/>
                        </a:spcAft>
                      </a:pPr>
                      <a:r>
                        <a:rPr lang="en-US" sz="900" dirty="0">
                          <a:effectLst/>
                        </a:rPr>
                        <a:t>1:0</a:t>
                      </a:r>
                      <a:endParaRPr lang="en-US" sz="1000" dirty="0">
                        <a:effectLst/>
                        <a:latin typeface="Verdana" panose="020B060403050404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300"/>
                        </a:spcBef>
                        <a:spcAft>
                          <a:spcPts val="300"/>
                        </a:spcAft>
                      </a:pPr>
                      <a:r>
                        <a:rPr lang="en-US" sz="900" b="1" dirty="0">
                          <a:effectLst/>
                        </a:rPr>
                        <a:t>Reason Identifier Major Revision Number: </a:t>
                      </a:r>
                      <a:r>
                        <a:rPr lang="en-US" sz="900" dirty="0">
                          <a:effectLst/>
                        </a:rPr>
                        <a:t>Major revision number of the reason identifier structure.  Used by internal Intel tools to determine how to decode the reason identifier structure.  </a:t>
                      </a:r>
                      <a:endParaRPr lang="en-US" sz="1000" dirty="0">
                        <a:effectLst/>
                        <a:latin typeface="Verdana" panose="020B060403050404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1"/>
                  </a:ext>
                </a:extLst>
              </a:tr>
              <a:tr h="495214">
                <a:tc>
                  <a:txBody>
                    <a:bodyPr/>
                    <a:lstStyle/>
                    <a:p>
                      <a:pPr marL="0" marR="0" algn="ctr">
                        <a:spcBef>
                          <a:spcPts val="300"/>
                        </a:spcBef>
                        <a:spcAft>
                          <a:spcPts val="300"/>
                        </a:spcAft>
                      </a:pPr>
                      <a:r>
                        <a:rPr lang="en-US" sz="900" dirty="0">
                          <a:effectLst/>
                        </a:rPr>
                        <a:t>3:2</a:t>
                      </a:r>
                      <a:endParaRPr lang="en-US" sz="1000" dirty="0">
                        <a:effectLst/>
                        <a:latin typeface="Verdana" panose="020B060403050404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300"/>
                        </a:spcBef>
                        <a:spcAft>
                          <a:spcPts val="300"/>
                        </a:spcAft>
                      </a:pPr>
                      <a:r>
                        <a:rPr lang="en-US" sz="900" b="1" dirty="0">
                          <a:effectLst/>
                        </a:rPr>
                        <a:t>Reason Identifier Minor Revision Number: </a:t>
                      </a:r>
                      <a:r>
                        <a:rPr lang="en-US" sz="900" dirty="0">
                          <a:effectLst/>
                        </a:rPr>
                        <a:t>Minor revision number of the reason identifier structure.  Used by internal Intel tools to determine how to decode the reason identifier structure.</a:t>
                      </a:r>
                      <a:endParaRPr lang="en-US" sz="1000" dirty="0">
                        <a:effectLst/>
                        <a:latin typeface="Verdana" panose="020B060403050404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2"/>
                  </a:ext>
                </a:extLst>
              </a:tr>
              <a:tr h="330143">
                <a:tc>
                  <a:txBody>
                    <a:bodyPr/>
                    <a:lstStyle/>
                    <a:p>
                      <a:pPr marL="0" marR="0" algn="ctr">
                        <a:spcBef>
                          <a:spcPts val="300"/>
                        </a:spcBef>
                        <a:spcAft>
                          <a:spcPts val="300"/>
                        </a:spcAft>
                      </a:pPr>
                      <a:r>
                        <a:rPr lang="en-US" sz="900" dirty="0">
                          <a:effectLst/>
                        </a:rPr>
                        <a:t>7:4</a:t>
                      </a:r>
                      <a:endParaRPr lang="en-US" sz="1000" dirty="0">
                        <a:effectLst/>
                        <a:latin typeface="Verdana" panose="020B060403050404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300"/>
                        </a:spcBef>
                        <a:spcAft>
                          <a:spcPts val="300"/>
                        </a:spcAft>
                      </a:pPr>
                      <a:r>
                        <a:rPr lang="en-US" sz="900" b="1" dirty="0">
                          <a:effectLst/>
                        </a:rPr>
                        <a:t>Reason Code (RC): </a:t>
                      </a:r>
                      <a:r>
                        <a:rPr lang="en-US" sz="900" dirty="0">
                          <a:effectLst/>
                        </a:rPr>
                        <a:t>This field contains a reason code for the log data. Refer to Table 8 for a definition of this value.</a:t>
                      </a:r>
                      <a:endParaRPr lang="en-US" sz="1000" dirty="0">
                        <a:effectLst/>
                        <a:latin typeface="Verdana" panose="020B060403050404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3"/>
                  </a:ext>
                </a:extLst>
              </a:tr>
              <a:tr h="330143">
                <a:tc>
                  <a:txBody>
                    <a:bodyPr/>
                    <a:lstStyle/>
                    <a:p>
                      <a:pPr marL="0" marR="0" algn="ctr">
                        <a:spcBef>
                          <a:spcPts val="300"/>
                        </a:spcBef>
                        <a:spcAft>
                          <a:spcPts val="300"/>
                        </a:spcAft>
                      </a:pPr>
                      <a:r>
                        <a:rPr lang="en-US" sz="900" dirty="0">
                          <a:effectLst/>
                        </a:rPr>
                        <a:t>27:8</a:t>
                      </a:r>
                      <a:endParaRPr lang="en-US" sz="1000" dirty="0">
                        <a:effectLst/>
                        <a:latin typeface="Verdana" panose="020B060403050404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300"/>
                        </a:spcBef>
                        <a:spcAft>
                          <a:spcPts val="300"/>
                        </a:spcAft>
                      </a:pPr>
                      <a:r>
                        <a:rPr lang="en-US" sz="900" b="1" dirty="0">
                          <a:effectLst/>
                        </a:rPr>
                        <a:t>Failure Mode String (FMS): </a:t>
                      </a:r>
                      <a:r>
                        <a:rPr lang="en-US" sz="900" dirty="0">
                          <a:effectLst/>
                        </a:rPr>
                        <a:t>Failure mode string. “*Healthy”, “*ASSERT_xxxxxxxx” or “*BAD_CONTEXT_xxxx”</a:t>
                      </a:r>
                      <a:endParaRPr lang="en-US" sz="1000" dirty="0">
                        <a:effectLst/>
                        <a:latin typeface="Verdana" panose="020B060403050404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4"/>
                  </a:ext>
                </a:extLst>
              </a:tr>
              <a:tr h="495214">
                <a:tc>
                  <a:txBody>
                    <a:bodyPr/>
                    <a:lstStyle/>
                    <a:p>
                      <a:pPr marL="0" marR="0" algn="ctr">
                        <a:spcBef>
                          <a:spcPts val="300"/>
                        </a:spcBef>
                        <a:spcAft>
                          <a:spcPts val="300"/>
                        </a:spcAft>
                      </a:pPr>
                      <a:r>
                        <a:rPr lang="en-US" sz="900" dirty="0">
                          <a:effectLst/>
                        </a:rPr>
                        <a:t>39:28</a:t>
                      </a:r>
                      <a:endParaRPr lang="en-US" sz="1000" dirty="0">
                        <a:effectLst/>
                        <a:latin typeface="Verdana" panose="020B060403050404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300"/>
                        </a:spcBef>
                        <a:spcAft>
                          <a:spcPts val="300"/>
                        </a:spcAft>
                      </a:pPr>
                      <a:r>
                        <a:rPr lang="en-US" sz="900" b="1" dirty="0">
                          <a:effectLst/>
                        </a:rPr>
                        <a:t>Intel Firmware Revision: </a:t>
                      </a:r>
                      <a:r>
                        <a:rPr lang="en-US" sz="900" dirty="0">
                          <a:effectLst/>
                        </a:rPr>
                        <a:t>This field contains the Intel firmware identification string.  The string is stored as 6 big-endian 16-bit words as per the standard Intel FW revision big-endian data format.</a:t>
                      </a:r>
                      <a:endParaRPr lang="en-US" sz="1000" dirty="0">
                        <a:effectLst/>
                        <a:latin typeface="Verdana" panose="020B060403050404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5"/>
                  </a:ext>
                </a:extLst>
              </a:tr>
              <a:tr h="495214">
                <a:tc>
                  <a:txBody>
                    <a:bodyPr/>
                    <a:lstStyle/>
                    <a:p>
                      <a:pPr marL="0" marR="0" algn="ctr">
                        <a:spcBef>
                          <a:spcPts val="300"/>
                        </a:spcBef>
                        <a:spcAft>
                          <a:spcPts val="300"/>
                        </a:spcAft>
                      </a:pPr>
                      <a:r>
                        <a:rPr lang="en-US" sz="900" dirty="0">
                          <a:effectLst/>
                        </a:rPr>
                        <a:t>51:40</a:t>
                      </a:r>
                      <a:endParaRPr lang="en-US" sz="1000" dirty="0">
                        <a:effectLst/>
                        <a:latin typeface="Verdana" panose="020B060403050404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300"/>
                        </a:spcBef>
                        <a:spcAft>
                          <a:spcPts val="300"/>
                        </a:spcAft>
                      </a:pPr>
                      <a:r>
                        <a:rPr lang="en-US" sz="900" b="1" dirty="0">
                          <a:effectLst/>
                        </a:rPr>
                        <a:t>Intel Bootloader Firmware Revision: </a:t>
                      </a:r>
                      <a:r>
                        <a:rPr lang="en-US" sz="900" dirty="0">
                          <a:effectLst/>
                        </a:rPr>
                        <a:t>This field contains the Intel bootloader firmware identification string.  The string is stored as 6 big-endian 16-bit words as per the standard Intel FW revision big-endian data format.</a:t>
                      </a:r>
                      <a:endParaRPr lang="en-US" sz="1000" dirty="0">
                        <a:effectLst/>
                        <a:latin typeface="Verdana" panose="020B060403050404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6"/>
                  </a:ext>
                </a:extLst>
              </a:tr>
              <a:tr h="165071">
                <a:tc>
                  <a:txBody>
                    <a:bodyPr/>
                    <a:lstStyle/>
                    <a:p>
                      <a:pPr marL="0" marR="0" algn="ctr">
                        <a:spcBef>
                          <a:spcPts val="300"/>
                        </a:spcBef>
                        <a:spcAft>
                          <a:spcPts val="300"/>
                        </a:spcAft>
                      </a:pPr>
                      <a:r>
                        <a:rPr lang="en-US" sz="900" dirty="0">
                          <a:effectLst/>
                        </a:rPr>
                        <a:t>71:52</a:t>
                      </a:r>
                      <a:endParaRPr lang="en-US" sz="1000" dirty="0">
                        <a:effectLst/>
                        <a:latin typeface="Verdana" panose="020B060403050404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300"/>
                        </a:spcBef>
                        <a:spcAft>
                          <a:spcPts val="300"/>
                        </a:spcAft>
                      </a:pPr>
                      <a:r>
                        <a:rPr lang="en-US" sz="900" b="1" dirty="0">
                          <a:effectLst/>
                        </a:rPr>
                        <a:t>Serial Number: </a:t>
                      </a:r>
                      <a:r>
                        <a:rPr lang="en-US" sz="900" dirty="0">
                          <a:effectLst/>
                        </a:rPr>
                        <a:t>Drive serial number string.  </a:t>
                      </a:r>
                      <a:endParaRPr lang="en-US" sz="1000" dirty="0">
                        <a:effectLst/>
                        <a:latin typeface="Verdana" panose="020B060403050404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7"/>
                  </a:ext>
                </a:extLst>
              </a:tr>
              <a:tr h="165071">
                <a:tc>
                  <a:txBody>
                    <a:bodyPr/>
                    <a:lstStyle/>
                    <a:p>
                      <a:pPr marL="0" marR="0" algn="ctr">
                        <a:spcBef>
                          <a:spcPts val="300"/>
                        </a:spcBef>
                        <a:spcAft>
                          <a:spcPts val="300"/>
                        </a:spcAft>
                      </a:pPr>
                      <a:r>
                        <a:rPr lang="en-US" sz="900" dirty="0">
                          <a:effectLst/>
                        </a:rPr>
                        <a:t>81:72</a:t>
                      </a:r>
                      <a:endParaRPr lang="en-US" sz="1000" dirty="0">
                        <a:effectLst/>
                        <a:latin typeface="Verdana" panose="020B060403050404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300"/>
                        </a:spcBef>
                        <a:spcAft>
                          <a:spcPts val="300"/>
                        </a:spcAft>
                      </a:pPr>
                      <a:r>
                        <a:rPr lang="en-US" sz="900" b="1" dirty="0">
                          <a:effectLst/>
                        </a:rPr>
                        <a:t>TBD: </a:t>
                      </a:r>
                      <a:r>
                        <a:rPr lang="en-US" sz="900" dirty="0">
                          <a:effectLst/>
                        </a:rPr>
                        <a:t>Reserved for future definition.</a:t>
                      </a:r>
                      <a:endParaRPr lang="en-US" sz="1000" dirty="0">
                        <a:effectLst/>
                        <a:latin typeface="Verdana" panose="020B060403050404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8"/>
                  </a:ext>
                </a:extLst>
              </a:tr>
              <a:tr h="165071">
                <a:tc>
                  <a:txBody>
                    <a:bodyPr/>
                    <a:lstStyle/>
                    <a:p>
                      <a:pPr marL="0" marR="0" algn="ctr">
                        <a:spcBef>
                          <a:spcPts val="300"/>
                        </a:spcBef>
                        <a:spcAft>
                          <a:spcPts val="300"/>
                        </a:spcAft>
                      </a:pPr>
                      <a:r>
                        <a:rPr lang="en-US" sz="900" dirty="0">
                          <a:effectLst/>
                        </a:rPr>
                        <a:t>127:88</a:t>
                      </a:r>
                      <a:endParaRPr lang="en-US" sz="1000" dirty="0">
                        <a:effectLst/>
                        <a:latin typeface="Verdana" panose="020B060403050404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300"/>
                        </a:spcBef>
                        <a:spcAft>
                          <a:spcPts val="300"/>
                        </a:spcAft>
                      </a:pPr>
                      <a:r>
                        <a:rPr lang="en-US" sz="900" b="1" dirty="0">
                          <a:effectLst/>
                        </a:rPr>
                        <a:t>Dual Port Reserved:</a:t>
                      </a:r>
                      <a:r>
                        <a:rPr lang="en-US" sz="900" b="1" baseline="0" dirty="0">
                          <a:effectLst/>
                        </a:rPr>
                        <a:t> </a:t>
                      </a:r>
                      <a:r>
                        <a:rPr lang="en-US" sz="900" b="0" baseline="0" dirty="0">
                          <a:effectLst/>
                        </a:rPr>
                        <a:t>U</a:t>
                      </a:r>
                      <a:r>
                        <a:rPr lang="en-US" sz="900" b="0" dirty="0">
                          <a:effectLst/>
                        </a:rPr>
                        <a:t>se by dual port products only.</a:t>
                      </a:r>
                      <a:endParaRPr lang="en-US" sz="1000" b="0" dirty="0">
                        <a:effectLst/>
                        <a:latin typeface="Verdana" panose="020B060403050404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9"/>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1504638478"/>
              </p:ext>
            </p:extLst>
          </p:nvPr>
        </p:nvGraphicFramePr>
        <p:xfrm>
          <a:off x="5213798" y="4270248"/>
          <a:ext cx="6714617" cy="1645920"/>
        </p:xfrm>
        <a:graphic>
          <a:graphicData uri="http://schemas.openxmlformats.org/drawingml/2006/table">
            <a:tbl>
              <a:tblPr firstRow="1" firstCol="1" bandRow="1">
                <a:tableStyleId>{6E25E649-3F16-4E02-A733-19D2CDBF48F0}</a:tableStyleId>
              </a:tblPr>
              <a:tblGrid>
                <a:gridCol w="965899">
                  <a:extLst>
                    <a:ext uri="{9D8B030D-6E8A-4147-A177-3AD203B41FA5}">
                      <a16:colId xmlns:a16="http://schemas.microsoft.com/office/drawing/2014/main" val="20000"/>
                    </a:ext>
                  </a:extLst>
                </a:gridCol>
                <a:gridCol w="5748718">
                  <a:extLst>
                    <a:ext uri="{9D8B030D-6E8A-4147-A177-3AD203B41FA5}">
                      <a16:colId xmlns:a16="http://schemas.microsoft.com/office/drawing/2014/main" val="20001"/>
                    </a:ext>
                  </a:extLst>
                </a:gridCol>
              </a:tblGrid>
              <a:tr h="132429">
                <a:tc>
                  <a:txBody>
                    <a:bodyPr/>
                    <a:lstStyle/>
                    <a:p>
                      <a:pPr marL="0" marR="0" algn="ctr">
                        <a:spcBef>
                          <a:spcPts val="600"/>
                        </a:spcBef>
                        <a:spcAft>
                          <a:spcPts val="600"/>
                        </a:spcAft>
                      </a:pPr>
                      <a:r>
                        <a:rPr lang="en-US" sz="900" dirty="0">
                          <a:effectLst/>
                        </a:rPr>
                        <a:t>Bits</a:t>
                      </a:r>
                      <a:endParaRPr lang="en-US" sz="1000" dirty="0">
                        <a:effectLst/>
                        <a:latin typeface="Verdana" panose="020B060403050404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600"/>
                        </a:spcBef>
                        <a:spcAft>
                          <a:spcPts val="600"/>
                        </a:spcAft>
                      </a:pPr>
                      <a:r>
                        <a:rPr lang="en-US" sz="900" dirty="0">
                          <a:effectLst/>
                        </a:rPr>
                        <a:t>Definition</a:t>
                      </a:r>
                      <a:endParaRPr lang="en-US" sz="1000" dirty="0">
                        <a:effectLst/>
                        <a:latin typeface="Verdana" panose="020B060403050404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0"/>
                  </a:ext>
                </a:extLst>
              </a:tr>
              <a:tr h="0">
                <a:tc>
                  <a:txBody>
                    <a:bodyPr/>
                    <a:lstStyle/>
                    <a:p>
                      <a:pPr marL="0" marR="0" algn="ctr">
                        <a:spcBef>
                          <a:spcPts val="300"/>
                        </a:spcBef>
                        <a:spcAft>
                          <a:spcPts val="300"/>
                        </a:spcAft>
                      </a:pPr>
                      <a:r>
                        <a:rPr lang="en-US" sz="900" dirty="0">
                          <a:effectLst/>
                        </a:rPr>
                        <a:t>15:0</a:t>
                      </a:r>
                      <a:endParaRPr lang="en-US" sz="1000" dirty="0">
                        <a:effectLst/>
                        <a:latin typeface="Verdana" panose="020B060403050404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300"/>
                        </a:spcBef>
                        <a:spcAft>
                          <a:spcPts val="300"/>
                        </a:spcAft>
                      </a:pPr>
                      <a:r>
                        <a:rPr lang="en-US" sz="900" b="1" dirty="0">
                          <a:effectLst/>
                        </a:rPr>
                        <a:t>Error Code: </a:t>
                      </a:r>
                      <a:r>
                        <a:rPr lang="en-US" sz="900" dirty="0">
                          <a:effectLst/>
                        </a:rPr>
                        <a:t>Enumerated reason error code. 0 = no error, !0 = error detected. See telemetryReasonCode_e documentation for details on the error values.   </a:t>
                      </a:r>
                      <a:endParaRPr lang="en-US" sz="1000" dirty="0">
                        <a:effectLst/>
                        <a:latin typeface="Verdana" panose="020B060403050404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1"/>
                  </a:ext>
                </a:extLst>
              </a:tr>
              <a:tr h="0">
                <a:tc>
                  <a:txBody>
                    <a:bodyPr/>
                    <a:lstStyle/>
                    <a:p>
                      <a:pPr marL="0" marR="0" algn="ctr">
                        <a:spcBef>
                          <a:spcPts val="300"/>
                        </a:spcBef>
                        <a:spcAft>
                          <a:spcPts val="300"/>
                        </a:spcAft>
                      </a:pPr>
                      <a:r>
                        <a:rPr lang="en-US" sz="900" dirty="0">
                          <a:effectLst/>
                        </a:rPr>
                        <a:t>16</a:t>
                      </a:r>
                      <a:endParaRPr lang="en-US" sz="1000" dirty="0">
                        <a:effectLst/>
                        <a:latin typeface="Verdana" panose="020B060403050404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300"/>
                        </a:spcBef>
                        <a:spcAft>
                          <a:spcPts val="300"/>
                        </a:spcAft>
                      </a:pPr>
                      <a:r>
                        <a:rPr lang="en-US" sz="900" b="1" dirty="0">
                          <a:effectLst/>
                        </a:rPr>
                        <a:t>Controller Initiated Log: </a:t>
                      </a:r>
                      <a:r>
                        <a:rPr lang="en-US" sz="900" dirty="0">
                          <a:effectLst/>
                        </a:rPr>
                        <a:t>1 = Log was pulled using a controller initiated get log page command, 0 = Log was pulled using a host initiated get log page command.</a:t>
                      </a:r>
                      <a:endParaRPr lang="en-US" sz="1000" dirty="0">
                        <a:effectLst/>
                        <a:latin typeface="Verdana" panose="020B060403050404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2"/>
                  </a:ext>
                </a:extLst>
              </a:tr>
              <a:tr h="0">
                <a:tc>
                  <a:txBody>
                    <a:bodyPr/>
                    <a:lstStyle/>
                    <a:p>
                      <a:pPr marL="0" marR="0" algn="ctr">
                        <a:spcBef>
                          <a:spcPts val="300"/>
                        </a:spcBef>
                        <a:spcAft>
                          <a:spcPts val="300"/>
                        </a:spcAft>
                      </a:pPr>
                      <a:r>
                        <a:rPr lang="en-US" sz="900" dirty="0">
                          <a:effectLst/>
                        </a:rPr>
                        <a:t>17</a:t>
                      </a:r>
                      <a:endParaRPr lang="en-US" sz="1000" dirty="0">
                        <a:effectLst/>
                        <a:latin typeface="Verdana" panose="020B060403050404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300"/>
                        </a:spcBef>
                        <a:spcAft>
                          <a:spcPts val="300"/>
                        </a:spcAft>
                      </a:pPr>
                      <a:r>
                        <a:rPr lang="en-US" sz="900" b="1" dirty="0">
                          <a:effectLst/>
                        </a:rPr>
                        <a:t>Excursion Detected: </a:t>
                      </a:r>
                      <a:r>
                        <a:rPr lang="en-US" sz="900" dirty="0">
                          <a:effectLst/>
                        </a:rPr>
                        <a:t>1 = excursion level event was detected, 0 = no excursion level event detected since last controller initiated telemetry get log page command.</a:t>
                      </a:r>
                      <a:endParaRPr lang="en-US" sz="1000" dirty="0">
                        <a:effectLst/>
                        <a:latin typeface="Verdana" panose="020B060403050404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3"/>
                  </a:ext>
                </a:extLst>
              </a:tr>
              <a:tr h="0">
                <a:tc>
                  <a:txBody>
                    <a:bodyPr/>
                    <a:lstStyle/>
                    <a:p>
                      <a:pPr marL="0" marR="0" algn="ctr">
                        <a:spcBef>
                          <a:spcPts val="300"/>
                        </a:spcBef>
                        <a:spcAft>
                          <a:spcPts val="300"/>
                        </a:spcAft>
                      </a:pPr>
                      <a:r>
                        <a:rPr lang="en-US" sz="900" dirty="0">
                          <a:effectLst/>
                        </a:rPr>
                        <a:t>18</a:t>
                      </a:r>
                      <a:endParaRPr lang="en-US" sz="1000" dirty="0">
                        <a:effectLst/>
                        <a:latin typeface="Verdana" panose="020B060403050404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300"/>
                        </a:spcBef>
                        <a:spcAft>
                          <a:spcPts val="300"/>
                        </a:spcAft>
                      </a:pPr>
                      <a:r>
                        <a:rPr lang="en-US" sz="900" b="1" dirty="0">
                          <a:effectLst/>
                        </a:rPr>
                        <a:t>Warning</a:t>
                      </a:r>
                      <a:r>
                        <a:rPr lang="en-US" sz="900" dirty="0">
                          <a:effectLst/>
                        </a:rPr>
                        <a:t> Detected: 1 = warning level event was detected, 0 = no warning level event detected since last controller initiated telemetry get log page command.</a:t>
                      </a:r>
                      <a:endParaRPr lang="en-US" sz="1000" dirty="0">
                        <a:effectLst/>
                        <a:latin typeface="Verdana" panose="020B060403050404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4"/>
                  </a:ext>
                </a:extLst>
              </a:tr>
              <a:tr h="0">
                <a:tc>
                  <a:txBody>
                    <a:bodyPr/>
                    <a:lstStyle/>
                    <a:p>
                      <a:pPr marL="0" marR="0" algn="ctr">
                        <a:spcBef>
                          <a:spcPts val="300"/>
                        </a:spcBef>
                        <a:spcAft>
                          <a:spcPts val="300"/>
                        </a:spcAft>
                      </a:pPr>
                      <a:r>
                        <a:rPr lang="en-US" sz="900" dirty="0">
                          <a:effectLst/>
                        </a:rPr>
                        <a:t>19</a:t>
                      </a:r>
                      <a:endParaRPr lang="en-US" sz="1000" dirty="0">
                        <a:effectLst/>
                        <a:latin typeface="Verdana" panose="020B060403050404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300"/>
                        </a:spcBef>
                        <a:spcAft>
                          <a:spcPts val="300"/>
                        </a:spcAft>
                      </a:pPr>
                      <a:r>
                        <a:rPr lang="en-US" sz="900" b="1" dirty="0">
                          <a:effectLst/>
                        </a:rPr>
                        <a:t>Error Detected: </a:t>
                      </a:r>
                      <a:r>
                        <a:rPr lang="en-US" sz="900" dirty="0">
                          <a:effectLst/>
                        </a:rPr>
                        <a:t>1 = error level event was detected, 0 = no error level event detected since last controller initiated telemetry get log page command.</a:t>
                      </a:r>
                      <a:endParaRPr lang="en-US" sz="1000" dirty="0">
                        <a:effectLst/>
                        <a:latin typeface="Verdana" panose="020B060403050404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5"/>
                  </a:ext>
                </a:extLst>
              </a:tr>
              <a:tr h="0">
                <a:tc>
                  <a:txBody>
                    <a:bodyPr/>
                    <a:lstStyle/>
                    <a:p>
                      <a:pPr marL="0" marR="0" algn="ctr">
                        <a:spcBef>
                          <a:spcPts val="300"/>
                        </a:spcBef>
                        <a:spcAft>
                          <a:spcPts val="300"/>
                        </a:spcAft>
                      </a:pPr>
                      <a:r>
                        <a:rPr lang="en-US" sz="900" dirty="0">
                          <a:effectLst/>
                        </a:rPr>
                        <a:t>31:20</a:t>
                      </a:r>
                      <a:endParaRPr lang="en-US" sz="1000" dirty="0">
                        <a:effectLst/>
                        <a:latin typeface="Verdana" panose="020B060403050404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300"/>
                        </a:spcBef>
                        <a:spcAft>
                          <a:spcPts val="300"/>
                        </a:spcAft>
                      </a:pPr>
                      <a:r>
                        <a:rPr lang="en-US" sz="900" b="1" dirty="0">
                          <a:effectLst/>
                        </a:rPr>
                        <a:t>Reserved: </a:t>
                      </a:r>
                      <a:r>
                        <a:rPr lang="en-US" sz="900" dirty="0">
                          <a:effectLst/>
                        </a:rPr>
                        <a:t>Reserved for future use.</a:t>
                      </a:r>
                      <a:endParaRPr lang="en-US" sz="1000" dirty="0">
                        <a:effectLst/>
                        <a:latin typeface="Verdana" panose="020B060403050404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6"/>
                  </a:ext>
                </a:extLst>
              </a:tr>
            </a:tbl>
          </a:graphicData>
        </a:graphic>
      </p:graphicFrame>
      <p:sp>
        <p:nvSpPr>
          <p:cNvPr id="6" name="Content Placeholder 2"/>
          <p:cNvSpPr txBox="1">
            <a:spLocks/>
          </p:cNvSpPr>
          <p:nvPr/>
        </p:nvSpPr>
        <p:spPr bwMode="auto">
          <a:xfrm>
            <a:off x="182881" y="795086"/>
            <a:ext cx="4955350" cy="527551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defTabSz="457200" rtl="0" eaLnBrk="1" fontAlgn="base" hangingPunct="1">
              <a:spcBef>
                <a:spcPct val="20000"/>
              </a:spcBef>
              <a:spcAft>
                <a:spcPct val="0"/>
              </a:spcAft>
              <a:buClr>
                <a:schemeClr val="tx2"/>
              </a:buClr>
              <a:buFont typeface="Arial" pitchFamily="34" charset="0"/>
              <a:buChar char="•"/>
              <a:defRPr sz="3200" kern="1200">
                <a:solidFill>
                  <a:schemeClr val="tx1"/>
                </a:solidFill>
                <a:latin typeface="+mn-lt"/>
                <a:ea typeface="+mn-ea"/>
                <a:cs typeface="+mn-cs"/>
              </a:defRPr>
            </a:lvl1pPr>
            <a:lvl2pPr marL="742950" indent="-285750" algn="l" defTabSz="457200" rtl="0" eaLnBrk="1" fontAlgn="base" hangingPunct="1">
              <a:spcBef>
                <a:spcPct val="20000"/>
              </a:spcBef>
              <a:spcAft>
                <a:spcPct val="0"/>
              </a:spcAft>
              <a:buClr>
                <a:schemeClr val="tx2"/>
              </a:buClr>
              <a:buFont typeface="Arial" pitchFamily="34" charset="0"/>
              <a:buChar char="–"/>
              <a:defRPr sz="2800" kern="1200">
                <a:solidFill>
                  <a:schemeClr val="tx1"/>
                </a:solidFill>
                <a:latin typeface="+mn-lt"/>
                <a:ea typeface="+mn-ea"/>
                <a:cs typeface="+mn-cs"/>
              </a:defRPr>
            </a:lvl2pPr>
            <a:lvl3pPr marL="1143000" indent="-228600" algn="l" defTabSz="457200" rtl="0" eaLnBrk="1" fontAlgn="base" hangingPunct="1">
              <a:spcBef>
                <a:spcPct val="20000"/>
              </a:spcBef>
              <a:spcAft>
                <a:spcPct val="0"/>
              </a:spcAft>
              <a:buClr>
                <a:schemeClr val="tx2"/>
              </a:buClr>
              <a:buFont typeface="Arial" pitchFamily="34" charset="0"/>
              <a:buChar char="•"/>
              <a:defRPr sz="2400" kern="1200">
                <a:solidFill>
                  <a:schemeClr val="tx1"/>
                </a:solidFill>
                <a:latin typeface="+mn-lt"/>
                <a:ea typeface="+mn-ea"/>
                <a:cs typeface="+mn-cs"/>
              </a:defRPr>
            </a:lvl3pPr>
            <a:lvl4pPr marL="1600200" indent="-228600" algn="l" defTabSz="457200" rtl="0" eaLnBrk="1" fontAlgn="base" hangingPunct="1">
              <a:spcBef>
                <a:spcPct val="20000"/>
              </a:spcBef>
              <a:spcAft>
                <a:spcPct val="0"/>
              </a:spcAft>
              <a:buClr>
                <a:schemeClr val="tx2"/>
              </a:buClr>
              <a:buFont typeface="Arial" pitchFamily="34" charset="0"/>
              <a:buChar char="–"/>
              <a:defRPr sz="2000" kern="1200">
                <a:solidFill>
                  <a:schemeClr val="tx1"/>
                </a:solidFill>
                <a:latin typeface="+mn-lt"/>
                <a:ea typeface="+mn-ea"/>
                <a:cs typeface="+mn-cs"/>
              </a:defRPr>
            </a:lvl4pPr>
            <a:lvl5pPr marL="2057400" indent="-228600" algn="l" defTabSz="457200" rtl="0" eaLnBrk="1" fontAlgn="base" hangingPunct="1">
              <a:spcBef>
                <a:spcPct val="20000"/>
              </a:spcBef>
              <a:spcAft>
                <a:spcPct val="0"/>
              </a:spcAft>
              <a:buClr>
                <a:schemeClr val="tx2"/>
              </a:buClr>
              <a:buFont typeface="Arial"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600" b="1" dirty="0"/>
              <a:t>Propriety definitions</a:t>
            </a:r>
          </a:p>
          <a:p>
            <a:r>
              <a:rPr lang="en-US" sz="1600" b="1" dirty="0"/>
              <a:t>Major/Minor:</a:t>
            </a:r>
            <a:r>
              <a:rPr lang="en-US" sz="1600" dirty="0"/>
              <a:t> Reason code versioning I.E. 1.0</a:t>
            </a:r>
          </a:p>
          <a:p>
            <a:r>
              <a:rPr lang="en-US" sz="1600" b="1" dirty="0"/>
              <a:t>RC: </a:t>
            </a:r>
            <a:r>
              <a:rPr lang="en-US" sz="1600" dirty="0"/>
              <a:t>Reason code which consists of 4 flags and a 16 bit enumerated error code value.</a:t>
            </a:r>
          </a:p>
          <a:p>
            <a:r>
              <a:rPr lang="en-US" sz="1600" b="1" dirty="0"/>
              <a:t>Firmware Revision: </a:t>
            </a:r>
            <a:r>
              <a:rPr lang="en-US" sz="1600" dirty="0"/>
              <a:t>Details will depend on generation . I.E. single image firmware devices such as ADP have both rolled up in one image.</a:t>
            </a:r>
          </a:p>
          <a:p>
            <a:r>
              <a:rPr lang="en-US" sz="1600" b="1" dirty="0"/>
              <a:t>Serial</a:t>
            </a:r>
            <a:r>
              <a:rPr lang="en-US" sz="1600" dirty="0"/>
              <a:t>: standard tracking of devices</a:t>
            </a:r>
          </a:p>
          <a:p>
            <a:r>
              <a:rPr lang="en-US" sz="1600" b="1" dirty="0"/>
              <a:t>Dual Port Reserved: </a:t>
            </a:r>
            <a:r>
              <a:rPr lang="en-US" sz="1600" dirty="0"/>
              <a:t>external controller support such as CDR-DP. ADP will be an in-house variant.</a:t>
            </a:r>
          </a:p>
          <a:p>
            <a:r>
              <a:rPr lang="en-US" sz="1600" b="1" dirty="0"/>
              <a:t>Error Code: </a:t>
            </a:r>
            <a:r>
              <a:rPr lang="en-US" sz="1600" dirty="0"/>
              <a:t>Firmware enumeration mode</a:t>
            </a:r>
          </a:p>
          <a:p>
            <a:r>
              <a:rPr lang="en-US" sz="1600" b="1" dirty="0"/>
              <a:t>Controller Initiated Log: </a:t>
            </a:r>
            <a:r>
              <a:rPr lang="en-US" sz="1600" dirty="0"/>
              <a:t>Toggle field for extraction method.</a:t>
            </a:r>
          </a:p>
          <a:p>
            <a:r>
              <a:rPr lang="en-US" sz="1600" b="1" dirty="0"/>
              <a:t>Excursion Detected: </a:t>
            </a:r>
            <a:r>
              <a:rPr lang="en-US" sz="1600" dirty="0"/>
              <a:t>Indication of event dump.</a:t>
            </a:r>
          </a:p>
          <a:p>
            <a:r>
              <a:rPr lang="en-US" sz="1600" b="1" dirty="0"/>
              <a:t>Warning Detected: </a:t>
            </a:r>
            <a:r>
              <a:rPr lang="en-US" sz="1600" dirty="0"/>
              <a:t>Relates to non-critical fault</a:t>
            </a:r>
          </a:p>
          <a:p>
            <a:r>
              <a:rPr lang="en-US" sz="1600" b="1" dirty="0"/>
              <a:t>Error Detected: </a:t>
            </a:r>
            <a:r>
              <a:rPr lang="en-US" sz="1600" dirty="0"/>
              <a:t>Error in the last assert dump detected</a:t>
            </a:r>
          </a:p>
        </p:txBody>
      </p:sp>
    </p:spTree>
    <p:extLst>
      <p:ext uri="{BB962C8B-B14F-4D97-AF65-F5344CB8AC3E}">
        <p14:creationId xmlns:p14="http://schemas.microsoft.com/office/powerpoint/2010/main" val="21629081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1428" y="146759"/>
            <a:ext cx="10972800" cy="694110"/>
          </a:xfrm>
        </p:spPr>
        <p:txBody>
          <a:bodyPr/>
          <a:lstStyle/>
          <a:p>
            <a:r>
              <a:rPr lang="en-US" dirty="0"/>
              <a:t>Data Set Table of Contents (Part 1)</a:t>
            </a:r>
          </a:p>
        </p:txBody>
      </p:sp>
      <p:sp>
        <p:nvSpPr>
          <p:cNvPr id="4" name="Content Placeholder 2"/>
          <p:cNvSpPr>
            <a:spLocks noGrp="1"/>
          </p:cNvSpPr>
          <p:nvPr>
            <p:ph idx="1"/>
          </p:nvPr>
        </p:nvSpPr>
        <p:spPr>
          <a:xfrm>
            <a:off x="30479" y="1049382"/>
            <a:ext cx="12231189" cy="906229"/>
          </a:xfrm>
        </p:spPr>
        <p:txBody>
          <a:bodyPr>
            <a:noAutofit/>
          </a:bodyPr>
          <a:lstStyle/>
          <a:p>
            <a:pPr marL="342892" indent="0" algn="ctr">
              <a:spcBef>
                <a:spcPts val="800"/>
              </a:spcBef>
              <a:buNone/>
            </a:pPr>
            <a:r>
              <a:rPr lang="en-US" sz="2000" dirty="0"/>
              <a:t>* Each data area contains its own TOC so the next three slides pertain to the first block </a:t>
            </a:r>
            <a:r>
              <a:rPr lang="en-US" sz="2000" dirty="0" err="1"/>
              <a:t>block</a:t>
            </a:r>
            <a:r>
              <a:rPr lang="en-US" sz="2000" dirty="0"/>
              <a:t> of each data area</a:t>
            </a:r>
          </a:p>
        </p:txBody>
      </p:sp>
      <p:graphicFrame>
        <p:nvGraphicFramePr>
          <p:cNvPr id="6" name="Table 5"/>
          <p:cNvGraphicFramePr>
            <a:graphicFrameLocks noGrp="1"/>
          </p:cNvGraphicFramePr>
          <p:nvPr>
            <p:extLst>
              <p:ext uri="{D42A27DB-BD31-4B8C-83A1-F6EECF244321}">
                <p14:modId xmlns:p14="http://schemas.microsoft.com/office/powerpoint/2010/main" val="850000790"/>
              </p:ext>
            </p:extLst>
          </p:nvPr>
        </p:nvGraphicFramePr>
        <p:xfrm>
          <a:off x="226423" y="1499988"/>
          <a:ext cx="11682547" cy="2438400"/>
        </p:xfrm>
        <a:graphic>
          <a:graphicData uri="http://schemas.openxmlformats.org/drawingml/2006/table">
            <a:tbl>
              <a:tblPr firstRow="1" firstCol="1" bandRow="1">
                <a:tableStyleId>{6E25E649-3F16-4E02-A733-19D2CDBF48F0}</a:tableStyleId>
              </a:tblPr>
              <a:tblGrid>
                <a:gridCol w="1679639">
                  <a:extLst>
                    <a:ext uri="{9D8B030D-6E8A-4147-A177-3AD203B41FA5}">
                      <a16:colId xmlns:a16="http://schemas.microsoft.com/office/drawing/2014/main" val="20000"/>
                    </a:ext>
                  </a:extLst>
                </a:gridCol>
                <a:gridCol w="10002908">
                  <a:extLst>
                    <a:ext uri="{9D8B030D-6E8A-4147-A177-3AD203B41FA5}">
                      <a16:colId xmlns:a16="http://schemas.microsoft.com/office/drawing/2014/main" val="20001"/>
                    </a:ext>
                  </a:extLst>
                </a:gridCol>
              </a:tblGrid>
              <a:tr h="162560">
                <a:tc>
                  <a:txBody>
                    <a:bodyPr/>
                    <a:lstStyle/>
                    <a:p>
                      <a:pPr marL="0" marR="0" algn="ctr">
                        <a:spcBef>
                          <a:spcPts val="600"/>
                        </a:spcBef>
                        <a:spcAft>
                          <a:spcPts val="600"/>
                        </a:spcAft>
                      </a:pPr>
                      <a:r>
                        <a:rPr lang="en-US" sz="2000" dirty="0">
                          <a:effectLst/>
                        </a:rPr>
                        <a:t>Byte</a:t>
                      </a:r>
                      <a:endParaRPr lang="en-US" sz="2000" dirty="0">
                        <a:solidFill>
                          <a:schemeClr val="tx1"/>
                        </a:solidFill>
                        <a:effectLst/>
                        <a:latin typeface="Verdana" panose="020B0604030504040204" pitchFamily="34" charset="0"/>
                        <a:ea typeface="Calibri" panose="020F0502020204030204" pitchFamily="34" charset="0"/>
                        <a:cs typeface="Times New Roman" panose="02020603050405020304" pitchFamily="18" charset="0"/>
                      </a:endParaRPr>
                    </a:p>
                  </a:txBody>
                  <a:tcPr marT="0" marB="0"/>
                </a:tc>
                <a:tc>
                  <a:txBody>
                    <a:bodyPr/>
                    <a:lstStyle/>
                    <a:p>
                      <a:pPr marL="0" marR="0">
                        <a:spcBef>
                          <a:spcPts val="600"/>
                        </a:spcBef>
                        <a:spcAft>
                          <a:spcPts val="600"/>
                        </a:spcAft>
                      </a:pPr>
                      <a:r>
                        <a:rPr lang="en-US" sz="2000" dirty="0">
                          <a:effectLst/>
                        </a:rPr>
                        <a:t>Description</a:t>
                      </a:r>
                      <a:endParaRPr lang="en-US" sz="2000" dirty="0">
                        <a:solidFill>
                          <a:schemeClr val="tx1"/>
                        </a:solidFill>
                        <a:effectLst/>
                        <a:latin typeface="Verdana" panose="020B0604030504040204" pitchFamily="34" charset="0"/>
                        <a:ea typeface="Calibri" panose="020F0502020204030204" pitchFamily="34" charset="0"/>
                        <a:cs typeface="Times New Roman" panose="02020603050405020304" pitchFamily="18" charset="0"/>
                      </a:endParaRPr>
                    </a:p>
                  </a:txBody>
                  <a:tcPr marT="0" marB="0"/>
                </a:tc>
                <a:extLst>
                  <a:ext uri="{0D108BD9-81ED-4DB2-BD59-A6C34878D82A}">
                    <a16:rowId xmlns:a16="http://schemas.microsoft.com/office/drawing/2014/main" val="10000"/>
                  </a:ext>
                </a:extLst>
              </a:tr>
              <a:tr h="162560">
                <a:tc>
                  <a:txBody>
                    <a:bodyPr/>
                    <a:lstStyle/>
                    <a:p>
                      <a:pPr marL="0" marR="0" algn="ctr">
                        <a:spcBef>
                          <a:spcPts val="300"/>
                        </a:spcBef>
                        <a:spcAft>
                          <a:spcPts val="300"/>
                        </a:spcAft>
                      </a:pPr>
                      <a:r>
                        <a:rPr lang="en-US" sz="2000" dirty="0">
                          <a:effectLst/>
                        </a:rPr>
                        <a:t>0</a:t>
                      </a:r>
                      <a:endParaRPr lang="en-US" sz="2000" dirty="0">
                        <a:solidFill>
                          <a:schemeClr val="tx1"/>
                        </a:solidFill>
                        <a:effectLst/>
                        <a:latin typeface="Verdana" panose="020B0604030504040204" pitchFamily="34" charset="0"/>
                        <a:ea typeface="Calibri" panose="020F0502020204030204" pitchFamily="34" charset="0"/>
                        <a:cs typeface="Times New Roman" panose="02020603050405020304" pitchFamily="18" charset="0"/>
                      </a:endParaRPr>
                    </a:p>
                  </a:txBody>
                  <a:tcPr marT="0" marB="0"/>
                </a:tc>
                <a:tc>
                  <a:txBody>
                    <a:bodyPr/>
                    <a:lstStyle/>
                    <a:p>
                      <a:pPr marL="0" marR="0">
                        <a:spcBef>
                          <a:spcPts val="300"/>
                        </a:spcBef>
                        <a:spcAft>
                          <a:spcPts val="300"/>
                        </a:spcAft>
                      </a:pPr>
                      <a:r>
                        <a:rPr lang="en-US" sz="2000" b="1" dirty="0">
                          <a:effectLst/>
                        </a:rPr>
                        <a:t>Major Version: </a:t>
                      </a:r>
                      <a:r>
                        <a:rPr lang="en-US" sz="2000" dirty="0">
                          <a:effectLst/>
                        </a:rPr>
                        <a:t>Major version number (0x02).</a:t>
                      </a:r>
                      <a:endParaRPr lang="en-US" sz="2000" dirty="0">
                        <a:solidFill>
                          <a:schemeClr val="tx1"/>
                        </a:solidFill>
                        <a:effectLst/>
                        <a:latin typeface="Verdana" panose="020B0604030504040204" pitchFamily="34" charset="0"/>
                        <a:ea typeface="Calibri" panose="020F0502020204030204" pitchFamily="34" charset="0"/>
                        <a:cs typeface="Times New Roman" panose="02020603050405020304" pitchFamily="18" charset="0"/>
                      </a:endParaRPr>
                    </a:p>
                  </a:txBody>
                  <a:tcPr marT="0" marB="0"/>
                </a:tc>
                <a:extLst>
                  <a:ext uri="{0D108BD9-81ED-4DB2-BD59-A6C34878D82A}">
                    <a16:rowId xmlns:a16="http://schemas.microsoft.com/office/drawing/2014/main" val="10001"/>
                  </a:ext>
                </a:extLst>
              </a:tr>
              <a:tr h="162560">
                <a:tc>
                  <a:txBody>
                    <a:bodyPr/>
                    <a:lstStyle/>
                    <a:p>
                      <a:pPr marL="0" marR="0" algn="ctr">
                        <a:spcBef>
                          <a:spcPts val="300"/>
                        </a:spcBef>
                        <a:spcAft>
                          <a:spcPts val="300"/>
                        </a:spcAft>
                      </a:pPr>
                      <a:r>
                        <a:rPr lang="en-US" sz="2000" dirty="0">
                          <a:effectLst/>
                        </a:rPr>
                        <a:t>1</a:t>
                      </a:r>
                      <a:endParaRPr lang="en-US" sz="2000" dirty="0">
                        <a:solidFill>
                          <a:schemeClr val="tx1"/>
                        </a:solidFill>
                        <a:effectLst/>
                        <a:latin typeface="Verdana" panose="020B0604030504040204" pitchFamily="34" charset="0"/>
                        <a:ea typeface="Calibri" panose="020F0502020204030204" pitchFamily="34" charset="0"/>
                        <a:cs typeface="Times New Roman" panose="02020603050405020304" pitchFamily="18" charset="0"/>
                      </a:endParaRPr>
                    </a:p>
                  </a:txBody>
                  <a:tcPr marT="0" marB="0"/>
                </a:tc>
                <a:tc>
                  <a:txBody>
                    <a:bodyPr/>
                    <a:lstStyle/>
                    <a:p>
                      <a:pPr marL="0" marR="0">
                        <a:spcBef>
                          <a:spcPts val="300"/>
                        </a:spcBef>
                        <a:spcAft>
                          <a:spcPts val="300"/>
                        </a:spcAft>
                      </a:pPr>
                      <a:r>
                        <a:rPr lang="en-US" sz="2000" b="1" dirty="0">
                          <a:effectLst/>
                        </a:rPr>
                        <a:t>Minor Version:</a:t>
                      </a:r>
                      <a:r>
                        <a:rPr lang="en-US" sz="2000" dirty="0">
                          <a:effectLst/>
                        </a:rPr>
                        <a:t> Minor version number (0x00).</a:t>
                      </a:r>
                      <a:endParaRPr lang="en-US" sz="2000" dirty="0">
                        <a:solidFill>
                          <a:schemeClr val="tx1"/>
                        </a:solidFill>
                        <a:effectLst/>
                        <a:latin typeface="Verdana" panose="020B0604030504040204" pitchFamily="34" charset="0"/>
                        <a:ea typeface="Calibri" panose="020F0502020204030204" pitchFamily="34" charset="0"/>
                        <a:cs typeface="Times New Roman" panose="02020603050405020304" pitchFamily="18" charset="0"/>
                      </a:endParaRPr>
                    </a:p>
                  </a:txBody>
                  <a:tcPr marT="0" marB="0"/>
                </a:tc>
                <a:extLst>
                  <a:ext uri="{0D108BD9-81ED-4DB2-BD59-A6C34878D82A}">
                    <a16:rowId xmlns:a16="http://schemas.microsoft.com/office/drawing/2014/main" val="10002"/>
                  </a:ext>
                </a:extLst>
              </a:tr>
              <a:tr h="162560">
                <a:tc>
                  <a:txBody>
                    <a:bodyPr/>
                    <a:lstStyle/>
                    <a:p>
                      <a:pPr marL="0" marR="0" algn="ctr">
                        <a:spcBef>
                          <a:spcPts val="300"/>
                        </a:spcBef>
                        <a:spcAft>
                          <a:spcPts val="300"/>
                        </a:spcAft>
                      </a:pPr>
                      <a:r>
                        <a:rPr lang="en-US" sz="2000" dirty="0">
                          <a:effectLst/>
                        </a:rPr>
                        <a:t>3:2</a:t>
                      </a:r>
                      <a:endParaRPr lang="en-US" sz="2000" dirty="0">
                        <a:solidFill>
                          <a:schemeClr val="tx1"/>
                        </a:solidFill>
                        <a:effectLst/>
                        <a:latin typeface="Verdana" panose="020B0604030504040204" pitchFamily="34" charset="0"/>
                        <a:ea typeface="Calibri" panose="020F0502020204030204" pitchFamily="34" charset="0"/>
                        <a:cs typeface="Times New Roman" panose="02020603050405020304" pitchFamily="18" charset="0"/>
                      </a:endParaRPr>
                    </a:p>
                  </a:txBody>
                  <a:tcPr marT="0" marB="0"/>
                </a:tc>
                <a:tc>
                  <a:txBody>
                    <a:bodyPr/>
                    <a:lstStyle/>
                    <a:p>
                      <a:pPr marL="0" marR="0">
                        <a:spcBef>
                          <a:spcPts val="300"/>
                        </a:spcBef>
                        <a:spcAft>
                          <a:spcPts val="300"/>
                        </a:spcAft>
                      </a:pPr>
                      <a:r>
                        <a:rPr lang="en-US" sz="2000" b="1" dirty="0">
                          <a:effectLst/>
                        </a:rPr>
                        <a:t>Entry Count: </a:t>
                      </a:r>
                      <a:r>
                        <a:rPr lang="en-US" sz="2000" dirty="0">
                          <a:effectLst/>
                        </a:rPr>
                        <a:t>Number of valid entries in the Data Area table of contents array.</a:t>
                      </a:r>
                      <a:endParaRPr lang="en-US" sz="2000" dirty="0">
                        <a:solidFill>
                          <a:schemeClr val="tx1"/>
                        </a:solidFill>
                        <a:effectLst/>
                        <a:latin typeface="Verdana" panose="020B0604030504040204" pitchFamily="34" charset="0"/>
                        <a:ea typeface="Calibri" panose="020F0502020204030204" pitchFamily="34" charset="0"/>
                        <a:cs typeface="Times New Roman" panose="02020603050405020304" pitchFamily="18" charset="0"/>
                      </a:endParaRPr>
                    </a:p>
                  </a:txBody>
                  <a:tcPr marT="0" marB="0"/>
                </a:tc>
                <a:extLst>
                  <a:ext uri="{0D108BD9-81ED-4DB2-BD59-A6C34878D82A}">
                    <a16:rowId xmlns:a16="http://schemas.microsoft.com/office/drawing/2014/main" val="10003"/>
                  </a:ext>
                </a:extLst>
              </a:tr>
              <a:tr h="0">
                <a:tc>
                  <a:txBody>
                    <a:bodyPr/>
                    <a:lstStyle/>
                    <a:p>
                      <a:pPr marL="0" marR="0" algn="ctr">
                        <a:spcBef>
                          <a:spcPts val="300"/>
                        </a:spcBef>
                        <a:spcAft>
                          <a:spcPts val="300"/>
                        </a:spcAft>
                      </a:pPr>
                      <a:r>
                        <a:rPr lang="en-US" sz="2000" dirty="0">
                          <a:effectLst/>
                        </a:rPr>
                        <a:t>7:4</a:t>
                      </a:r>
                      <a:endParaRPr lang="en-US" sz="2000" dirty="0">
                        <a:solidFill>
                          <a:schemeClr val="tx1"/>
                        </a:solidFill>
                        <a:effectLst/>
                        <a:latin typeface="Verdana" panose="020B0604030504040204" pitchFamily="34" charset="0"/>
                        <a:ea typeface="Calibri" panose="020F0502020204030204" pitchFamily="34" charset="0"/>
                        <a:cs typeface="Times New Roman" panose="02020603050405020304" pitchFamily="18" charset="0"/>
                      </a:endParaRPr>
                    </a:p>
                  </a:txBody>
                  <a:tcPr marT="0" marB="0"/>
                </a:tc>
                <a:tc>
                  <a:txBody>
                    <a:bodyPr/>
                    <a:lstStyle/>
                    <a:p>
                      <a:pPr marL="0" marR="0">
                        <a:spcBef>
                          <a:spcPts val="300"/>
                        </a:spcBef>
                        <a:spcAft>
                          <a:spcPts val="300"/>
                        </a:spcAft>
                      </a:pPr>
                      <a:r>
                        <a:rPr lang="en-US" sz="2000" b="1" dirty="0">
                          <a:effectLst/>
                        </a:rPr>
                        <a:t>Data Area Size: </a:t>
                      </a:r>
                      <a:r>
                        <a:rPr lang="en-US" sz="2000" dirty="0">
                          <a:effectLst/>
                        </a:rPr>
                        <a:t>Size in bytes of the data area.</a:t>
                      </a:r>
                      <a:endParaRPr lang="en-US" sz="2000" dirty="0">
                        <a:solidFill>
                          <a:schemeClr val="tx1"/>
                        </a:solidFill>
                        <a:effectLst/>
                        <a:latin typeface="Verdana" panose="020B0604030504040204" pitchFamily="34" charset="0"/>
                        <a:ea typeface="Calibri" panose="020F0502020204030204" pitchFamily="34" charset="0"/>
                        <a:cs typeface="Times New Roman" panose="02020603050405020304" pitchFamily="18" charset="0"/>
                      </a:endParaRPr>
                    </a:p>
                  </a:txBody>
                  <a:tcPr marT="0" marB="0"/>
                </a:tc>
                <a:extLst>
                  <a:ext uri="{0D108BD9-81ED-4DB2-BD59-A6C34878D82A}">
                    <a16:rowId xmlns:a16="http://schemas.microsoft.com/office/drawing/2014/main" val="10004"/>
                  </a:ext>
                </a:extLst>
              </a:tr>
              <a:tr h="0">
                <a:tc>
                  <a:txBody>
                    <a:bodyPr/>
                    <a:lstStyle/>
                    <a:p>
                      <a:pPr marL="0" marR="0" algn="ctr">
                        <a:spcBef>
                          <a:spcPts val="300"/>
                        </a:spcBef>
                        <a:spcAft>
                          <a:spcPts val="300"/>
                        </a:spcAft>
                      </a:pPr>
                      <a:r>
                        <a:rPr lang="en-US" sz="2000" dirty="0">
                          <a:solidFill>
                            <a:schemeClr val="bg1"/>
                          </a:solidFill>
                          <a:effectLst/>
                          <a:latin typeface="+mn-lt"/>
                          <a:ea typeface="Calibri" panose="020F0502020204030204" pitchFamily="34" charset="0"/>
                          <a:cs typeface="Times New Roman" panose="02020603050405020304" pitchFamily="18" charset="0"/>
                        </a:rPr>
                        <a:t>15:8</a:t>
                      </a:r>
                    </a:p>
                  </a:txBody>
                  <a:tcPr marT="0" marB="0"/>
                </a:tc>
                <a:tc>
                  <a:txBody>
                    <a:bodyPr/>
                    <a:lstStyle/>
                    <a:p>
                      <a:pPr marL="0" marR="0">
                        <a:spcBef>
                          <a:spcPts val="300"/>
                        </a:spcBef>
                        <a:spcAft>
                          <a:spcPts val="300"/>
                        </a:spcAft>
                      </a:pPr>
                      <a:r>
                        <a:rPr lang="en-US" sz="2000" b="1" dirty="0">
                          <a:solidFill>
                            <a:schemeClr val="tx1"/>
                          </a:solidFill>
                          <a:effectLst/>
                          <a:latin typeface="+mn-lt"/>
                          <a:ea typeface="Calibri" panose="020F0502020204030204" pitchFamily="34" charset="0"/>
                          <a:cs typeface="Times New Roman" panose="02020603050405020304" pitchFamily="18" charset="0"/>
                        </a:rPr>
                        <a:t>Reserved: </a:t>
                      </a:r>
                      <a:r>
                        <a:rPr lang="en-US" sz="2000" dirty="0">
                          <a:solidFill>
                            <a:schemeClr val="tx1"/>
                          </a:solidFill>
                          <a:effectLst/>
                          <a:latin typeface="+mn-lt"/>
                          <a:ea typeface="Calibri" panose="020F0502020204030204" pitchFamily="34" charset="0"/>
                          <a:cs typeface="Times New Roman" panose="02020603050405020304" pitchFamily="18" charset="0"/>
                        </a:rPr>
                        <a:t>Reserved for future use.</a:t>
                      </a:r>
                    </a:p>
                  </a:txBody>
                  <a:tcPr marT="0" marB="0"/>
                </a:tc>
                <a:extLst>
                  <a:ext uri="{0D108BD9-81ED-4DB2-BD59-A6C34878D82A}">
                    <a16:rowId xmlns:a16="http://schemas.microsoft.com/office/drawing/2014/main" val="10005"/>
                  </a:ext>
                </a:extLst>
              </a:tr>
              <a:tr h="325120">
                <a:tc>
                  <a:txBody>
                    <a:bodyPr/>
                    <a:lstStyle/>
                    <a:p>
                      <a:pPr marL="0" marR="0" algn="ctr">
                        <a:spcBef>
                          <a:spcPts val="300"/>
                        </a:spcBef>
                        <a:spcAft>
                          <a:spcPts val="300"/>
                        </a:spcAft>
                      </a:pPr>
                      <a:r>
                        <a:rPr lang="en-US" sz="2000" b="1" kern="1200" dirty="0">
                          <a:solidFill>
                            <a:schemeClr val="lt1"/>
                          </a:solidFill>
                          <a:effectLst/>
                          <a:latin typeface="+mn-lt"/>
                          <a:ea typeface="+mn-ea"/>
                          <a:cs typeface="+mn-cs"/>
                        </a:rPr>
                        <a:t>(COUNT * 8) + 16 : 16</a:t>
                      </a:r>
                      <a:endParaRPr lang="en-US" sz="2000" dirty="0">
                        <a:solidFill>
                          <a:schemeClr val="tx1"/>
                        </a:solidFill>
                        <a:effectLst/>
                        <a:latin typeface="Verdana" panose="020B0604030504040204" pitchFamily="34" charset="0"/>
                        <a:ea typeface="Calibri" panose="020F0502020204030204" pitchFamily="34" charset="0"/>
                        <a:cs typeface="Times New Roman" panose="02020603050405020304" pitchFamily="18" charset="0"/>
                      </a:endParaRPr>
                    </a:p>
                  </a:txBody>
                  <a:tcPr marT="0" marB="0"/>
                </a:tc>
                <a:tc>
                  <a:txBody>
                    <a:bodyPr/>
                    <a:lstStyle/>
                    <a:p>
                      <a:pPr marL="0" marR="0">
                        <a:spcBef>
                          <a:spcPts val="300"/>
                        </a:spcBef>
                        <a:spcAft>
                          <a:spcPts val="300"/>
                        </a:spcAft>
                      </a:pPr>
                      <a:r>
                        <a:rPr lang="en-US" sz="2000" b="1" dirty="0">
                          <a:effectLst/>
                        </a:rPr>
                        <a:t>Data Area Table of Contents (TOC) Array: </a:t>
                      </a:r>
                      <a:r>
                        <a:rPr lang="en-US" sz="2000" dirty="0">
                          <a:effectLst/>
                        </a:rPr>
                        <a:t>Array of TELEMETRY_TABLE_OF_CONTENTS_ITEM structure entries.</a:t>
                      </a:r>
                      <a:endParaRPr lang="en-US" sz="2000" dirty="0">
                        <a:solidFill>
                          <a:schemeClr val="tx1"/>
                        </a:solidFill>
                        <a:effectLst/>
                        <a:latin typeface="Verdana" panose="020B0604030504040204" pitchFamily="34" charset="0"/>
                        <a:ea typeface="Calibri" panose="020F0502020204030204" pitchFamily="34" charset="0"/>
                        <a:cs typeface="Times New Roman" panose="02020603050405020304" pitchFamily="18" charset="0"/>
                      </a:endParaRPr>
                    </a:p>
                  </a:txBody>
                  <a:tcPr marT="0" marB="0"/>
                </a:tc>
                <a:extLst>
                  <a:ext uri="{0D108BD9-81ED-4DB2-BD59-A6C34878D82A}">
                    <a16:rowId xmlns:a16="http://schemas.microsoft.com/office/drawing/2014/main" val="10006"/>
                  </a:ext>
                </a:extLst>
              </a:tr>
            </a:tbl>
          </a:graphicData>
        </a:graphic>
      </p:graphicFrame>
      <p:sp>
        <p:nvSpPr>
          <p:cNvPr id="12" name="Content Placeholder 2"/>
          <p:cNvSpPr txBox="1">
            <a:spLocks/>
          </p:cNvSpPr>
          <p:nvPr/>
        </p:nvSpPr>
        <p:spPr bwMode="auto">
          <a:xfrm>
            <a:off x="609600" y="4098932"/>
            <a:ext cx="10972800" cy="192578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defTabSz="457200" rtl="0" eaLnBrk="1" fontAlgn="base" hangingPunct="1">
              <a:spcBef>
                <a:spcPct val="20000"/>
              </a:spcBef>
              <a:spcAft>
                <a:spcPct val="0"/>
              </a:spcAft>
              <a:buClr>
                <a:schemeClr val="tx2"/>
              </a:buClr>
              <a:buFont typeface="Arial" pitchFamily="34" charset="0"/>
              <a:buChar char="•"/>
              <a:defRPr sz="3200" kern="1200">
                <a:solidFill>
                  <a:schemeClr val="tx1"/>
                </a:solidFill>
                <a:latin typeface="+mn-lt"/>
                <a:ea typeface="+mn-ea"/>
                <a:cs typeface="+mn-cs"/>
              </a:defRPr>
            </a:lvl1pPr>
            <a:lvl2pPr marL="742950" indent="-285750" algn="l" defTabSz="457200" rtl="0" eaLnBrk="1" fontAlgn="base" hangingPunct="1">
              <a:spcBef>
                <a:spcPct val="20000"/>
              </a:spcBef>
              <a:spcAft>
                <a:spcPct val="0"/>
              </a:spcAft>
              <a:buClr>
                <a:schemeClr val="tx2"/>
              </a:buClr>
              <a:buFont typeface="Arial" pitchFamily="34" charset="0"/>
              <a:buChar char="–"/>
              <a:defRPr sz="2800" kern="1200">
                <a:solidFill>
                  <a:schemeClr val="tx1"/>
                </a:solidFill>
                <a:latin typeface="+mn-lt"/>
                <a:ea typeface="+mn-ea"/>
                <a:cs typeface="+mn-cs"/>
              </a:defRPr>
            </a:lvl2pPr>
            <a:lvl3pPr marL="1143000" indent="-228600" algn="l" defTabSz="457200" rtl="0" eaLnBrk="1" fontAlgn="base" hangingPunct="1">
              <a:spcBef>
                <a:spcPct val="20000"/>
              </a:spcBef>
              <a:spcAft>
                <a:spcPct val="0"/>
              </a:spcAft>
              <a:buClr>
                <a:schemeClr val="tx2"/>
              </a:buClr>
              <a:buFont typeface="Arial" pitchFamily="34" charset="0"/>
              <a:buChar char="•"/>
              <a:defRPr sz="2400" kern="1200">
                <a:solidFill>
                  <a:schemeClr val="tx1"/>
                </a:solidFill>
                <a:latin typeface="+mn-lt"/>
                <a:ea typeface="+mn-ea"/>
                <a:cs typeface="+mn-cs"/>
              </a:defRPr>
            </a:lvl3pPr>
            <a:lvl4pPr marL="1600200" indent="-228600" algn="l" defTabSz="457200" rtl="0" eaLnBrk="1" fontAlgn="base" hangingPunct="1">
              <a:spcBef>
                <a:spcPct val="20000"/>
              </a:spcBef>
              <a:spcAft>
                <a:spcPct val="0"/>
              </a:spcAft>
              <a:buClr>
                <a:schemeClr val="tx2"/>
              </a:buClr>
              <a:buFont typeface="Arial" pitchFamily="34" charset="0"/>
              <a:buChar char="–"/>
              <a:defRPr sz="2000" kern="1200">
                <a:solidFill>
                  <a:schemeClr val="tx1"/>
                </a:solidFill>
                <a:latin typeface="+mn-lt"/>
                <a:ea typeface="+mn-ea"/>
                <a:cs typeface="+mn-cs"/>
              </a:defRPr>
            </a:lvl4pPr>
            <a:lvl5pPr marL="2057400" indent="-228600" algn="l" defTabSz="457200" rtl="0" eaLnBrk="1" fontAlgn="base" hangingPunct="1">
              <a:spcBef>
                <a:spcPct val="20000"/>
              </a:spcBef>
              <a:spcAft>
                <a:spcPct val="0"/>
              </a:spcAft>
              <a:buClr>
                <a:schemeClr val="tx2"/>
              </a:buClr>
              <a:buFont typeface="Arial"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b="1" dirty="0"/>
              <a:t>Major and Minor </a:t>
            </a:r>
            <a:r>
              <a:rPr lang="en-US" sz="2000" dirty="0"/>
              <a:t>are the data area version details</a:t>
            </a:r>
          </a:p>
          <a:p>
            <a:r>
              <a:rPr lang="en-US" sz="2000" b="1" dirty="0"/>
              <a:t>Entry count </a:t>
            </a:r>
            <a:r>
              <a:rPr lang="en-US" sz="2000" dirty="0"/>
              <a:t>is the total entries for the area</a:t>
            </a:r>
          </a:p>
          <a:p>
            <a:r>
              <a:rPr lang="en-US" sz="2000" b="1" dirty="0"/>
              <a:t>Data area size </a:t>
            </a:r>
            <a:r>
              <a:rPr lang="en-US" sz="2000" dirty="0"/>
              <a:t>is the active usage</a:t>
            </a:r>
          </a:p>
          <a:p>
            <a:r>
              <a:rPr lang="en-US" sz="2000" b="1" dirty="0"/>
              <a:t>Data Area Table of Contents </a:t>
            </a:r>
            <a:r>
              <a:rPr lang="en-US" sz="2000" dirty="0"/>
              <a:t>is the total object within the data area related to our unique identifiers.</a:t>
            </a:r>
          </a:p>
          <a:p>
            <a:pPr marL="0" indent="0" algn="ctr">
              <a:buNone/>
            </a:pPr>
            <a:r>
              <a:rPr lang="en-US" sz="2000" dirty="0"/>
              <a:t>* The total size is not limited to 512 bytes.</a:t>
            </a:r>
          </a:p>
        </p:txBody>
      </p:sp>
    </p:spTree>
    <p:extLst>
      <p:ext uri="{BB962C8B-B14F-4D97-AF65-F5344CB8AC3E}">
        <p14:creationId xmlns:p14="http://schemas.microsoft.com/office/powerpoint/2010/main" val="34385405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1428" y="146759"/>
            <a:ext cx="10972800" cy="694110"/>
          </a:xfrm>
        </p:spPr>
        <p:txBody>
          <a:bodyPr/>
          <a:lstStyle/>
          <a:p>
            <a:r>
              <a:rPr lang="en-US" dirty="0"/>
              <a:t>Data Set Table of Contents (Part 2)</a:t>
            </a:r>
          </a:p>
        </p:txBody>
      </p:sp>
      <p:sp>
        <p:nvSpPr>
          <p:cNvPr id="7" name="Content Placeholder 2"/>
          <p:cNvSpPr txBox="1">
            <a:spLocks/>
          </p:cNvSpPr>
          <p:nvPr/>
        </p:nvSpPr>
        <p:spPr>
          <a:xfrm>
            <a:off x="406400" y="1187508"/>
            <a:ext cx="11186160" cy="338031"/>
          </a:xfrm>
          <a:prstGeom prst="rect">
            <a:avLst/>
          </a:prstGeom>
        </p:spPr>
        <p:txBody>
          <a:bodyPr vert="horz" lIns="0" tIns="0" rIns="0" bIns="0" rtlCol="0">
            <a:noAutofit/>
          </a:bodyPr>
          <a:lstStyle>
            <a:lvl1pPr marL="0" indent="0" algn="l" defTabSz="457200" rtl="0" eaLnBrk="1" latinLnBrk="0" hangingPunct="1">
              <a:spcBef>
                <a:spcPts val="1200"/>
              </a:spcBef>
              <a:spcAft>
                <a:spcPts val="0"/>
              </a:spcAft>
              <a:buFont typeface="Wingdings" panose="05000000000000000000" pitchFamily="2" charset="2"/>
              <a:buNone/>
              <a:defRPr sz="1800" b="0" kern="1200">
                <a:solidFill>
                  <a:schemeClr val="bg1"/>
                </a:solidFill>
                <a:latin typeface="+mn-lt"/>
                <a:ea typeface="+mn-ea"/>
                <a:cs typeface="Arial" panose="020B0604020202020204" pitchFamily="34" charset="0"/>
              </a:defRPr>
            </a:lvl1pPr>
            <a:lvl2pPr marL="225425" indent="-225425" algn="l" defTabSz="457200" rtl="0" eaLnBrk="1" latinLnBrk="0" hangingPunct="1">
              <a:spcBef>
                <a:spcPts val="1200"/>
              </a:spcBef>
              <a:buFont typeface="Wingdings" charset="2"/>
              <a:buChar char="§"/>
              <a:defRPr sz="1600" kern="1200" baseline="0">
                <a:solidFill>
                  <a:schemeClr val="bg1"/>
                </a:solidFill>
                <a:latin typeface="+mn-lt"/>
                <a:ea typeface="+mn-ea"/>
                <a:cs typeface="Arial" panose="020B0604020202020204" pitchFamily="34" charset="0"/>
              </a:defRPr>
            </a:lvl2pPr>
            <a:lvl3pPr marL="571500" indent="-228600" algn="l" defTabSz="457200" rtl="0" eaLnBrk="1" latinLnBrk="0" hangingPunct="1">
              <a:spcBef>
                <a:spcPts val="800"/>
              </a:spcBef>
              <a:buFont typeface="Intel Clear" panose="020B0604020203020204" pitchFamily="34" charset="0"/>
              <a:buChar char="–"/>
              <a:defRPr sz="1600" kern="1200">
                <a:solidFill>
                  <a:schemeClr val="bg1"/>
                </a:solidFill>
                <a:latin typeface="+mn-lt"/>
                <a:ea typeface="+mn-ea"/>
                <a:cs typeface="Arial" panose="020B0604020202020204" pitchFamily="34" charset="0"/>
              </a:defRPr>
            </a:lvl3pPr>
            <a:lvl4pPr marL="969963" indent="-228600" algn="l" defTabSz="457200" rtl="0" eaLnBrk="1" latinLnBrk="0" hangingPunct="1">
              <a:spcBef>
                <a:spcPct val="20000"/>
              </a:spcBef>
              <a:buFont typeface="Arial"/>
              <a:buChar char="–"/>
              <a:defRPr sz="1400" kern="1200">
                <a:solidFill>
                  <a:schemeClr val="bg1"/>
                </a:solidFill>
                <a:latin typeface="+mn-lt"/>
                <a:ea typeface="+mn-ea"/>
                <a:cs typeface="Arial" panose="020B0604020202020204" pitchFamily="34" charset="0"/>
              </a:defRPr>
            </a:lvl4pPr>
            <a:lvl5pPr marL="1319213" indent="-228600" algn="l" defTabSz="457200" rtl="0" eaLnBrk="1" latinLnBrk="0" hangingPunct="1">
              <a:spcBef>
                <a:spcPct val="20000"/>
              </a:spcBef>
              <a:buFont typeface="Intel Clear" panose="020B0604020203020204" pitchFamily="34" charset="0"/>
              <a:buChar char="–"/>
              <a:defRPr sz="1400" kern="1200">
                <a:solidFill>
                  <a:schemeClr val="bg1"/>
                </a:solidFill>
                <a:latin typeface="+mn-lt"/>
                <a:ea typeface="+mn-ea"/>
                <a:cs typeface="Arial" panose="020B0604020202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892">
              <a:spcBef>
                <a:spcPts val="800"/>
              </a:spcBef>
            </a:pPr>
            <a:r>
              <a:rPr lang="en-US" sz="2400" dirty="0">
                <a:solidFill>
                  <a:schemeClr val="tx1"/>
                </a:solidFill>
              </a:rPr>
              <a:t>TELEMETRY_TABLE_OF_CONTENTS_ITEM Entry structure</a:t>
            </a:r>
          </a:p>
          <a:p>
            <a:pPr marL="796911" lvl="1" indent="-228594">
              <a:spcBef>
                <a:spcPts val="800"/>
              </a:spcBef>
              <a:buFont typeface="Arial" panose="020B0604020202020204" pitchFamily="34" charset="0"/>
              <a:buChar char="•"/>
            </a:pPr>
            <a:r>
              <a:rPr lang="en-US" sz="2400" dirty="0">
                <a:solidFill>
                  <a:schemeClr val="tx1"/>
                </a:solidFill>
              </a:rPr>
              <a:t>Defines the telemetry objects</a:t>
            </a:r>
          </a:p>
        </p:txBody>
      </p:sp>
      <p:graphicFrame>
        <p:nvGraphicFramePr>
          <p:cNvPr id="8" name="Table 7"/>
          <p:cNvGraphicFramePr>
            <a:graphicFrameLocks noGrp="1"/>
          </p:cNvGraphicFramePr>
          <p:nvPr>
            <p:extLst>
              <p:ext uri="{D42A27DB-BD31-4B8C-83A1-F6EECF244321}">
                <p14:modId xmlns:p14="http://schemas.microsoft.com/office/powerpoint/2010/main" val="2551873555"/>
              </p:ext>
            </p:extLst>
          </p:nvPr>
        </p:nvGraphicFramePr>
        <p:xfrm>
          <a:off x="345440" y="2206712"/>
          <a:ext cx="11526520" cy="1219200"/>
        </p:xfrm>
        <a:graphic>
          <a:graphicData uri="http://schemas.openxmlformats.org/drawingml/2006/table">
            <a:tbl>
              <a:tblPr firstRow="1" firstCol="1" bandRow="1">
                <a:tableStyleId>{6E25E649-3F16-4E02-A733-19D2CDBF48F0}</a:tableStyleId>
              </a:tblPr>
              <a:tblGrid>
                <a:gridCol w="1657207">
                  <a:extLst>
                    <a:ext uri="{9D8B030D-6E8A-4147-A177-3AD203B41FA5}">
                      <a16:colId xmlns:a16="http://schemas.microsoft.com/office/drawing/2014/main" val="20000"/>
                    </a:ext>
                  </a:extLst>
                </a:gridCol>
                <a:gridCol w="9869313">
                  <a:extLst>
                    <a:ext uri="{9D8B030D-6E8A-4147-A177-3AD203B41FA5}">
                      <a16:colId xmlns:a16="http://schemas.microsoft.com/office/drawing/2014/main" val="20001"/>
                    </a:ext>
                  </a:extLst>
                </a:gridCol>
              </a:tblGrid>
              <a:tr h="162560">
                <a:tc>
                  <a:txBody>
                    <a:bodyPr/>
                    <a:lstStyle/>
                    <a:p>
                      <a:pPr marL="0" marR="0" algn="ctr">
                        <a:spcBef>
                          <a:spcPts val="600"/>
                        </a:spcBef>
                        <a:spcAft>
                          <a:spcPts val="600"/>
                        </a:spcAft>
                      </a:pPr>
                      <a:r>
                        <a:rPr lang="en-US" sz="2000" dirty="0">
                          <a:effectLst/>
                        </a:rPr>
                        <a:t>Byte</a:t>
                      </a:r>
                      <a:endParaRPr lang="en-US" sz="2000" dirty="0">
                        <a:effectLst/>
                        <a:latin typeface="Verdana" panose="020B0604030504040204" pitchFamily="34" charset="0"/>
                        <a:ea typeface="Calibri" panose="020F0502020204030204" pitchFamily="34" charset="0"/>
                        <a:cs typeface="Times New Roman" panose="02020603050405020304" pitchFamily="18" charset="0"/>
                      </a:endParaRPr>
                    </a:p>
                  </a:txBody>
                  <a:tcPr marT="0" marB="0"/>
                </a:tc>
                <a:tc>
                  <a:txBody>
                    <a:bodyPr/>
                    <a:lstStyle/>
                    <a:p>
                      <a:pPr marL="0" marR="0">
                        <a:spcBef>
                          <a:spcPts val="600"/>
                        </a:spcBef>
                        <a:spcAft>
                          <a:spcPts val="600"/>
                        </a:spcAft>
                      </a:pPr>
                      <a:r>
                        <a:rPr lang="en-US" sz="2000" dirty="0">
                          <a:effectLst/>
                        </a:rPr>
                        <a:t>Description</a:t>
                      </a:r>
                      <a:endParaRPr lang="en-US" sz="2000" dirty="0">
                        <a:effectLst/>
                        <a:latin typeface="Verdana" panose="020B0604030504040204" pitchFamily="34" charset="0"/>
                        <a:ea typeface="Calibri" panose="020F0502020204030204" pitchFamily="34" charset="0"/>
                        <a:cs typeface="Times New Roman" panose="02020603050405020304" pitchFamily="18" charset="0"/>
                      </a:endParaRPr>
                    </a:p>
                  </a:txBody>
                  <a:tcPr marT="0" marB="0"/>
                </a:tc>
                <a:extLst>
                  <a:ext uri="{0D108BD9-81ED-4DB2-BD59-A6C34878D82A}">
                    <a16:rowId xmlns:a16="http://schemas.microsoft.com/office/drawing/2014/main" val="10000"/>
                  </a:ext>
                </a:extLst>
              </a:tr>
              <a:tr h="162560">
                <a:tc>
                  <a:txBody>
                    <a:bodyPr/>
                    <a:lstStyle/>
                    <a:p>
                      <a:pPr marL="0" marR="0" algn="ctr">
                        <a:spcBef>
                          <a:spcPts val="300"/>
                        </a:spcBef>
                        <a:spcAft>
                          <a:spcPts val="300"/>
                        </a:spcAft>
                      </a:pPr>
                      <a:r>
                        <a:rPr lang="en-US" sz="2000" dirty="0">
                          <a:effectLst/>
                        </a:rPr>
                        <a:t>3:0</a:t>
                      </a:r>
                      <a:endParaRPr lang="en-US" sz="2000" dirty="0">
                        <a:solidFill>
                          <a:schemeClr val="tx1"/>
                        </a:solidFill>
                        <a:effectLst/>
                        <a:latin typeface="Verdana" panose="020B0604030504040204" pitchFamily="34" charset="0"/>
                        <a:ea typeface="Calibri" panose="020F0502020204030204" pitchFamily="34" charset="0"/>
                        <a:cs typeface="Times New Roman" panose="02020603050405020304" pitchFamily="18" charset="0"/>
                      </a:endParaRPr>
                    </a:p>
                  </a:txBody>
                  <a:tcPr marT="0" marB="0"/>
                </a:tc>
                <a:tc>
                  <a:txBody>
                    <a:bodyPr/>
                    <a:lstStyle/>
                    <a:p>
                      <a:pPr marL="0" marR="0">
                        <a:spcBef>
                          <a:spcPts val="300"/>
                        </a:spcBef>
                        <a:spcAft>
                          <a:spcPts val="300"/>
                        </a:spcAft>
                      </a:pPr>
                      <a:r>
                        <a:rPr lang="en-US" sz="2000" b="1" dirty="0">
                          <a:effectLst/>
                        </a:rPr>
                        <a:t>Starting Offset: </a:t>
                      </a:r>
                      <a:r>
                        <a:rPr lang="en-US" sz="2000" b="0" dirty="0">
                          <a:effectLst/>
                        </a:rPr>
                        <a:t>Starting byte offset from the base of the data area of the telemetry data object.</a:t>
                      </a:r>
                      <a:endParaRPr lang="en-US" sz="2000" b="0" dirty="0">
                        <a:solidFill>
                          <a:schemeClr val="tx1"/>
                        </a:solidFill>
                        <a:effectLst/>
                        <a:latin typeface="Verdana" panose="020B0604030504040204" pitchFamily="34" charset="0"/>
                        <a:ea typeface="Calibri" panose="020F0502020204030204" pitchFamily="34" charset="0"/>
                        <a:cs typeface="Times New Roman" panose="02020603050405020304" pitchFamily="18" charset="0"/>
                      </a:endParaRPr>
                    </a:p>
                  </a:txBody>
                  <a:tcPr marT="0" marB="0"/>
                </a:tc>
                <a:extLst>
                  <a:ext uri="{0D108BD9-81ED-4DB2-BD59-A6C34878D82A}">
                    <a16:rowId xmlns:a16="http://schemas.microsoft.com/office/drawing/2014/main" val="10001"/>
                  </a:ext>
                </a:extLst>
              </a:tr>
              <a:tr h="162560">
                <a:tc>
                  <a:txBody>
                    <a:bodyPr/>
                    <a:lstStyle/>
                    <a:p>
                      <a:pPr marL="0" marR="0" algn="ctr">
                        <a:spcBef>
                          <a:spcPts val="300"/>
                        </a:spcBef>
                        <a:spcAft>
                          <a:spcPts val="300"/>
                        </a:spcAft>
                      </a:pPr>
                      <a:r>
                        <a:rPr lang="en-US" sz="2000" dirty="0">
                          <a:effectLst/>
                        </a:rPr>
                        <a:t>7:4</a:t>
                      </a:r>
                      <a:endParaRPr lang="en-US" sz="2000" dirty="0">
                        <a:solidFill>
                          <a:schemeClr val="tx1"/>
                        </a:solidFill>
                        <a:effectLst/>
                        <a:latin typeface="Verdana" panose="020B0604030504040204" pitchFamily="34" charset="0"/>
                        <a:ea typeface="Calibri" panose="020F0502020204030204" pitchFamily="34" charset="0"/>
                        <a:cs typeface="Times New Roman" panose="02020603050405020304" pitchFamily="18" charset="0"/>
                      </a:endParaRPr>
                    </a:p>
                  </a:txBody>
                  <a:tcPr marT="0" marB="0"/>
                </a:tc>
                <a:tc>
                  <a:txBody>
                    <a:bodyPr/>
                    <a:lstStyle/>
                    <a:p>
                      <a:pPr marL="0" marR="0">
                        <a:spcBef>
                          <a:spcPts val="300"/>
                        </a:spcBef>
                        <a:spcAft>
                          <a:spcPts val="300"/>
                        </a:spcAft>
                      </a:pPr>
                      <a:r>
                        <a:rPr lang="en-US" sz="2000" b="1" dirty="0">
                          <a:effectLst/>
                        </a:rPr>
                        <a:t>Size: </a:t>
                      </a:r>
                      <a:r>
                        <a:rPr lang="en-US" sz="2000" dirty="0">
                          <a:effectLst/>
                        </a:rPr>
                        <a:t>Size in bytes of the telemetry data object.</a:t>
                      </a:r>
                      <a:endParaRPr lang="en-US" sz="2000" dirty="0">
                        <a:solidFill>
                          <a:schemeClr val="tx1"/>
                        </a:solidFill>
                        <a:effectLst/>
                        <a:latin typeface="Verdana" panose="020B0604030504040204" pitchFamily="34" charset="0"/>
                        <a:ea typeface="Calibri" panose="020F0502020204030204" pitchFamily="34" charset="0"/>
                        <a:cs typeface="Times New Roman" panose="02020603050405020304" pitchFamily="18" charset="0"/>
                      </a:endParaRPr>
                    </a:p>
                  </a:txBody>
                  <a:tcPr marT="0" marB="0"/>
                </a:tc>
                <a:extLst>
                  <a:ext uri="{0D108BD9-81ED-4DB2-BD59-A6C34878D82A}">
                    <a16:rowId xmlns:a16="http://schemas.microsoft.com/office/drawing/2014/main" val="10002"/>
                  </a:ext>
                </a:extLst>
              </a:tr>
            </a:tbl>
          </a:graphicData>
        </a:graphic>
      </p:graphicFrame>
      <p:sp>
        <p:nvSpPr>
          <p:cNvPr id="3" name="Content Placeholder 2"/>
          <p:cNvSpPr>
            <a:spLocks noGrp="1"/>
          </p:cNvSpPr>
          <p:nvPr>
            <p:ph idx="1"/>
          </p:nvPr>
        </p:nvSpPr>
        <p:spPr>
          <a:xfrm>
            <a:off x="345440" y="3547533"/>
            <a:ext cx="11526520" cy="2472267"/>
          </a:xfrm>
        </p:spPr>
        <p:txBody>
          <a:bodyPr/>
          <a:lstStyle/>
          <a:p>
            <a:r>
              <a:rPr lang="en-US" sz="2400" dirty="0"/>
              <a:t>Starting offset of the telemetry data object relative to the base offset of the data area.</a:t>
            </a:r>
          </a:p>
          <a:p>
            <a:r>
              <a:rPr lang="en-US" sz="2400" dirty="0"/>
              <a:t>Size is the total size of the item including the data set object header structure</a:t>
            </a:r>
          </a:p>
          <a:p>
            <a:r>
              <a:rPr lang="en-US" sz="2400" dirty="0"/>
              <a:t>The object size includes the tracking meta and the actual firmware data payload which may have the version information duplicated depending if is was tracked prior to telemetry.</a:t>
            </a:r>
          </a:p>
          <a:p>
            <a:r>
              <a:rPr lang="en-US" sz="2400" dirty="0"/>
              <a:t>The telemetry header may duplicate the data structure header version.</a:t>
            </a:r>
          </a:p>
        </p:txBody>
      </p:sp>
    </p:spTree>
    <p:extLst>
      <p:ext uri="{BB962C8B-B14F-4D97-AF65-F5344CB8AC3E}">
        <p14:creationId xmlns:p14="http://schemas.microsoft.com/office/powerpoint/2010/main" val="20872854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1428" y="146759"/>
            <a:ext cx="10972800" cy="694110"/>
          </a:xfrm>
        </p:spPr>
        <p:txBody>
          <a:bodyPr/>
          <a:lstStyle/>
          <a:p>
            <a:r>
              <a:rPr lang="en-US" dirty="0"/>
              <a:t>Data Set Table of Contents (Part 3)</a:t>
            </a:r>
          </a:p>
        </p:txBody>
      </p:sp>
      <p:sp>
        <p:nvSpPr>
          <p:cNvPr id="9" name="Content Placeholder 2"/>
          <p:cNvSpPr txBox="1">
            <a:spLocks/>
          </p:cNvSpPr>
          <p:nvPr/>
        </p:nvSpPr>
        <p:spPr>
          <a:xfrm>
            <a:off x="274625" y="1151543"/>
            <a:ext cx="11455163" cy="338031"/>
          </a:xfrm>
          <a:prstGeom prst="rect">
            <a:avLst/>
          </a:prstGeom>
        </p:spPr>
        <p:txBody>
          <a:bodyPr vert="horz" lIns="0" tIns="0" rIns="0" bIns="0" rtlCol="0">
            <a:noAutofit/>
          </a:bodyPr>
          <a:lstStyle>
            <a:lvl1pPr marL="0" indent="0" algn="l" defTabSz="457200" rtl="0" eaLnBrk="1" latinLnBrk="0" hangingPunct="1">
              <a:spcBef>
                <a:spcPts val="1200"/>
              </a:spcBef>
              <a:spcAft>
                <a:spcPts val="0"/>
              </a:spcAft>
              <a:buFont typeface="Wingdings" panose="05000000000000000000" pitchFamily="2" charset="2"/>
              <a:buNone/>
              <a:defRPr sz="1800" b="0" kern="1200">
                <a:solidFill>
                  <a:schemeClr val="bg1"/>
                </a:solidFill>
                <a:latin typeface="+mn-lt"/>
                <a:ea typeface="+mn-ea"/>
                <a:cs typeface="Arial" panose="020B0604020202020204" pitchFamily="34" charset="0"/>
              </a:defRPr>
            </a:lvl1pPr>
            <a:lvl2pPr marL="225425" indent="-225425" algn="l" defTabSz="457200" rtl="0" eaLnBrk="1" latinLnBrk="0" hangingPunct="1">
              <a:spcBef>
                <a:spcPts val="1200"/>
              </a:spcBef>
              <a:buFont typeface="Wingdings" charset="2"/>
              <a:buChar char="§"/>
              <a:defRPr sz="1600" kern="1200" baseline="0">
                <a:solidFill>
                  <a:schemeClr val="bg1"/>
                </a:solidFill>
                <a:latin typeface="+mn-lt"/>
                <a:ea typeface="+mn-ea"/>
                <a:cs typeface="Arial" panose="020B0604020202020204" pitchFamily="34" charset="0"/>
              </a:defRPr>
            </a:lvl2pPr>
            <a:lvl3pPr marL="571500" indent="-228600" algn="l" defTabSz="457200" rtl="0" eaLnBrk="1" latinLnBrk="0" hangingPunct="1">
              <a:spcBef>
                <a:spcPts val="800"/>
              </a:spcBef>
              <a:buFont typeface="Intel Clear" panose="020B0604020203020204" pitchFamily="34" charset="0"/>
              <a:buChar char="–"/>
              <a:defRPr sz="1600" kern="1200">
                <a:solidFill>
                  <a:schemeClr val="bg1"/>
                </a:solidFill>
                <a:latin typeface="+mn-lt"/>
                <a:ea typeface="+mn-ea"/>
                <a:cs typeface="Arial" panose="020B0604020202020204" pitchFamily="34" charset="0"/>
              </a:defRPr>
            </a:lvl3pPr>
            <a:lvl4pPr marL="969963" indent="-228600" algn="l" defTabSz="457200" rtl="0" eaLnBrk="1" latinLnBrk="0" hangingPunct="1">
              <a:spcBef>
                <a:spcPct val="20000"/>
              </a:spcBef>
              <a:buFont typeface="Arial"/>
              <a:buChar char="–"/>
              <a:defRPr sz="1400" kern="1200">
                <a:solidFill>
                  <a:schemeClr val="bg1"/>
                </a:solidFill>
                <a:latin typeface="+mn-lt"/>
                <a:ea typeface="+mn-ea"/>
                <a:cs typeface="Arial" panose="020B0604020202020204" pitchFamily="34" charset="0"/>
              </a:defRPr>
            </a:lvl4pPr>
            <a:lvl5pPr marL="1319213" indent="-228600" algn="l" defTabSz="457200" rtl="0" eaLnBrk="1" latinLnBrk="0" hangingPunct="1">
              <a:spcBef>
                <a:spcPct val="20000"/>
              </a:spcBef>
              <a:buFont typeface="Intel Clear" panose="020B0604020203020204" pitchFamily="34" charset="0"/>
              <a:buChar char="–"/>
              <a:defRPr sz="1400" kern="1200">
                <a:solidFill>
                  <a:schemeClr val="bg1"/>
                </a:solidFill>
                <a:latin typeface="+mn-lt"/>
                <a:ea typeface="+mn-ea"/>
                <a:cs typeface="Arial" panose="020B0604020202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892">
              <a:spcBef>
                <a:spcPts val="800"/>
              </a:spcBef>
            </a:pPr>
            <a:r>
              <a:rPr lang="en-US" sz="2000" dirty="0">
                <a:solidFill>
                  <a:schemeClr val="tx1"/>
                </a:solidFill>
              </a:rPr>
              <a:t>Data Set Object Header Structure Definition</a:t>
            </a:r>
          </a:p>
        </p:txBody>
      </p:sp>
      <p:graphicFrame>
        <p:nvGraphicFramePr>
          <p:cNvPr id="10" name="Table 9"/>
          <p:cNvGraphicFramePr>
            <a:graphicFrameLocks noGrp="1"/>
          </p:cNvGraphicFramePr>
          <p:nvPr>
            <p:extLst>
              <p:ext uri="{D42A27DB-BD31-4B8C-83A1-F6EECF244321}">
                <p14:modId xmlns:p14="http://schemas.microsoft.com/office/powerpoint/2010/main" val="629920825"/>
              </p:ext>
            </p:extLst>
          </p:nvPr>
        </p:nvGraphicFramePr>
        <p:xfrm>
          <a:off x="1098709" y="1606438"/>
          <a:ext cx="10234180" cy="2369312"/>
        </p:xfrm>
        <a:graphic>
          <a:graphicData uri="http://schemas.openxmlformats.org/drawingml/2006/table">
            <a:tbl>
              <a:tblPr firstRow="1" firstCol="1" bandRow="1">
                <a:tableStyleId>{6E25E649-3F16-4E02-A733-19D2CDBF48F0}</a:tableStyleId>
              </a:tblPr>
              <a:tblGrid>
                <a:gridCol w="1270592">
                  <a:extLst>
                    <a:ext uri="{9D8B030D-6E8A-4147-A177-3AD203B41FA5}">
                      <a16:colId xmlns:a16="http://schemas.microsoft.com/office/drawing/2014/main" val="20000"/>
                    </a:ext>
                  </a:extLst>
                </a:gridCol>
                <a:gridCol w="8963588">
                  <a:extLst>
                    <a:ext uri="{9D8B030D-6E8A-4147-A177-3AD203B41FA5}">
                      <a16:colId xmlns:a16="http://schemas.microsoft.com/office/drawing/2014/main" val="20001"/>
                    </a:ext>
                  </a:extLst>
                </a:gridCol>
              </a:tblGrid>
              <a:tr h="142240">
                <a:tc>
                  <a:txBody>
                    <a:bodyPr/>
                    <a:lstStyle/>
                    <a:p>
                      <a:pPr marL="0" marR="0" algn="ctr">
                        <a:spcBef>
                          <a:spcPts val="600"/>
                        </a:spcBef>
                        <a:spcAft>
                          <a:spcPts val="600"/>
                        </a:spcAft>
                      </a:pPr>
                      <a:r>
                        <a:rPr lang="en-US" sz="1400" dirty="0">
                          <a:effectLst/>
                        </a:rPr>
                        <a:t>Byte</a:t>
                      </a:r>
                      <a:endParaRPr lang="en-US" sz="1400" dirty="0">
                        <a:effectLst/>
                        <a:latin typeface="Verdana" panose="020B0604030504040204" pitchFamily="34" charset="0"/>
                        <a:ea typeface="Calibri" panose="020F0502020204030204" pitchFamily="34" charset="0"/>
                        <a:cs typeface="Times New Roman" panose="02020603050405020304" pitchFamily="18" charset="0"/>
                      </a:endParaRPr>
                    </a:p>
                  </a:txBody>
                  <a:tcPr marT="0" marB="0"/>
                </a:tc>
                <a:tc>
                  <a:txBody>
                    <a:bodyPr/>
                    <a:lstStyle/>
                    <a:p>
                      <a:pPr marL="0" marR="0">
                        <a:spcBef>
                          <a:spcPts val="600"/>
                        </a:spcBef>
                        <a:spcAft>
                          <a:spcPts val="600"/>
                        </a:spcAft>
                      </a:pPr>
                      <a:r>
                        <a:rPr lang="en-US" sz="1400" dirty="0">
                          <a:effectLst/>
                        </a:rPr>
                        <a:t>Description</a:t>
                      </a:r>
                      <a:endParaRPr lang="en-US" sz="1400" dirty="0">
                        <a:effectLst/>
                        <a:latin typeface="Verdana" panose="020B0604030504040204" pitchFamily="34" charset="0"/>
                        <a:ea typeface="Calibri" panose="020F0502020204030204" pitchFamily="34" charset="0"/>
                        <a:cs typeface="Times New Roman" panose="02020603050405020304" pitchFamily="18" charset="0"/>
                      </a:endParaRPr>
                    </a:p>
                  </a:txBody>
                  <a:tcPr marT="0" marB="0"/>
                </a:tc>
                <a:extLst>
                  <a:ext uri="{0D108BD9-81ED-4DB2-BD59-A6C34878D82A}">
                    <a16:rowId xmlns:a16="http://schemas.microsoft.com/office/drawing/2014/main" val="10000"/>
                  </a:ext>
                </a:extLst>
              </a:tr>
              <a:tr h="147178">
                <a:tc>
                  <a:txBody>
                    <a:bodyPr/>
                    <a:lstStyle/>
                    <a:p>
                      <a:pPr marL="0" marR="0" algn="ctr">
                        <a:spcBef>
                          <a:spcPts val="300"/>
                        </a:spcBef>
                        <a:spcAft>
                          <a:spcPts val="300"/>
                        </a:spcAft>
                      </a:pPr>
                      <a:r>
                        <a:rPr lang="en-US" sz="1400" dirty="0">
                          <a:effectLst/>
                        </a:rPr>
                        <a:t>1:0</a:t>
                      </a:r>
                      <a:endParaRPr lang="en-US" sz="1400" dirty="0">
                        <a:solidFill>
                          <a:schemeClr val="tx1"/>
                        </a:solidFill>
                        <a:effectLst/>
                        <a:latin typeface="Verdana" panose="020B0604030504040204" pitchFamily="34" charset="0"/>
                        <a:ea typeface="Calibri" panose="020F0502020204030204" pitchFamily="34" charset="0"/>
                        <a:cs typeface="Times New Roman" panose="02020603050405020304" pitchFamily="18" charset="0"/>
                      </a:endParaRPr>
                    </a:p>
                  </a:txBody>
                  <a:tcPr marT="0" marB="0"/>
                </a:tc>
                <a:tc>
                  <a:txBody>
                    <a:bodyPr/>
                    <a:lstStyle/>
                    <a:p>
                      <a:pPr marL="0" marR="0">
                        <a:spcBef>
                          <a:spcPts val="300"/>
                        </a:spcBef>
                        <a:spcAft>
                          <a:spcPts val="300"/>
                        </a:spcAft>
                      </a:pPr>
                      <a:r>
                        <a:rPr lang="en-US" sz="1400" b="1" dirty="0">
                          <a:effectLst/>
                        </a:rPr>
                        <a:t>Major</a:t>
                      </a:r>
                      <a:r>
                        <a:rPr lang="en-US" sz="1400" b="1" baseline="0" dirty="0">
                          <a:effectLst/>
                        </a:rPr>
                        <a:t> Version</a:t>
                      </a:r>
                      <a:r>
                        <a:rPr lang="en-US" sz="1400" b="1" dirty="0">
                          <a:effectLst/>
                        </a:rPr>
                        <a:t>: </a:t>
                      </a:r>
                      <a:r>
                        <a:rPr lang="en-US" sz="1400" dirty="0">
                          <a:effectLst/>
                        </a:rPr>
                        <a:t>This 16-bit value contains the major version number of the object.</a:t>
                      </a:r>
                      <a:endParaRPr lang="en-US" sz="1400" dirty="0">
                        <a:solidFill>
                          <a:schemeClr val="tx1"/>
                        </a:solidFill>
                        <a:effectLst/>
                        <a:latin typeface="Verdana" panose="020B0604030504040204" pitchFamily="34" charset="0"/>
                        <a:ea typeface="Calibri" panose="020F0502020204030204" pitchFamily="34" charset="0"/>
                        <a:cs typeface="Times New Roman" panose="02020603050405020304" pitchFamily="18" charset="0"/>
                      </a:endParaRPr>
                    </a:p>
                  </a:txBody>
                  <a:tcPr marT="0" marB="0"/>
                </a:tc>
                <a:extLst>
                  <a:ext uri="{0D108BD9-81ED-4DB2-BD59-A6C34878D82A}">
                    <a16:rowId xmlns:a16="http://schemas.microsoft.com/office/drawing/2014/main" val="10001"/>
                  </a:ext>
                </a:extLst>
              </a:tr>
              <a:tr h="155448">
                <a:tc>
                  <a:txBody>
                    <a:bodyPr/>
                    <a:lstStyle/>
                    <a:p>
                      <a:pPr marL="0" marR="0" algn="ctr">
                        <a:spcBef>
                          <a:spcPts val="300"/>
                        </a:spcBef>
                        <a:spcAft>
                          <a:spcPts val="300"/>
                        </a:spcAft>
                      </a:pPr>
                      <a:r>
                        <a:rPr lang="en-US" sz="1400" dirty="0">
                          <a:effectLst/>
                        </a:rPr>
                        <a:t>3:2</a:t>
                      </a:r>
                      <a:endParaRPr lang="en-US" sz="1400" dirty="0">
                        <a:solidFill>
                          <a:schemeClr val="tx1"/>
                        </a:solidFill>
                        <a:effectLst/>
                        <a:latin typeface="Verdana" panose="020B0604030504040204" pitchFamily="34" charset="0"/>
                        <a:ea typeface="Calibri" panose="020F0502020204030204" pitchFamily="34" charset="0"/>
                        <a:cs typeface="Times New Roman" panose="02020603050405020304" pitchFamily="18" charset="0"/>
                      </a:endParaRPr>
                    </a:p>
                  </a:txBody>
                  <a:tcPr marT="0" marB="0"/>
                </a:tc>
                <a:tc>
                  <a:txBody>
                    <a:bodyPr/>
                    <a:lstStyle/>
                    <a:p>
                      <a:pPr marL="0" marR="0" lvl="0" indent="0" algn="l" defTabSz="457200" rtl="0" eaLnBrk="1" fontAlgn="auto" latinLnBrk="0" hangingPunct="1">
                        <a:lnSpc>
                          <a:spcPct val="100000"/>
                        </a:lnSpc>
                        <a:spcBef>
                          <a:spcPts val="300"/>
                        </a:spcBef>
                        <a:spcAft>
                          <a:spcPts val="300"/>
                        </a:spcAft>
                        <a:buClrTx/>
                        <a:buSzTx/>
                        <a:buFontTx/>
                        <a:buNone/>
                        <a:tabLst/>
                        <a:defRPr/>
                      </a:pPr>
                      <a:r>
                        <a:rPr lang="en-US" sz="1400" b="1" dirty="0">
                          <a:effectLst/>
                        </a:rPr>
                        <a:t>Minor </a:t>
                      </a:r>
                      <a:r>
                        <a:rPr lang="en-US" sz="1400" b="1" baseline="0" dirty="0">
                          <a:effectLst/>
                        </a:rPr>
                        <a:t>Version</a:t>
                      </a:r>
                      <a:r>
                        <a:rPr lang="en-US" sz="1400" b="1" dirty="0">
                          <a:effectLst/>
                        </a:rPr>
                        <a:t>: </a:t>
                      </a:r>
                      <a:r>
                        <a:rPr lang="en-US" sz="1400" dirty="0">
                          <a:effectLst/>
                        </a:rPr>
                        <a:t>This 16-bit value contains the minor version number of the object.</a:t>
                      </a:r>
                      <a:endParaRPr lang="en-US" sz="1400" dirty="0">
                        <a:solidFill>
                          <a:schemeClr val="tx1"/>
                        </a:solidFill>
                        <a:effectLst/>
                        <a:latin typeface="Verdana" panose="020B0604030504040204" pitchFamily="34" charset="0"/>
                        <a:ea typeface="Calibri" panose="020F0502020204030204" pitchFamily="34" charset="0"/>
                        <a:cs typeface="Times New Roman" panose="02020603050405020304" pitchFamily="18" charset="0"/>
                      </a:endParaRPr>
                    </a:p>
                  </a:txBody>
                  <a:tcPr marT="0" marB="0"/>
                </a:tc>
                <a:extLst>
                  <a:ext uri="{0D108BD9-81ED-4DB2-BD59-A6C34878D82A}">
                    <a16:rowId xmlns:a16="http://schemas.microsoft.com/office/drawing/2014/main" val="10002"/>
                  </a:ext>
                </a:extLst>
              </a:tr>
              <a:tr h="426720">
                <a:tc>
                  <a:txBody>
                    <a:bodyPr/>
                    <a:lstStyle/>
                    <a:p>
                      <a:pPr marL="0" marR="0" algn="ctr">
                        <a:spcBef>
                          <a:spcPts val="300"/>
                        </a:spcBef>
                        <a:spcAft>
                          <a:spcPts val="300"/>
                        </a:spcAft>
                      </a:pPr>
                      <a:r>
                        <a:rPr lang="en-US" sz="1400" dirty="0">
                          <a:effectLst/>
                        </a:rPr>
                        <a:t>7:4</a:t>
                      </a:r>
                      <a:endParaRPr lang="en-US" sz="1400" dirty="0">
                        <a:solidFill>
                          <a:schemeClr val="tx1"/>
                        </a:solidFill>
                        <a:effectLst/>
                        <a:latin typeface="Verdana" panose="020B0604030504040204" pitchFamily="34" charset="0"/>
                        <a:ea typeface="Calibri" panose="020F0502020204030204" pitchFamily="34" charset="0"/>
                        <a:cs typeface="Times New Roman" panose="02020603050405020304" pitchFamily="18" charset="0"/>
                      </a:endParaRPr>
                    </a:p>
                  </a:txBody>
                  <a:tcPr marT="0" marB="0"/>
                </a:tc>
                <a:tc>
                  <a:txBody>
                    <a:bodyPr/>
                    <a:lstStyle/>
                    <a:p>
                      <a:pPr marL="0" marR="0">
                        <a:spcBef>
                          <a:spcPts val="300"/>
                        </a:spcBef>
                        <a:spcAft>
                          <a:spcPts val="300"/>
                        </a:spcAft>
                      </a:pPr>
                      <a:r>
                        <a:rPr lang="en-US" sz="1400" b="1" dirty="0">
                          <a:effectLst/>
                        </a:rPr>
                        <a:t>Object Identifier (OI): </a:t>
                      </a:r>
                      <a:r>
                        <a:rPr lang="en-US" sz="1400" dirty="0">
                          <a:effectLst/>
                        </a:rPr>
                        <a:t>This 32-bit value identifies the data object that follows.  Each object is given a unique identifier value that is used by the internal Intel tools along with the Object Revision Number (ORN) to determine the structure of the data that follows and how to parse that data.  The identification list and the revision numbered data structure that follows is defined in &lt;document name&gt;.</a:t>
                      </a:r>
                      <a:endParaRPr lang="en-US" sz="1400" dirty="0">
                        <a:solidFill>
                          <a:schemeClr val="tx1"/>
                        </a:solidFill>
                        <a:effectLst/>
                        <a:latin typeface="Verdana" panose="020B0604030504040204" pitchFamily="34" charset="0"/>
                        <a:ea typeface="Calibri" panose="020F0502020204030204" pitchFamily="34" charset="0"/>
                        <a:cs typeface="Times New Roman" panose="02020603050405020304" pitchFamily="18" charset="0"/>
                      </a:endParaRPr>
                    </a:p>
                  </a:txBody>
                  <a:tcPr marT="0" marB="0"/>
                </a:tc>
                <a:extLst>
                  <a:ext uri="{0D108BD9-81ED-4DB2-BD59-A6C34878D82A}">
                    <a16:rowId xmlns:a16="http://schemas.microsoft.com/office/drawing/2014/main" val="10003"/>
                  </a:ext>
                </a:extLst>
              </a:tr>
              <a:tr h="142240">
                <a:tc>
                  <a:txBody>
                    <a:bodyPr/>
                    <a:lstStyle/>
                    <a:p>
                      <a:pPr marL="0" marR="0" algn="ctr">
                        <a:spcBef>
                          <a:spcPts val="300"/>
                        </a:spcBef>
                        <a:spcAft>
                          <a:spcPts val="300"/>
                        </a:spcAft>
                      </a:pPr>
                      <a:r>
                        <a:rPr lang="en-US" sz="1400" dirty="0">
                          <a:effectLst/>
                        </a:rPr>
                        <a:t>8</a:t>
                      </a:r>
                      <a:endParaRPr lang="en-US" sz="1400" dirty="0">
                        <a:solidFill>
                          <a:schemeClr val="tx1"/>
                        </a:solidFill>
                        <a:effectLst/>
                        <a:latin typeface="Verdana" panose="020B0604030504040204" pitchFamily="34" charset="0"/>
                        <a:ea typeface="Calibri" panose="020F0502020204030204" pitchFamily="34" charset="0"/>
                        <a:cs typeface="Times New Roman" panose="02020603050405020304" pitchFamily="18" charset="0"/>
                      </a:endParaRPr>
                    </a:p>
                  </a:txBody>
                  <a:tcPr marT="0" marB="0"/>
                </a:tc>
                <a:tc>
                  <a:txBody>
                    <a:bodyPr/>
                    <a:lstStyle/>
                    <a:p>
                      <a:pPr marL="0" marR="0">
                        <a:spcBef>
                          <a:spcPts val="300"/>
                        </a:spcBef>
                        <a:spcAft>
                          <a:spcPts val="300"/>
                        </a:spcAft>
                      </a:pPr>
                      <a:r>
                        <a:rPr lang="en-US" sz="1400" b="1" dirty="0">
                          <a:effectLst/>
                        </a:rPr>
                        <a:t>CPUID: </a:t>
                      </a:r>
                      <a:r>
                        <a:rPr lang="en-US" sz="1400" dirty="0">
                          <a:effectLst/>
                        </a:rPr>
                        <a:t>CPU core identification number associated with the data.  For single core products this will always be 0.</a:t>
                      </a:r>
                      <a:endParaRPr lang="en-US" sz="1400" dirty="0">
                        <a:solidFill>
                          <a:schemeClr val="tx1"/>
                        </a:solidFill>
                        <a:effectLst/>
                        <a:latin typeface="Verdana" panose="020B0604030504040204" pitchFamily="34" charset="0"/>
                        <a:ea typeface="Calibri" panose="020F0502020204030204" pitchFamily="34" charset="0"/>
                        <a:cs typeface="Times New Roman" panose="02020603050405020304" pitchFamily="18" charset="0"/>
                      </a:endParaRPr>
                    </a:p>
                  </a:txBody>
                  <a:tcPr marT="0" marB="0"/>
                </a:tc>
                <a:extLst>
                  <a:ext uri="{0D108BD9-81ED-4DB2-BD59-A6C34878D82A}">
                    <a16:rowId xmlns:a16="http://schemas.microsoft.com/office/drawing/2014/main" val="10004"/>
                  </a:ext>
                </a:extLst>
              </a:tr>
              <a:tr h="235712">
                <a:tc>
                  <a:txBody>
                    <a:bodyPr/>
                    <a:lstStyle/>
                    <a:p>
                      <a:pPr marL="0" marR="0" algn="ctr">
                        <a:spcBef>
                          <a:spcPts val="300"/>
                        </a:spcBef>
                        <a:spcAft>
                          <a:spcPts val="300"/>
                        </a:spcAft>
                      </a:pPr>
                      <a:r>
                        <a:rPr lang="en-US" sz="1400" dirty="0">
                          <a:effectLst/>
                        </a:rPr>
                        <a:t>11:9</a:t>
                      </a:r>
                      <a:endParaRPr lang="en-US" sz="1400" dirty="0">
                        <a:solidFill>
                          <a:schemeClr val="tx1"/>
                        </a:solidFill>
                        <a:effectLst/>
                        <a:latin typeface="Verdana" panose="020B0604030504040204" pitchFamily="34" charset="0"/>
                        <a:ea typeface="Calibri" panose="020F0502020204030204" pitchFamily="34" charset="0"/>
                        <a:cs typeface="Times New Roman" panose="02020603050405020304" pitchFamily="18" charset="0"/>
                      </a:endParaRPr>
                    </a:p>
                  </a:txBody>
                  <a:tcPr marT="0" marB="0"/>
                </a:tc>
                <a:tc>
                  <a:txBody>
                    <a:bodyPr/>
                    <a:lstStyle/>
                    <a:p>
                      <a:pPr marL="0" marR="0">
                        <a:spcBef>
                          <a:spcPts val="300"/>
                        </a:spcBef>
                        <a:spcAft>
                          <a:spcPts val="300"/>
                        </a:spcAft>
                      </a:pPr>
                      <a:r>
                        <a:rPr lang="en-US" sz="1400" b="1" dirty="0">
                          <a:effectLst/>
                        </a:rPr>
                        <a:t>Reserved:  </a:t>
                      </a:r>
                      <a:r>
                        <a:rPr lang="en-US" sz="1400" dirty="0">
                          <a:effectLst/>
                        </a:rPr>
                        <a:t>Reserved for future expansion</a:t>
                      </a:r>
                      <a:endParaRPr lang="en-US" sz="1400" dirty="0">
                        <a:solidFill>
                          <a:schemeClr val="tx1"/>
                        </a:solidFill>
                        <a:effectLst/>
                        <a:latin typeface="Verdana" panose="020B0604030504040204" pitchFamily="34" charset="0"/>
                        <a:ea typeface="Calibri" panose="020F0502020204030204" pitchFamily="34" charset="0"/>
                        <a:cs typeface="Times New Roman" panose="02020603050405020304" pitchFamily="18" charset="0"/>
                      </a:endParaRPr>
                    </a:p>
                  </a:txBody>
                  <a:tcPr marT="0" marB="0"/>
                </a:tc>
                <a:extLst>
                  <a:ext uri="{0D108BD9-81ED-4DB2-BD59-A6C34878D82A}">
                    <a16:rowId xmlns:a16="http://schemas.microsoft.com/office/drawing/2014/main" val="10005"/>
                  </a:ext>
                </a:extLst>
              </a:tr>
              <a:tr h="390097">
                <a:tc>
                  <a:txBody>
                    <a:bodyPr/>
                    <a:lstStyle/>
                    <a:p>
                      <a:pPr marL="0" marR="0" algn="ctr">
                        <a:spcBef>
                          <a:spcPts val="300"/>
                        </a:spcBef>
                        <a:spcAft>
                          <a:spcPts val="300"/>
                        </a:spcAft>
                      </a:pPr>
                      <a:r>
                        <a:rPr lang="en-US" sz="1400" dirty="0">
                          <a:effectLst/>
                        </a:rPr>
                        <a:t>OSZ+12:12</a:t>
                      </a:r>
                      <a:endParaRPr lang="en-US" sz="1400" dirty="0">
                        <a:solidFill>
                          <a:schemeClr val="tx1"/>
                        </a:solidFill>
                        <a:effectLst/>
                        <a:latin typeface="Verdana" panose="020B0604030504040204" pitchFamily="34" charset="0"/>
                        <a:ea typeface="Calibri" panose="020F0502020204030204" pitchFamily="34" charset="0"/>
                        <a:cs typeface="Times New Roman" panose="02020603050405020304" pitchFamily="18" charset="0"/>
                      </a:endParaRPr>
                    </a:p>
                  </a:txBody>
                  <a:tcPr marT="0" marB="0"/>
                </a:tc>
                <a:tc>
                  <a:txBody>
                    <a:bodyPr/>
                    <a:lstStyle/>
                    <a:p>
                      <a:pPr marL="0" marR="0">
                        <a:spcBef>
                          <a:spcPts val="300"/>
                        </a:spcBef>
                        <a:spcAft>
                          <a:spcPts val="300"/>
                        </a:spcAft>
                      </a:pPr>
                      <a:r>
                        <a:rPr lang="en-US" sz="1400" b="1" dirty="0">
                          <a:effectLst/>
                        </a:rPr>
                        <a:t>Data Object: </a:t>
                      </a:r>
                      <a:r>
                        <a:rPr lang="en-US" sz="1400" dirty="0">
                          <a:effectLst/>
                        </a:rPr>
                        <a:t>Contains the telemetry data collected for the data object specified by the Object Identifier (OI), Object Revision Number (ORN) and build information values. The exact contents vary and are defined by the firmware.  </a:t>
                      </a:r>
                      <a:endParaRPr lang="en-US" sz="1400" dirty="0">
                        <a:solidFill>
                          <a:schemeClr val="tx1"/>
                        </a:solidFill>
                        <a:effectLst/>
                        <a:latin typeface="Verdana" panose="020B0604030504040204" pitchFamily="34" charset="0"/>
                        <a:ea typeface="Calibri" panose="020F0502020204030204" pitchFamily="34" charset="0"/>
                        <a:cs typeface="Times New Roman" panose="02020603050405020304" pitchFamily="18" charset="0"/>
                      </a:endParaRPr>
                    </a:p>
                  </a:txBody>
                  <a:tcPr marT="0" marB="0"/>
                </a:tc>
                <a:extLst>
                  <a:ext uri="{0D108BD9-81ED-4DB2-BD59-A6C34878D82A}">
                    <a16:rowId xmlns:a16="http://schemas.microsoft.com/office/drawing/2014/main" val="10006"/>
                  </a:ext>
                </a:extLst>
              </a:tr>
            </a:tbl>
          </a:graphicData>
        </a:graphic>
      </p:graphicFrame>
      <p:sp>
        <p:nvSpPr>
          <p:cNvPr id="5" name="Content Placeholder 4"/>
          <p:cNvSpPr>
            <a:spLocks noGrp="1"/>
          </p:cNvSpPr>
          <p:nvPr>
            <p:ph idx="1"/>
          </p:nvPr>
        </p:nvSpPr>
        <p:spPr>
          <a:xfrm>
            <a:off x="239064" y="4216400"/>
            <a:ext cx="11658295" cy="1772920"/>
          </a:xfrm>
        </p:spPr>
        <p:txBody>
          <a:bodyPr/>
          <a:lstStyle/>
          <a:p>
            <a:r>
              <a:rPr lang="en-US" sz="1800" b="1" dirty="0"/>
              <a:t>Major</a:t>
            </a:r>
            <a:r>
              <a:rPr lang="en-US" sz="1800" dirty="0"/>
              <a:t> is the telemetry major version; if it does not exist default is 1.</a:t>
            </a:r>
          </a:p>
          <a:p>
            <a:r>
              <a:rPr lang="en-US" sz="1800" b="1" dirty="0"/>
              <a:t>Minor</a:t>
            </a:r>
            <a:r>
              <a:rPr lang="en-US" sz="1800" dirty="0"/>
              <a:t> is the telemetry minor version; if it does not exist default is 0.</a:t>
            </a:r>
          </a:p>
          <a:p>
            <a:r>
              <a:rPr lang="en-US" sz="1800" b="1" dirty="0"/>
              <a:t>Object Identifier (OI) </a:t>
            </a:r>
            <a:r>
              <a:rPr lang="en-US" sz="1800" dirty="0"/>
              <a:t>is the data control unique identifier for the data object.</a:t>
            </a:r>
          </a:p>
          <a:p>
            <a:r>
              <a:rPr lang="en-US" sz="1800" b="1" dirty="0"/>
              <a:t>CPUID </a:t>
            </a:r>
            <a:r>
              <a:rPr lang="en-US" sz="1800" dirty="0"/>
              <a:t>depends on the architecture in gen 3 is it the media bank and gen 4 the symmetric processor identifier.</a:t>
            </a:r>
          </a:p>
          <a:p>
            <a:r>
              <a:rPr lang="en-US" sz="1800" b="1" dirty="0"/>
              <a:t>Data Object</a:t>
            </a:r>
            <a:r>
              <a:rPr lang="en-US" sz="1800" dirty="0"/>
              <a:t> is the source module defined content.</a:t>
            </a:r>
            <a:endParaRPr lang="en-US" sz="1800" b="1" dirty="0"/>
          </a:p>
        </p:txBody>
      </p:sp>
    </p:spTree>
    <p:extLst>
      <p:ext uri="{BB962C8B-B14F-4D97-AF65-F5344CB8AC3E}">
        <p14:creationId xmlns:p14="http://schemas.microsoft.com/office/powerpoint/2010/main" val="19322178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sz="quarter"/>
          </p:nvPr>
        </p:nvSpPr>
        <p:spPr/>
        <p:txBody>
          <a:bodyPr/>
          <a:lstStyle/>
          <a:p>
            <a:r>
              <a:rPr lang="en-US" dirty="0"/>
              <a:t>Data Objects</a:t>
            </a:r>
          </a:p>
        </p:txBody>
      </p:sp>
    </p:spTree>
    <p:extLst>
      <p:ext uri="{BB962C8B-B14F-4D97-AF65-F5344CB8AC3E}">
        <p14:creationId xmlns:p14="http://schemas.microsoft.com/office/powerpoint/2010/main" val="40665399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Content, Data Objects, and Magnitude</a:t>
            </a:r>
          </a:p>
        </p:txBody>
      </p:sp>
      <p:sp>
        <p:nvSpPr>
          <p:cNvPr id="3" name="Content Placeholder 2"/>
          <p:cNvSpPr>
            <a:spLocks noGrp="1"/>
          </p:cNvSpPr>
          <p:nvPr>
            <p:ph idx="1"/>
          </p:nvPr>
        </p:nvSpPr>
        <p:spPr>
          <a:xfrm>
            <a:off x="6873240" y="941389"/>
            <a:ext cx="4823460" cy="3541600"/>
          </a:xfrm>
        </p:spPr>
        <p:txBody>
          <a:bodyPr/>
          <a:lstStyle/>
          <a:p>
            <a:r>
              <a:rPr lang="en-US" sz="1800" dirty="0"/>
              <a:t>Data Area 1</a:t>
            </a:r>
          </a:p>
          <a:p>
            <a:pPr lvl="1"/>
            <a:r>
              <a:rPr lang="en-US" sz="1800" dirty="0"/>
              <a:t>Fast data analytics</a:t>
            </a:r>
          </a:p>
          <a:p>
            <a:r>
              <a:rPr lang="en-US" sz="1800" dirty="0"/>
              <a:t>Data Area 2</a:t>
            </a:r>
          </a:p>
          <a:p>
            <a:pPr lvl="1"/>
            <a:r>
              <a:rPr lang="en-US" sz="1800" dirty="0"/>
              <a:t>Extended data analytics</a:t>
            </a:r>
          </a:p>
          <a:p>
            <a:r>
              <a:rPr lang="en-US" sz="1800" dirty="0"/>
              <a:t>Data Area 3</a:t>
            </a:r>
          </a:p>
          <a:p>
            <a:pPr lvl="1"/>
            <a:r>
              <a:rPr lang="en-US" sz="1800" dirty="0"/>
              <a:t>Logs</a:t>
            </a:r>
          </a:p>
          <a:p>
            <a:pPr lvl="1"/>
            <a:r>
              <a:rPr lang="en-US" sz="1800" dirty="0"/>
              <a:t>Event Dump</a:t>
            </a:r>
          </a:p>
          <a:p>
            <a:pPr lvl="1"/>
            <a:r>
              <a:rPr lang="en-US" sz="1800" dirty="0"/>
              <a:t>Assert Dump</a:t>
            </a:r>
          </a:p>
        </p:txBody>
      </p:sp>
      <p:graphicFrame>
        <p:nvGraphicFramePr>
          <p:cNvPr id="4" name="Table 3"/>
          <p:cNvGraphicFramePr>
            <a:graphicFrameLocks noGrp="1"/>
          </p:cNvGraphicFramePr>
          <p:nvPr>
            <p:extLst>
              <p:ext uri="{D42A27DB-BD31-4B8C-83A1-F6EECF244321}">
                <p14:modId xmlns:p14="http://schemas.microsoft.com/office/powerpoint/2010/main" val="700564647"/>
              </p:ext>
            </p:extLst>
          </p:nvPr>
        </p:nvGraphicFramePr>
        <p:xfrm>
          <a:off x="454031" y="3428999"/>
          <a:ext cx="3657600" cy="2286000"/>
        </p:xfrm>
        <a:graphic>
          <a:graphicData uri="http://schemas.openxmlformats.org/drawingml/2006/table">
            <a:tbl>
              <a:tblPr firstRow="1" bandRow="1">
                <a:tableStyleId>{5C22544A-7EE6-4342-B048-85BDC9FD1C3A}</a:tableStyleId>
              </a:tblPr>
              <a:tblGrid>
                <a:gridCol w="1828800">
                  <a:extLst>
                    <a:ext uri="{9D8B030D-6E8A-4147-A177-3AD203B41FA5}">
                      <a16:colId xmlns:a16="http://schemas.microsoft.com/office/drawing/2014/main" val="20000"/>
                    </a:ext>
                  </a:extLst>
                </a:gridCol>
                <a:gridCol w="1828800">
                  <a:extLst>
                    <a:ext uri="{9D8B030D-6E8A-4147-A177-3AD203B41FA5}">
                      <a16:colId xmlns:a16="http://schemas.microsoft.com/office/drawing/2014/main" val="20001"/>
                    </a:ext>
                  </a:extLst>
                </a:gridCol>
              </a:tblGrid>
              <a:tr h="370840">
                <a:tc>
                  <a:txBody>
                    <a:bodyPr/>
                    <a:lstStyle/>
                    <a:p>
                      <a:pPr algn="ctr"/>
                      <a:r>
                        <a:rPr lang="en-US" sz="2400" dirty="0"/>
                        <a:t>Data Area</a:t>
                      </a:r>
                    </a:p>
                  </a:txBody>
                  <a:tcPr/>
                </a:tc>
                <a:tc>
                  <a:txBody>
                    <a:bodyPr/>
                    <a:lstStyle/>
                    <a:p>
                      <a:pPr algn="ctr"/>
                      <a:r>
                        <a:rPr lang="en-US" sz="2400" dirty="0"/>
                        <a:t>Objects</a:t>
                      </a:r>
                    </a:p>
                  </a:txBody>
                  <a:tcPr/>
                </a:tc>
                <a:extLst>
                  <a:ext uri="{0D108BD9-81ED-4DB2-BD59-A6C34878D82A}">
                    <a16:rowId xmlns:a16="http://schemas.microsoft.com/office/drawing/2014/main" val="10000"/>
                  </a:ext>
                </a:extLst>
              </a:tr>
              <a:tr h="370840">
                <a:tc>
                  <a:txBody>
                    <a:bodyPr/>
                    <a:lstStyle/>
                    <a:p>
                      <a:pPr algn="ctr"/>
                      <a:r>
                        <a:rPr lang="en-US" sz="2400" dirty="0"/>
                        <a:t>All</a:t>
                      </a:r>
                    </a:p>
                  </a:txBody>
                  <a:tcPr/>
                </a:tc>
                <a:tc>
                  <a:txBody>
                    <a:bodyPr/>
                    <a:lstStyle/>
                    <a:p>
                      <a:pPr algn="ctr"/>
                      <a:r>
                        <a:rPr lang="en-US" sz="2400" dirty="0"/>
                        <a:t>288</a:t>
                      </a:r>
                    </a:p>
                  </a:txBody>
                  <a:tcPr/>
                </a:tc>
                <a:extLst>
                  <a:ext uri="{0D108BD9-81ED-4DB2-BD59-A6C34878D82A}">
                    <a16:rowId xmlns:a16="http://schemas.microsoft.com/office/drawing/2014/main" val="10001"/>
                  </a:ext>
                </a:extLst>
              </a:tr>
              <a:tr h="370840">
                <a:tc>
                  <a:txBody>
                    <a:bodyPr/>
                    <a:lstStyle/>
                    <a:p>
                      <a:pPr algn="ctr"/>
                      <a:r>
                        <a:rPr lang="en-US" sz="2400" dirty="0"/>
                        <a:t>1</a:t>
                      </a:r>
                    </a:p>
                  </a:txBody>
                  <a:tcPr/>
                </a:tc>
                <a:tc>
                  <a:txBody>
                    <a:bodyPr/>
                    <a:lstStyle/>
                    <a:p>
                      <a:pPr algn="ctr"/>
                      <a:r>
                        <a:rPr lang="en-US" sz="2400" dirty="0"/>
                        <a:t>52</a:t>
                      </a:r>
                    </a:p>
                  </a:txBody>
                  <a:tcPr/>
                </a:tc>
                <a:extLst>
                  <a:ext uri="{0D108BD9-81ED-4DB2-BD59-A6C34878D82A}">
                    <a16:rowId xmlns:a16="http://schemas.microsoft.com/office/drawing/2014/main" val="10002"/>
                  </a:ext>
                </a:extLst>
              </a:tr>
              <a:tr h="370840">
                <a:tc>
                  <a:txBody>
                    <a:bodyPr/>
                    <a:lstStyle/>
                    <a:p>
                      <a:pPr algn="ctr"/>
                      <a:r>
                        <a:rPr lang="en-US" sz="2400" dirty="0"/>
                        <a:t>2</a:t>
                      </a:r>
                    </a:p>
                  </a:txBody>
                  <a:tcPr/>
                </a:tc>
                <a:tc>
                  <a:txBody>
                    <a:bodyPr/>
                    <a:lstStyle/>
                    <a:p>
                      <a:pPr algn="ctr"/>
                      <a:r>
                        <a:rPr lang="en-US" sz="2400" dirty="0"/>
                        <a:t>41</a:t>
                      </a:r>
                    </a:p>
                  </a:txBody>
                  <a:tcPr/>
                </a:tc>
                <a:extLst>
                  <a:ext uri="{0D108BD9-81ED-4DB2-BD59-A6C34878D82A}">
                    <a16:rowId xmlns:a16="http://schemas.microsoft.com/office/drawing/2014/main" val="10003"/>
                  </a:ext>
                </a:extLst>
              </a:tr>
              <a:tr h="370840">
                <a:tc>
                  <a:txBody>
                    <a:bodyPr/>
                    <a:lstStyle/>
                    <a:p>
                      <a:pPr algn="ctr"/>
                      <a:r>
                        <a:rPr lang="en-US" sz="2400" dirty="0"/>
                        <a:t>3</a:t>
                      </a:r>
                    </a:p>
                  </a:txBody>
                  <a:tcPr/>
                </a:tc>
                <a:tc>
                  <a:txBody>
                    <a:bodyPr/>
                    <a:lstStyle/>
                    <a:p>
                      <a:pPr algn="ctr"/>
                      <a:r>
                        <a:rPr lang="en-US" sz="2400" dirty="0"/>
                        <a:t>200</a:t>
                      </a:r>
                    </a:p>
                  </a:txBody>
                  <a:tcPr/>
                </a:tc>
                <a:extLst>
                  <a:ext uri="{0D108BD9-81ED-4DB2-BD59-A6C34878D82A}">
                    <a16:rowId xmlns:a16="http://schemas.microsoft.com/office/drawing/2014/main" val="10004"/>
                  </a:ext>
                </a:extLst>
              </a:tr>
            </a:tbl>
          </a:graphicData>
        </a:graphic>
      </p:graphicFrame>
      <p:sp>
        <p:nvSpPr>
          <p:cNvPr id="5" name="Content Placeholder 2"/>
          <p:cNvSpPr txBox="1">
            <a:spLocks/>
          </p:cNvSpPr>
          <p:nvPr/>
        </p:nvSpPr>
        <p:spPr bwMode="auto">
          <a:xfrm>
            <a:off x="320040" y="941388"/>
            <a:ext cx="6385560" cy="248761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defTabSz="457200" rtl="0" eaLnBrk="1" fontAlgn="base" hangingPunct="1">
              <a:spcBef>
                <a:spcPct val="20000"/>
              </a:spcBef>
              <a:spcAft>
                <a:spcPct val="0"/>
              </a:spcAft>
              <a:buClr>
                <a:schemeClr val="tx2"/>
              </a:buClr>
              <a:buFont typeface="Arial" pitchFamily="34" charset="0"/>
              <a:buChar char="•"/>
              <a:defRPr sz="3200" kern="1200">
                <a:solidFill>
                  <a:schemeClr val="tx1"/>
                </a:solidFill>
                <a:latin typeface="+mn-lt"/>
                <a:ea typeface="+mn-ea"/>
                <a:cs typeface="+mn-cs"/>
              </a:defRPr>
            </a:lvl1pPr>
            <a:lvl2pPr marL="742950" indent="-285750" algn="l" defTabSz="457200" rtl="0" eaLnBrk="1" fontAlgn="base" hangingPunct="1">
              <a:spcBef>
                <a:spcPct val="20000"/>
              </a:spcBef>
              <a:spcAft>
                <a:spcPct val="0"/>
              </a:spcAft>
              <a:buClr>
                <a:schemeClr val="tx2"/>
              </a:buClr>
              <a:buFont typeface="Arial" pitchFamily="34" charset="0"/>
              <a:buChar char="–"/>
              <a:defRPr sz="2800" kern="1200">
                <a:solidFill>
                  <a:schemeClr val="tx1"/>
                </a:solidFill>
                <a:latin typeface="+mn-lt"/>
                <a:ea typeface="+mn-ea"/>
                <a:cs typeface="+mn-cs"/>
              </a:defRPr>
            </a:lvl2pPr>
            <a:lvl3pPr marL="1143000" indent="-228600" algn="l" defTabSz="457200" rtl="0" eaLnBrk="1" fontAlgn="base" hangingPunct="1">
              <a:spcBef>
                <a:spcPct val="20000"/>
              </a:spcBef>
              <a:spcAft>
                <a:spcPct val="0"/>
              </a:spcAft>
              <a:buClr>
                <a:schemeClr val="tx2"/>
              </a:buClr>
              <a:buFont typeface="Arial" pitchFamily="34" charset="0"/>
              <a:buChar char="•"/>
              <a:defRPr sz="2400" kern="1200">
                <a:solidFill>
                  <a:schemeClr val="tx1"/>
                </a:solidFill>
                <a:latin typeface="+mn-lt"/>
                <a:ea typeface="+mn-ea"/>
                <a:cs typeface="+mn-cs"/>
              </a:defRPr>
            </a:lvl3pPr>
            <a:lvl4pPr marL="1600200" indent="-228600" algn="l" defTabSz="457200" rtl="0" eaLnBrk="1" fontAlgn="base" hangingPunct="1">
              <a:spcBef>
                <a:spcPct val="20000"/>
              </a:spcBef>
              <a:spcAft>
                <a:spcPct val="0"/>
              </a:spcAft>
              <a:buClr>
                <a:schemeClr val="tx2"/>
              </a:buClr>
              <a:buFont typeface="Arial" pitchFamily="34" charset="0"/>
              <a:buChar char="–"/>
              <a:defRPr sz="2000" kern="1200">
                <a:solidFill>
                  <a:schemeClr val="tx1"/>
                </a:solidFill>
                <a:latin typeface="+mn-lt"/>
                <a:ea typeface="+mn-ea"/>
                <a:cs typeface="+mn-cs"/>
              </a:defRPr>
            </a:lvl4pPr>
            <a:lvl5pPr marL="2057400" indent="-228600" algn="l" defTabSz="457200" rtl="0" eaLnBrk="1" fontAlgn="base" hangingPunct="1">
              <a:spcBef>
                <a:spcPct val="20000"/>
              </a:spcBef>
              <a:spcAft>
                <a:spcPct val="0"/>
              </a:spcAft>
              <a:buClr>
                <a:schemeClr val="tx2"/>
              </a:buClr>
              <a:buFont typeface="Arial"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800" dirty="0"/>
              <a:t>Working Group </a:t>
            </a:r>
          </a:p>
          <a:p>
            <a:pPr lvl="1"/>
            <a:r>
              <a:rPr lang="en-US" dirty="0"/>
              <a:t>FW Arch, FW Dev (LFE), Customer Development Engineering (CDE), 3DXP, Tools, Application Engineering, and STG</a:t>
            </a:r>
          </a:p>
        </p:txBody>
      </p:sp>
      <p:sp>
        <p:nvSpPr>
          <p:cNvPr id="6" name="Rectangle 5"/>
          <p:cNvSpPr/>
          <p:nvPr/>
        </p:nvSpPr>
        <p:spPr>
          <a:xfrm>
            <a:off x="4111631" y="4368799"/>
            <a:ext cx="7913134" cy="1477328"/>
          </a:xfrm>
          <a:prstGeom prst="rect">
            <a:avLst/>
          </a:prstGeom>
        </p:spPr>
        <p:txBody>
          <a:bodyPr wrap="square">
            <a:spAutoFit/>
          </a:bodyPr>
          <a:lstStyle/>
          <a:p>
            <a:pPr marL="285750" indent="-285750">
              <a:buFont typeface="Arial" panose="020B0604020202020204" pitchFamily="34" charset="0"/>
              <a:buChar char="•"/>
            </a:pPr>
            <a:r>
              <a:rPr lang="en-US" dirty="0"/>
              <a:t>The </a:t>
            </a:r>
            <a:r>
              <a:rPr lang="en-US" u="sng" dirty="0"/>
              <a:t>architecture is designed to be dynamic</a:t>
            </a:r>
            <a:r>
              <a:rPr lang="en-US" dirty="0"/>
              <a:t> thus the objects are subject to change over time.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These object list and magnitude support the product so each telemetry set can be tailored.</a:t>
            </a:r>
          </a:p>
        </p:txBody>
      </p:sp>
    </p:spTree>
    <p:extLst>
      <p:ext uri="{BB962C8B-B14F-4D97-AF65-F5344CB8AC3E}">
        <p14:creationId xmlns:p14="http://schemas.microsoft.com/office/powerpoint/2010/main" val="11516178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Object Information</a:t>
            </a:r>
          </a:p>
        </p:txBody>
      </p:sp>
      <p:sp>
        <p:nvSpPr>
          <p:cNvPr id="3" name="Content Placeholder 2"/>
          <p:cNvSpPr>
            <a:spLocks noGrp="1"/>
          </p:cNvSpPr>
          <p:nvPr>
            <p:ph idx="1"/>
          </p:nvPr>
        </p:nvSpPr>
        <p:spPr>
          <a:xfrm>
            <a:off x="609600" y="941387"/>
            <a:ext cx="5159433" cy="4944023"/>
          </a:xfrm>
        </p:spPr>
        <p:txBody>
          <a:bodyPr/>
          <a:lstStyle/>
          <a:p>
            <a:pPr marL="225425" lvl="1"/>
            <a:r>
              <a:rPr lang="en-US" sz="2000" dirty="0">
                <a:ea typeface="Intel Clear Pro" panose="020B0804020202060201" pitchFamily="34" charset="0"/>
                <a:cs typeface="Intel Clear"/>
              </a:rPr>
              <a:t>The Telemetry log can consist of 3 data areas: </a:t>
            </a:r>
          </a:p>
          <a:p>
            <a:pPr marL="225425" lvl="1"/>
            <a:r>
              <a:rPr lang="en-US" sz="2000" dirty="0">
                <a:ea typeface="Intel Clear Pro" panose="020B0804020202060201" pitchFamily="34" charset="0"/>
                <a:cs typeface="Intel Clear"/>
              </a:rPr>
              <a:t>Data Area 1: </a:t>
            </a:r>
          </a:p>
          <a:p>
            <a:pPr marL="625475" lvl="2"/>
            <a:r>
              <a:rPr lang="en-US" sz="2000" dirty="0">
                <a:ea typeface="Intel Clear Pro" panose="020B0804020202060201" pitchFamily="34" charset="0"/>
                <a:cs typeface="Intel Clear"/>
              </a:rPr>
              <a:t>Small in size, designed for periodic pulls during operation,  contains critical drive data</a:t>
            </a:r>
          </a:p>
          <a:p>
            <a:pPr marL="225425" lvl="1"/>
            <a:r>
              <a:rPr lang="en-US" sz="2000" dirty="0">
                <a:ea typeface="Intel Clear Pro" panose="020B0804020202060201" pitchFamily="34" charset="0"/>
                <a:cs typeface="Intel Clear"/>
              </a:rPr>
              <a:t>Data Area 2: </a:t>
            </a:r>
          </a:p>
          <a:p>
            <a:pPr marL="625475" lvl="2"/>
            <a:r>
              <a:rPr lang="en-US" sz="2000" dirty="0">
                <a:ea typeface="Intel Clear Pro" panose="020B0804020202060201" pitchFamily="34" charset="0"/>
                <a:cs typeface="Intel Clear"/>
              </a:rPr>
              <a:t>medium, scale up included content</a:t>
            </a:r>
          </a:p>
          <a:p>
            <a:pPr marL="225425" lvl="1"/>
            <a:r>
              <a:rPr lang="en-US" sz="2000" dirty="0">
                <a:ea typeface="Intel Clear Pro" panose="020B0804020202060201" pitchFamily="34" charset="0"/>
                <a:cs typeface="Intel Clear"/>
              </a:rPr>
              <a:t>Data Area 3: </a:t>
            </a:r>
          </a:p>
          <a:p>
            <a:pPr marL="625475" lvl="2"/>
            <a:r>
              <a:rPr lang="en-US" sz="2000" dirty="0">
                <a:ea typeface="Intel Clear Pro" panose="020B0804020202060201" pitchFamily="34" charset="0"/>
                <a:cs typeface="Intel Clear"/>
              </a:rPr>
              <a:t>large, designed to be comprehensive</a:t>
            </a:r>
          </a:p>
          <a:p>
            <a:pPr lvl="0" eaLnBrk="0" hangingPunct="0">
              <a:spcBef>
                <a:spcPct val="0"/>
              </a:spcBef>
            </a:pPr>
            <a:r>
              <a:rPr lang="en-US" altLang="en-US" sz="2000" dirty="0">
                <a:ea typeface="Intel Clear Pro" panose="020B0804020202060201" pitchFamily="34" charset="0"/>
                <a:cs typeface="Intel Clear"/>
              </a:rPr>
              <a:t> None of the data areas have a fixed size. There is a target limit on  data area 1 for Host Initiated of 100KBytes and there is a hard limit  of 31.9MBs for the command, but the actual data area sizes are dynamic. </a:t>
            </a:r>
          </a:p>
        </p:txBody>
      </p:sp>
      <p:pic>
        <p:nvPicPr>
          <p:cNvPr id="5" name="Picture 4">
            <a:extLst>
              <a:ext uri="{FF2B5EF4-FFF2-40B4-BE49-F238E27FC236}">
                <a16:creationId xmlns:a16="http://schemas.microsoft.com/office/drawing/2014/main" id="{EA484BD5-AA65-4053-88A4-2FF5EE3E83E8}"/>
              </a:ext>
            </a:extLst>
          </p:cNvPr>
          <p:cNvPicPr>
            <a:picLocks noChangeAspect="1"/>
          </p:cNvPicPr>
          <p:nvPr/>
        </p:nvPicPr>
        <p:blipFill rotWithShape="1">
          <a:blip r:embed="rId2"/>
          <a:srcRect b="2009"/>
          <a:stretch/>
        </p:blipFill>
        <p:spPr>
          <a:xfrm>
            <a:off x="9491261" y="1669382"/>
            <a:ext cx="2246805" cy="2852149"/>
          </a:xfrm>
          <a:prstGeom prst="rect">
            <a:avLst/>
          </a:prstGeom>
        </p:spPr>
      </p:pic>
      <p:sp>
        <p:nvSpPr>
          <p:cNvPr id="4" name="Content Placeholder 2"/>
          <p:cNvSpPr txBox="1">
            <a:spLocks/>
          </p:cNvSpPr>
          <p:nvPr/>
        </p:nvSpPr>
        <p:spPr bwMode="auto">
          <a:xfrm>
            <a:off x="5899265" y="825010"/>
            <a:ext cx="4793673" cy="527099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defTabSz="457200" rtl="0" eaLnBrk="1" fontAlgn="base" hangingPunct="1">
              <a:spcBef>
                <a:spcPct val="20000"/>
              </a:spcBef>
              <a:spcAft>
                <a:spcPct val="0"/>
              </a:spcAft>
              <a:buClr>
                <a:schemeClr val="tx2"/>
              </a:buClr>
              <a:buFont typeface="Arial" pitchFamily="34" charset="0"/>
              <a:buChar char="•"/>
              <a:defRPr sz="3200" kern="1200">
                <a:solidFill>
                  <a:schemeClr val="tx1"/>
                </a:solidFill>
                <a:latin typeface="+mn-lt"/>
                <a:ea typeface="+mn-ea"/>
                <a:cs typeface="+mn-cs"/>
              </a:defRPr>
            </a:lvl1pPr>
            <a:lvl2pPr marL="742950" indent="-285750" algn="l" defTabSz="457200" rtl="0" eaLnBrk="1" fontAlgn="base" hangingPunct="1">
              <a:spcBef>
                <a:spcPct val="20000"/>
              </a:spcBef>
              <a:spcAft>
                <a:spcPct val="0"/>
              </a:spcAft>
              <a:buClr>
                <a:schemeClr val="tx2"/>
              </a:buClr>
              <a:buFont typeface="Arial" pitchFamily="34" charset="0"/>
              <a:buChar char="–"/>
              <a:defRPr sz="2800" kern="1200">
                <a:solidFill>
                  <a:schemeClr val="tx1"/>
                </a:solidFill>
                <a:latin typeface="+mn-lt"/>
                <a:ea typeface="+mn-ea"/>
                <a:cs typeface="+mn-cs"/>
              </a:defRPr>
            </a:lvl2pPr>
            <a:lvl3pPr marL="1143000" indent="-228600" algn="l" defTabSz="457200" rtl="0" eaLnBrk="1" fontAlgn="base" hangingPunct="1">
              <a:spcBef>
                <a:spcPct val="20000"/>
              </a:spcBef>
              <a:spcAft>
                <a:spcPct val="0"/>
              </a:spcAft>
              <a:buClr>
                <a:schemeClr val="tx2"/>
              </a:buClr>
              <a:buFont typeface="Arial" pitchFamily="34" charset="0"/>
              <a:buChar char="•"/>
              <a:defRPr sz="2400" kern="1200">
                <a:solidFill>
                  <a:schemeClr val="tx1"/>
                </a:solidFill>
                <a:latin typeface="+mn-lt"/>
                <a:ea typeface="+mn-ea"/>
                <a:cs typeface="+mn-cs"/>
              </a:defRPr>
            </a:lvl3pPr>
            <a:lvl4pPr marL="1600200" indent="-228600" algn="l" defTabSz="457200" rtl="0" eaLnBrk="1" fontAlgn="base" hangingPunct="1">
              <a:spcBef>
                <a:spcPct val="20000"/>
              </a:spcBef>
              <a:spcAft>
                <a:spcPct val="0"/>
              </a:spcAft>
              <a:buClr>
                <a:schemeClr val="tx2"/>
              </a:buClr>
              <a:buFont typeface="Arial" pitchFamily="34" charset="0"/>
              <a:buChar char="–"/>
              <a:defRPr sz="2000" kern="1200">
                <a:solidFill>
                  <a:schemeClr val="tx1"/>
                </a:solidFill>
                <a:latin typeface="+mn-lt"/>
                <a:ea typeface="+mn-ea"/>
                <a:cs typeface="+mn-cs"/>
              </a:defRPr>
            </a:lvl4pPr>
            <a:lvl5pPr marL="2057400" indent="-228600" algn="l" defTabSz="457200" rtl="0" eaLnBrk="1" fontAlgn="base" hangingPunct="1">
              <a:spcBef>
                <a:spcPct val="20000"/>
              </a:spcBef>
              <a:spcAft>
                <a:spcPct val="0"/>
              </a:spcAft>
              <a:buClr>
                <a:schemeClr val="tx2"/>
              </a:buClr>
              <a:buFont typeface="Arial"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173831" lvl="2" indent="-173831"/>
            <a:r>
              <a:rPr lang="en-US" sz="1200" b="1" dirty="0"/>
              <a:t>Data Area 1 (small - Designed to 100KB or less)</a:t>
            </a:r>
          </a:p>
          <a:p>
            <a:pPr marL="516731" lvl="4" indent="-173831">
              <a:buClr>
                <a:srgbClr val="0070C0"/>
              </a:buClr>
            </a:pPr>
            <a:r>
              <a:rPr lang="en-US" sz="1200" dirty="0"/>
              <a:t>Data Set TOC (table of contents)</a:t>
            </a:r>
          </a:p>
          <a:p>
            <a:pPr marL="516731" lvl="4" indent="-173831">
              <a:buClr>
                <a:srgbClr val="0070C0"/>
              </a:buClr>
            </a:pPr>
            <a:r>
              <a:rPr lang="en-US" sz="1200" dirty="0"/>
              <a:t>Drive </a:t>
            </a:r>
            <a:r>
              <a:rPr lang="en-US" sz="1200" dirty="0" err="1"/>
              <a:t>Configs</a:t>
            </a:r>
            <a:r>
              <a:rPr lang="en-US" sz="1200" dirty="0"/>
              <a:t> Partial</a:t>
            </a:r>
          </a:p>
          <a:p>
            <a:pPr marL="516731" lvl="4" indent="-173831">
              <a:buClr>
                <a:srgbClr val="0070C0"/>
              </a:buClr>
            </a:pPr>
            <a:r>
              <a:rPr lang="en-US" sz="1200" dirty="0"/>
              <a:t>Drive Stats Partial</a:t>
            </a:r>
          </a:p>
          <a:p>
            <a:pPr marL="516731" lvl="4" indent="-173831">
              <a:buClr>
                <a:srgbClr val="0070C0"/>
              </a:buClr>
            </a:pPr>
            <a:r>
              <a:rPr lang="en-US" sz="1200" dirty="0"/>
              <a:t>Transport Partial</a:t>
            </a:r>
          </a:p>
          <a:p>
            <a:pPr marL="516731" lvl="4" indent="-173831">
              <a:buClr>
                <a:srgbClr val="0070C0"/>
              </a:buClr>
            </a:pPr>
            <a:r>
              <a:rPr lang="en-US" sz="1200" dirty="0"/>
              <a:t>Core Partial</a:t>
            </a:r>
          </a:p>
          <a:p>
            <a:pPr marL="516731" lvl="4" indent="-173831">
              <a:buClr>
                <a:srgbClr val="0070C0"/>
              </a:buClr>
            </a:pPr>
            <a:r>
              <a:rPr lang="en-US" sz="1200" dirty="0"/>
              <a:t>Media Partial</a:t>
            </a:r>
          </a:p>
          <a:p>
            <a:pPr marL="516731" lvl="4" indent="-173831">
              <a:buClr>
                <a:srgbClr val="0070C0"/>
              </a:buClr>
            </a:pPr>
            <a:r>
              <a:rPr lang="en-US" sz="1200" dirty="0"/>
              <a:t>Analytics Partial</a:t>
            </a:r>
          </a:p>
          <a:p>
            <a:pPr marL="516731" lvl="4" indent="-173831">
              <a:buClr>
                <a:srgbClr val="0070C0"/>
              </a:buClr>
            </a:pPr>
            <a:r>
              <a:rPr lang="en-US" sz="1200" dirty="0"/>
              <a:t>Last 16KB of "most important" </a:t>
            </a:r>
            <a:r>
              <a:rPr lang="en-US" sz="1200" dirty="0" err="1"/>
              <a:t>nLog</a:t>
            </a:r>
            <a:r>
              <a:rPr lang="en-US" sz="1200" dirty="0"/>
              <a:t> data</a:t>
            </a:r>
          </a:p>
          <a:p>
            <a:pPr marL="516731" lvl="4" indent="-173831">
              <a:buClr>
                <a:srgbClr val="0070C0"/>
              </a:buClr>
            </a:pPr>
            <a:r>
              <a:rPr lang="en-US" sz="1200" dirty="0"/>
              <a:t>Boundary</a:t>
            </a:r>
          </a:p>
          <a:p>
            <a:pPr marL="173831" lvl="2" indent="-173831"/>
            <a:r>
              <a:rPr lang="en-US" sz="1200" b="1" dirty="0"/>
              <a:t>Data  Area 2 (medium, Up to ~2MB)</a:t>
            </a:r>
          </a:p>
          <a:p>
            <a:pPr marL="516731" lvl="4" indent="-173831">
              <a:buClr>
                <a:srgbClr val="0070C0"/>
              </a:buClr>
            </a:pPr>
            <a:r>
              <a:rPr lang="en-US" sz="1200" dirty="0"/>
              <a:t>Data Set TOC</a:t>
            </a:r>
          </a:p>
          <a:p>
            <a:pPr marL="516731" lvl="4" indent="-173831">
              <a:buClr>
                <a:srgbClr val="0070C0"/>
              </a:buClr>
            </a:pPr>
            <a:r>
              <a:rPr lang="en-US" sz="1200" dirty="0"/>
              <a:t>Drive </a:t>
            </a:r>
            <a:r>
              <a:rPr lang="en-US" sz="1200" dirty="0" err="1"/>
              <a:t>Configs</a:t>
            </a:r>
            <a:r>
              <a:rPr lang="en-US" sz="1200" dirty="0"/>
              <a:t> Full</a:t>
            </a:r>
          </a:p>
          <a:p>
            <a:pPr marL="516731" lvl="4" indent="-173831">
              <a:buClr>
                <a:srgbClr val="0070C0"/>
              </a:buClr>
            </a:pPr>
            <a:r>
              <a:rPr lang="en-US" sz="1200" dirty="0"/>
              <a:t>Drive Stats Full</a:t>
            </a:r>
          </a:p>
          <a:p>
            <a:pPr marL="516731" lvl="4" indent="-173831">
              <a:buClr>
                <a:srgbClr val="0070C0"/>
              </a:buClr>
            </a:pPr>
            <a:r>
              <a:rPr lang="en-US" sz="1200" dirty="0"/>
              <a:t>Transport Full</a:t>
            </a:r>
          </a:p>
          <a:p>
            <a:pPr marL="516731" lvl="4" indent="-173831">
              <a:buClr>
                <a:srgbClr val="0070C0"/>
              </a:buClr>
            </a:pPr>
            <a:r>
              <a:rPr lang="en-US" sz="1200" dirty="0"/>
              <a:t>Media Stats Full</a:t>
            </a:r>
          </a:p>
          <a:p>
            <a:pPr marL="516731" lvl="4" indent="-173831">
              <a:buClr>
                <a:srgbClr val="0070C0"/>
              </a:buClr>
            </a:pPr>
            <a:r>
              <a:rPr lang="en-US" sz="1200" dirty="0"/>
              <a:t>Debug Full</a:t>
            </a:r>
          </a:p>
          <a:p>
            <a:pPr marL="516731" lvl="4" indent="-173831">
              <a:buClr>
                <a:srgbClr val="0070C0"/>
              </a:buClr>
            </a:pPr>
            <a:r>
              <a:rPr lang="en-US" sz="1200" dirty="0"/>
              <a:t>Boundary </a:t>
            </a:r>
          </a:p>
          <a:p>
            <a:pPr marL="173831" lvl="2" indent="-173831"/>
            <a:r>
              <a:rPr lang="en-US" sz="1200" b="1" dirty="0"/>
              <a:t>Data Area 3 (large, Up to ~29.8MB)</a:t>
            </a:r>
          </a:p>
          <a:p>
            <a:pPr marL="516731" lvl="4" indent="-173831">
              <a:buClr>
                <a:srgbClr val="0070C0"/>
              </a:buClr>
            </a:pPr>
            <a:r>
              <a:rPr lang="en-US" sz="1200" dirty="0"/>
              <a:t>Data Set TOC</a:t>
            </a:r>
          </a:p>
          <a:p>
            <a:pPr marL="516731" lvl="4" indent="-173831">
              <a:buClr>
                <a:srgbClr val="0070C0"/>
              </a:buClr>
            </a:pPr>
            <a:r>
              <a:rPr lang="en-US" sz="1200" dirty="0"/>
              <a:t>Assert/Event Dump</a:t>
            </a:r>
          </a:p>
          <a:p>
            <a:pPr marL="516731" lvl="4" indent="-173831">
              <a:buClr>
                <a:srgbClr val="0070C0"/>
              </a:buClr>
            </a:pPr>
            <a:r>
              <a:rPr lang="en-US" sz="1200" dirty="0" err="1"/>
              <a:t>nLog</a:t>
            </a:r>
            <a:r>
              <a:rPr lang="en-US" sz="1200" dirty="0"/>
              <a:t> data (FULL)  - max size 8MB</a:t>
            </a:r>
          </a:p>
          <a:p>
            <a:pPr marL="516731" lvl="4" indent="-173831">
              <a:buClr>
                <a:srgbClr val="0070C0"/>
              </a:buClr>
            </a:pPr>
            <a:r>
              <a:rPr lang="en-US" sz="1200" dirty="0"/>
              <a:t>Boundary</a:t>
            </a:r>
          </a:p>
          <a:p>
            <a:endParaRPr lang="en-US" sz="1050" dirty="0"/>
          </a:p>
        </p:txBody>
      </p:sp>
    </p:spTree>
    <p:extLst>
      <p:ext uri="{BB962C8B-B14F-4D97-AF65-F5344CB8AC3E}">
        <p14:creationId xmlns:p14="http://schemas.microsoft.com/office/powerpoint/2010/main" val="165338204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sz="quarter"/>
          </p:nvPr>
        </p:nvSpPr>
        <p:spPr/>
        <p:txBody>
          <a:bodyPr/>
          <a:lstStyle/>
          <a:p>
            <a:r>
              <a:rPr lang="en-US" dirty="0"/>
              <a:t>Notification or Query Methods</a:t>
            </a:r>
          </a:p>
        </p:txBody>
      </p:sp>
    </p:spTree>
    <p:extLst>
      <p:ext uri="{BB962C8B-B14F-4D97-AF65-F5344CB8AC3E}">
        <p14:creationId xmlns:p14="http://schemas.microsoft.com/office/powerpoint/2010/main" val="38629765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Controller Initiated Telemetry (</a:t>
            </a:r>
            <a:r>
              <a:rPr lang="en-US" dirty="0" err="1"/>
              <a:t>CiTAC</a:t>
            </a:r>
            <a:r>
              <a:rPr lang="en-US" dirty="0"/>
              <a:t>)</a:t>
            </a:r>
          </a:p>
        </p:txBody>
      </p:sp>
      <p:sp>
        <p:nvSpPr>
          <p:cNvPr id="3" name="Content Placeholder 2"/>
          <p:cNvSpPr>
            <a:spLocks noGrp="1"/>
          </p:cNvSpPr>
          <p:nvPr>
            <p:ph idx="1"/>
          </p:nvPr>
        </p:nvSpPr>
        <p:spPr>
          <a:xfrm>
            <a:off x="609600" y="812800"/>
            <a:ext cx="10972800" cy="5211917"/>
          </a:xfrm>
        </p:spPr>
        <p:txBody>
          <a:bodyPr/>
          <a:lstStyle/>
          <a:p>
            <a:pPr>
              <a:lnSpc>
                <a:spcPct val="150000"/>
              </a:lnSpc>
              <a:spcBef>
                <a:spcPts val="0"/>
              </a:spcBef>
            </a:pPr>
            <a:r>
              <a:rPr lang="en-US" sz="1600" dirty="0">
                <a:ea typeface="Intel Clear Pro" panose="020B0804020202060201" pitchFamily="34" charset="0"/>
                <a:cs typeface="Intel Clear"/>
              </a:rPr>
              <a:t>Controller initiates a Get Log Page (</a:t>
            </a:r>
            <a:r>
              <a:rPr lang="en-US" sz="1600" dirty="0" err="1">
                <a:ea typeface="Intel Clear Pro" panose="020B0804020202060201" pitchFamily="34" charset="0"/>
                <a:cs typeface="Intel Clear"/>
              </a:rPr>
              <a:t>NVMe</a:t>
            </a:r>
            <a:r>
              <a:rPr lang="en-US" sz="1600" dirty="0">
                <a:ea typeface="Intel Clear Pro" panose="020B0804020202060201" pitchFamily="34" charset="0"/>
                <a:cs typeface="Intel Clear"/>
              </a:rPr>
              <a:t> 0x08, SATA 0x25) on internal minor or major issue is detected (such as: event dump or Assert dump) . Most other dynamic data is not current after a dump. </a:t>
            </a:r>
          </a:p>
          <a:p>
            <a:pPr>
              <a:lnSpc>
                <a:spcPct val="150000"/>
              </a:lnSpc>
              <a:spcBef>
                <a:spcPts val="0"/>
              </a:spcBef>
            </a:pPr>
            <a:r>
              <a:rPr lang="en-US" sz="1600" dirty="0"/>
              <a:t>Always provides a single data area (up to 31.9MB)</a:t>
            </a:r>
            <a:r>
              <a:rPr lang="en-US" sz="1600" dirty="0">
                <a:ea typeface="Intel Clear Pro" panose="020B0804020202060201" pitchFamily="34" charset="0"/>
                <a:cs typeface="Intel Clear"/>
              </a:rPr>
              <a:t> </a:t>
            </a:r>
          </a:p>
          <a:p>
            <a:pPr>
              <a:lnSpc>
                <a:spcPct val="150000"/>
              </a:lnSpc>
              <a:spcBef>
                <a:spcPts val="0"/>
              </a:spcBef>
            </a:pPr>
            <a:r>
              <a:rPr lang="en-US" sz="1600" dirty="0">
                <a:ea typeface="Intel Clear Pro" panose="020B0804020202060201" pitchFamily="34" charset="0"/>
                <a:cs typeface="Intel Clear"/>
              </a:rPr>
              <a:t>Drive States:</a:t>
            </a:r>
          </a:p>
          <a:p>
            <a:pPr>
              <a:lnSpc>
                <a:spcPct val="150000"/>
              </a:lnSpc>
              <a:spcBef>
                <a:spcPts val="0"/>
              </a:spcBef>
            </a:pPr>
            <a:r>
              <a:rPr lang="en-US" sz="1600" u="sng" dirty="0">
                <a:ea typeface="Intel Clear Pro" panose="020B0804020202060201" pitchFamily="34" charset="0"/>
                <a:cs typeface="Intel Clear"/>
              </a:rPr>
              <a:t>Non-Asserted Drive (including case of event dump)   </a:t>
            </a:r>
          </a:p>
          <a:p>
            <a:pPr lvl="1">
              <a:lnSpc>
                <a:spcPct val="150000"/>
              </a:lnSpc>
              <a:spcBef>
                <a:spcPts val="0"/>
              </a:spcBef>
              <a:buFont typeface="Arial" panose="020B0604020202020204" pitchFamily="34" charset="0"/>
              <a:buChar char="•"/>
            </a:pPr>
            <a:r>
              <a:rPr lang="en-US" sz="1600" dirty="0">
                <a:ea typeface="Intel Clear Pro" panose="020B0804020202060201" pitchFamily="34" charset="0"/>
                <a:cs typeface="Intel Clear"/>
              </a:rPr>
              <a:t>Non-Asserted drive will have one data area with all (product selected) data objects.</a:t>
            </a:r>
          </a:p>
          <a:p>
            <a:pPr lvl="1">
              <a:lnSpc>
                <a:spcPct val="150000"/>
              </a:lnSpc>
              <a:spcBef>
                <a:spcPts val="0"/>
              </a:spcBef>
              <a:buFont typeface="Arial" panose="020B0604020202020204" pitchFamily="34" charset="0"/>
              <a:buChar char="•"/>
            </a:pPr>
            <a:r>
              <a:rPr lang="en-US" sz="1600" dirty="0">
                <a:ea typeface="Intel Clear Pro" panose="020B0804020202060201" pitchFamily="34" charset="0"/>
                <a:cs typeface="Intel Clear"/>
              </a:rPr>
              <a:t>Examples include but are not restricted to internal command time out, unrecovered data read, </a:t>
            </a:r>
            <a:r>
              <a:rPr lang="en-US" sz="1600" dirty="0" err="1">
                <a:ea typeface="Intel Clear Pro" panose="020B0804020202060201" pitchFamily="34" charset="0"/>
                <a:cs typeface="Intel Clear"/>
              </a:rPr>
              <a:t>mis</a:t>
            </a:r>
            <a:r>
              <a:rPr lang="en-US" sz="1600" dirty="0">
                <a:ea typeface="Intel Clear Pro" panose="020B0804020202060201" pitchFamily="34" charset="0"/>
                <a:cs typeface="Intel Clear"/>
              </a:rPr>
              <a:t>-compare or thermal threshold error</a:t>
            </a:r>
          </a:p>
          <a:p>
            <a:pPr lvl="1">
              <a:lnSpc>
                <a:spcPct val="150000"/>
              </a:lnSpc>
              <a:spcBef>
                <a:spcPts val="0"/>
              </a:spcBef>
              <a:buFont typeface="Arial" panose="020B0604020202020204" pitchFamily="34" charset="0"/>
              <a:buChar char="•"/>
            </a:pPr>
            <a:r>
              <a:rPr lang="en-US" sz="1600" dirty="0">
                <a:ea typeface="Intel Clear Pro" panose="020B0804020202060201" pitchFamily="34" charset="0"/>
                <a:cs typeface="Intel Clear"/>
              </a:rPr>
              <a:t>On an internal error, the drive indicates to Host it has a CIT Log available via the </a:t>
            </a:r>
            <a:r>
              <a:rPr lang="en-US" sz="1600" u="sng" dirty="0">
                <a:ea typeface="Intel Clear Pro" panose="020B0804020202060201" pitchFamily="34" charset="0"/>
                <a:cs typeface="Intel Clear"/>
              </a:rPr>
              <a:t>Asynchronous Event Request (AER) mechanism described in </a:t>
            </a:r>
            <a:r>
              <a:rPr lang="en-US" sz="1600" u="sng" dirty="0" err="1">
                <a:ea typeface="Intel Clear Pro" panose="020B0804020202060201" pitchFamily="34" charset="0"/>
                <a:cs typeface="Intel Clear"/>
              </a:rPr>
              <a:t>NVMe</a:t>
            </a:r>
            <a:r>
              <a:rPr lang="en-US" sz="1600" u="sng" dirty="0">
                <a:ea typeface="Intel Clear Pro" panose="020B0804020202060201" pitchFamily="34" charset="0"/>
                <a:cs typeface="Intel Clear"/>
              </a:rPr>
              <a:t> 1.3.  </a:t>
            </a:r>
          </a:p>
          <a:p>
            <a:pPr>
              <a:lnSpc>
                <a:spcPct val="150000"/>
              </a:lnSpc>
              <a:spcBef>
                <a:spcPts val="0"/>
              </a:spcBef>
            </a:pPr>
            <a:r>
              <a:rPr lang="en-US" sz="1600" u="sng" dirty="0">
                <a:ea typeface="Intel Clear Pro" panose="020B0804020202060201" pitchFamily="34" charset="0"/>
                <a:cs typeface="Intel Clear"/>
              </a:rPr>
              <a:t>Asserted Drive </a:t>
            </a:r>
          </a:p>
          <a:p>
            <a:pPr lvl="1">
              <a:lnSpc>
                <a:spcPct val="150000"/>
              </a:lnSpc>
              <a:spcBef>
                <a:spcPts val="0"/>
              </a:spcBef>
              <a:buFont typeface="Arial" panose="020B0604020202020204" pitchFamily="34" charset="0"/>
              <a:buChar char="•"/>
            </a:pPr>
            <a:r>
              <a:rPr lang="en-US" sz="1600" dirty="0"/>
              <a:t>When the drive is in the Asserted state telemetry commands are still available.  The host should pull the assert telemetry log using either the Controller-Initiated Log page (0x08, 0x25) or the Host-initiated log page (0x07, 0x024)”</a:t>
            </a:r>
            <a:endParaRPr lang="en-US" sz="1600" dirty="0">
              <a:ea typeface="Intel Clear Pro" panose="020B0804020202060201" pitchFamily="34" charset="0"/>
              <a:cs typeface="Intel Clear"/>
            </a:endParaRPr>
          </a:p>
        </p:txBody>
      </p:sp>
    </p:spTree>
    <p:extLst>
      <p:ext uri="{BB962C8B-B14F-4D97-AF65-F5344CB8AC3E}">
        <p14:creationId xmlns:p14="http://schemas.microsoft.com/office/powerpoint/2010/main" val="28650017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sz="quarter"/>
          </p:nvPr>
        </p:nvSpPr>
        <p:spPr/>
        <p:txBody>
          <a:bodyPr/>
          <a:lstStyle/>
          <a:p>
            <a:r>
              <a:rPr lang="en-US" dirty="0"/>
              <a:t>Part 1 – Telemetry Overview</a:t>
            </a:r>
          </a:p>
        </p:txBody>
      </p:sp>
    </p:spTree>
    <p:extLst>
      <p:ext uri="{BB962C8B-B14F-4D97-AF65-F5344CB8AC3E}">
        <p14:creationId xmlns:p14="http://schemas.microsoft.com/office/powerpoint/2010/main" val="23301786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Host Initiated Telemetry (</a:t>
            </a:r>
            <a:r>
              <a:rPr lang="en-US" dirty="0" err="1"/>
              <a:t>HiTAC</a:t>
            </a:r>
            <a:r>
              <a:rPr lang="en-US" dirty="0"/>
              <a:t>) </a:t>
            </a:r>
          </a:p>
        </p:txBody>
      </p:sp>
      <p:sp>
        <p:nvSpPr>
          <p:cNvPr id="3" name="Content Placeholder 2"/>
          <p:cNvSpPr>
            <a:spLocks noGrp="1"/>
          </p:cNvSpPr>
          <p:nvPr>
            <p:ph idx="1"/>
          </p:nvPr>
        </p:nvSpPr>
        <p:spPr>
          <a:xfrm>
            <a:off x="609600" y="1018761"/>
            <a:ext cx="10972800" cy="5005956"/>
          </a:xfrm>
        </p:spPr>
        <p:txBody>
          <a:bodyPr/>
          <a:lstStyle/>
          <a:p>
            <a:pPr>
              <a:lnSpc>
                <a:spcPct val="150000"/>
              </a:lnSpc>
              <a:spcBef>
                <a:spcPts val="0"/>
              </a:spcBef>
            </a:pPr>
            <a:r>
              <a:rPr lang="en-US" sz="1800" dirty="0">
                <a:ea typeface="Intel Clear Pro" panose="020B0804020202060201" pitchFamily="34" charset="0"/>
                <a:cs typeface="Intel Clear"/>
              </a:rPr>
              <a:t>Host initiates a Telemetry data log file containing Data Areas (DA) 1-3 supported</a:t>
            </a:r>
          </a:p>
          <a:p>
            <a:pPr>
              <a:lnSpc>
                <a:spcPct val="150000"/>
              </a:lnSpc>
              <a:spcBef>
                <a:spcPts val="0"/>
              </a:spcBef>
            </a:pPr>
            <a:r>
              <a:rPr lang="en-US" sz="1800" dirty="0">
                <a:ea typeface="Intel Clear Pro" panose="020B0804020202060201" pitchFamily="34" charset="0"/>
                <a:cs typeface="Intel Clear"/>
              </a:rPr>
              <a:t>Controller initiated is driven by either an event or Assert; which will be in the HIT if pulled</a:t>
            </a:r>
            <a:r>
              <a:rPr lang="en-US" sz="1800" dirty="0"/>
              <a:t>.</a:t>
            </a:r>
            <a:endParaRPr lang="en-US" sz="1800" dirty="0">
              <a:ea typeface="Intel Clear Pro" panose="020B0804020202060201" pitchFamily="34" charset="0"/>
              <a:cs typeface="Intel Clear"/>
            </a:endParaRPr>
          </a:p>
          <a:p>
            <a:pPr>
              <a:lnSpc>
                <a:spcPct val="150000"/>
              </a:lnSpc>
              <a:spcBef>
                <a:spcPts val="0"/>
              </a:spcBef>
            </a:pPr>
            <a:r>
              <a:rPr lang="en-US" sz="1800" dirty="0">
                <a:ea typeface="Intel Clear Pro" panose="020B0804020202060201" pitchFamily="34" charset="0"/>
                <a:cs typeface="Intel Clear"/>
              </a:rPr>
              <a:t>Non-Asserted Drive</a:t>
            </a:r>
          </a:p>
          <a:p>
            <a:pPr lvl="1">
              <a:lnSpc>
                <a:spcPct val="150000"/>
              </a:lnSpc>
              <a:spcBef>
                <a:spcPts val="0"/>
              </a:spcBef>
            </a:pPr>
            <a:r>
              <a:rPr lang="en-US" sz="1800" dirty="0">
                <a:ea typeface="Intel Clear Pro" panose="020B0804020202060201" pitchFamily="34" charset="0"/>
                <a:cs typeface="Intel Clear"/>
              </a:rPr>
              <a:t>DA1 – Not to exceed 100KB for periodic data pulls</a:t>
            </a:r>
          </a:p>
          <a:p>
            <a:pPr lvl="2">
              <a:lnSpc>
                <a:spcPct val="150000"/>
              </a:lnSpc>
              <a:spcBef>
                <a:spcPts val="0"/>
              </a:spcBef>
            </a:pPr>
            <a:r>
              <a:rPr lang="en-US" sz="1800" dirty="0">
                <a:ea typeface="Intel Clear Pro" panose="020B0804020202060201" pitchFamily="34" charset="0"/>
                <a:cs typeface="Intel Clear"/>
              </a:rPr>
              <a:t>Intended for functional drive data performance / long term health monitoring</a:t>
            </a:r>
          </a:p>
          <a:p>
            <a:pPr lvl="2">
              <a:lnSpc>
                <a:spcPct val="150000"/>
              </a:lnSpc>
              <a:spcBef>
                <a:spcPts val="0"/>
              </a:spcBef>
            </a:pPr>
            <a:r>
              <a:rPr lang="en-US" sz="1800" dirty="0">
                <a:ea typeface="Intel Clear Pro" panose="020B0804020202060201" pitchFamily="34" charset="0"/>
                <a:cs typeface="Intel Clear"/>
              </a:rPr>
              <a:t>Customer sends DA1 snapshot log to drive vendor for assessment</a:t>
            </a:r>
          </a:p>
          <a:p>
            <a:pPr lvl="1">
              <a:lnSpc>
                <a:spcPct val="150000"/>
              </a:lnSpc>
              <a:spcBef>
                <a:spcPts val="0"/>
              </a:spcBef>
            </a:pPr>
            <a:r>
              <a:rPr lang="en-US" sz="1800" dirty="0">
                <a:ea typeface="Intel Clear Pro" panose="020B0804020202060201" pitchFamily="34" charset="0"/>
                <a:cs typeface="Intel Clear"/>
              </a:rPr>
              <a:t>DA1, DA2 &amp; DA3: Full Log pull  (Max Size = 31.9MB)</a:t>
            </a:r>
          </a:p>
          <a:p>
            <a:pPr lvl="2">
              <a:lnSpc>
                <a:spcPct val="150000"/>
              </a:lnSpc>
              <a:spcBef>
                <a:spcPts val="0"/>
              </a:spcBef>
            </a:pPr>
            <a:r>
              <a:rPr lang="en-US" sz="1800" dirty="0">
                <a:ea typeface="Intel Clear Pro" panose="020B0804020202060201" pitchFamily="34" charset="0"/>
                <a:cs typeface="Intel Clear"/>
              </a:rPr>
              <a:t>Used when Host detects an error the drive has not, such as </a:t>
            </a:r>
            <a:r>
              <a:rPr lang="en-US" sz="1800" dirty="0" err="1">
                <a:ea typeface="Intel Clear Pro" panose="020B0804020202060201" pitchFamily="34" charset="0"/>
                <a:cs typeface="Intel Clear"/>
              </a:rPr>
              <a:t>QoS</a:t>
            </a:r>
            <a:r>
              <a:rPr lang="en-US" sz="1800" dirty="0">
                <a:ea typeface="Intel Clear Pro" panose="020B0804020202060201" pitchFamily="34" charset="0"/>
                <a:cs typeface="Intel Clear"/>
              </a:rPr>
              <a:t> issue /Command Timeout </a:t>
            </a:r>
          </a:p>
          <a:p>
            <a:pPr>
              <a:lnSpc>
                <a:spcPct val="150000"/>
              </a:lnSpc>
              <a:spcBef>
                <a:spcPts val="0"/>
              </a:spcBef>
            </a:pPr>
            <a:r>
              <a:rPr lang="en-US" sz="1800" dirty="0">
                <a:ea typeface="Intel Clear Pro" panose="020B0804020202060201" pitchFamily="34" charset="0"/>
                <a:cs typeface="Intel Clear"/>
              </a:rPr>
              <a:t>Asserted Drive</a:t>
            </a:r>
          </a:p>
          <a:p>
            <a:pPr lvl="1">
              <a:lnSpc>
                <a:spcPct val="150000"/>
              </a:lnSpc>
              <a:spcBef>
                <a:spcPts val="0"/>
              </a:spcBef>
            </a:pPr>
            <a:r>
              <a:rPr lang="en-US" sz="1800" dirty="0">
                <a:ea typeface="Intel Clear Pro" panose="020B0804020202060201" pitchFamily="34" charset="0"/>
                <a:cs typeface="Intel Clear"/>
              </a:rPr>
              <a:t>DA1, DA2 &amp; DA3  –  All data necessary to facilitate remote root cause debug resolution by Intel</a:t>
            </a:r>
          </a:p>
          <a:p>
            <a:pPr lvl="1">
              <a:lnSpc>
                <a:spcPct val="150000"/>
              </a:lnSpc>
              <a:spcBef>
                <a:spcPts val="0"/>
              </a:spcBef>
            </a:pPr>
            <a:r>
              <a:rPr lang="en-US" sz="1800" dirty="0">
                <a:ea typeface="Intel Clear Pro" panose="020B0804020202060201" pitchFamily="34" charset="0"/>
                <a:cs typeface="Intel Clear"/>
              </a:rPr>
              <a:t>The data payload may contain multiple or single data areas. </a:t>
            </a:r>
          </a:p>
          <a:p>
            <a:pPr lvl="2">
              <a:lnSpc>
                <a:spcPct val="150000"/>
              </a:lnSpc>
              <a:spcBef>
                <a:spcPts val="0"/>
              </a:spcBef>
            </a:pPr>
            <a:r>
              <a:rPr lang="en-US" sz="1800" dirty="0">
                <a:ea typeface="Intel Clear Pro" panose="020B0804020202060201" pitchFamily="34" charset="0"/>
                <a:cs typeface="Intel Clear"/>
              </a:rPr>
              <a:t>The data area will contain the assert dump data.</a:t>
            </a:r>
          </a:p>
        </p:txBody>
      </p:sp>
    </p:spTree>
    <p:extLst>
      <p:ext uri="{BB962C8B-B14F-4D97-AF65-F5344CB8AC3E}">
        <p14:creationId xmlns:p14="http://schemas.microsoft.com/office/powerpoint/2010/main" val="40372675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sz="quarter"/>
          </p:nvPr>
        </p:nvSpPr>
        <p:spPr/>
        <p:txBody>
          <a:bodyPr/>
          <a:lstStyle/>
          <a:p>
            <a:r>
              <a:rPr lang="en-US" dirty="0"/>
              <a:t>Default Telemetry Tool</a:t>
            </a:r>
          </a:p>
        </p:txBody>
      </p:sp>
    </p:spTree>
    <p:extLst>
      <p:ext uri="{BB962C8B-B14F-4D97-AF65-F5344CB8AC3E}">
        <p14:creationId xmlns:p14="http://schemas.microsoft.com/office/powerpoint/2010/main" val="16733500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Internal Triage</a:t>
            </a:r>
          </a:p>
        </p:txBody>
      </p:sp>
      <p:sp>
        <p:nvSpPr>
          <p:cNvPr id="3" name="Content Placeholder 2"/>
          <p:cNvSpPr>
            <a:spLocks noGrp="1"/>
          </p:cNvSpPr>
          <p:nvPr>
            <p:ph idx="1"/>
          </p:nvPr>
        </p:nvSpPr>
        <p:spPr>
          <a:xfrm>
            <a:off x="609600" y="1099127"/>
            <a:ext cx="10972800" cy="4925590"/>
          </a:xfrm>
        </p:spPr>
        <p:txBody>
          <a:bodyPr/>
          <a:lstStyle/>
          <a:p>
            <a:pPr marL="586309" lvl="1">
              <a:spcBef>
                <a:spcPts val="600"/>
              </a:spcBef>
              <a:buFont typeface="Arial" panose="020B0604020202020204" pitchFamily="34" charset="0"/>
              <a:buChar char="•"/>
            </a:pPr>
            <a:r>
              <a:rPr lang="en-US" sz="2000" dirty="0">
                <a:ea typeface="Intel Clear Pro" panose="020B0804020202060201" pitchFamily="34" charset="0"/>
                <a:cs typeface="Intel Clear"/>
              </a:rPr>
              <a:t>Allows for capturing and parsing  of portions of the Telemetry binary log</a:t>
            </a:r>
          </a:p>
          <a:p>
            <a:pPr marL="586309" lvl="1">
              <a:spcBef>
                <a:spcPts val="600"/>
              </a:spcBef>
              <a:buFont typeface="Arial" panose="020B0604020202020204" pitchFamily="34" charset="0"/>
              <a:buChar char="•"/>
            </a:pPr>
            <a:r>
              <a:rPr lang="en-US" sz="2000" dirty="0">
                <a:ea typeface="Intel Clear Pro" panose="020B0804020202060201" pitchFamily="34" charset="0"/>
                <a:cs typeface="Intel Clear"/>
              </a:rPr>
              <a:t>Should be used by AEs, </a:t>
            </a:r>
            <a:r>
              <a:rPr lang="en-US" sz="2000" dirty="0" err="1">
                <a:ea typeface="Intel Clear Pro" panose="020B0804020202060201" pitchFamily="34" charset="0"/>
                <a:cs typeface="Intel Clear"/>
              </a:rPr>
              <a:t>Devs</a:t>
            </a:r>
            <a:r>
              <a:rPr lang="en-US" sz="2000" dirty="0">
                <a:ea typeface="Intel Clear Pro" panose="020B0804020202060201" pitchFamily="34" charset="0"/>
                <a:cs typeface="Intel Clear"/>
              </a:rPr>
              <a:t>, TSSs; only internal; </a:t>
            </a:r>
          </a:p>
          <a:p>
            <a:pPr marL="586309" lvl="1">
              <a:spcBef>
                <a:spcPts val="600"/>
              </a:spcBef>
              <a:buFont typeface="Arial" panose="020B0604020202020204" pitchFamily="34" charset="0"/>
              <a:buChar char="•"/>
            </a:pPr>
            <a:r>
              <a:rPr lang="en-US" sz="2000" dirty="0">
                <a:ea typeface="Intel Clear Pro" panose="020B0804020202060201" pitchFamily="34" charset="0"/>
                <a:cs typeface="Intel Clear"/>
              </a:rPr>
              <a:t>&gt;Triage.exe –t &lt;</a:t>
            </a:r>
            <a:r>
              <a:rPr lang="en-US" sz="2000" dirty="0" err="1">
                <a:ea typeface="Intel Clear Pro" panose="020B0804020202060201" pitchFamily="34" charset="0"/>
                <a:cs typeface="Intel Clear"/>
              </a:rPr>
              <a:t>Telemetry.bin</a:t>
            </a:r>
            <a:r>
              <a:rPr lang="en-US" sz="2000" dirty="0">
                <a:ea typeface="Intel Clear Pro" panose="020B0804020202060201" pitchFamily="34" charset="0"/>
                <a:cs typeface="Intel Clear"/>
              </a:rPr>
              <a:t>&gt; --</a:t>
            </a:r>
            <a:r>
              <a:rPr lang="en-US" sz="2000" dirty="0" err="1">
                <a:ea typeface="Intel Clear Pro" panose="020B0804020202060201" pitchFamily="34" charset="0"/>
                <a:cs typeface="Intel Clear"/>
              </a:rPr>
              <a:t>testball</a:t>
            </a:r>
            <a:r>
              <a:rPr lang="en-US" sz="2000" dirty="0">
                <a:ea typeface="Intel Clear Pro" panose="020B0804020202060201" pitchFamily="34" charset="0"/>
                <a:cs typeface="Intel Clear"/>
              </a:rPr>
              <a:t> &lt;path&gt;  </a:t>
            </a:r>
          </a:p>
          <a:p>
            <a:pPr marL="586309" lvl="1">
              <a:spcBef>
                <a:spcPts val="600"/>
              </a:spcBef>
              <a:buFont typeface="Arial" panose="020B0604020202020204" pitchFamily="34" charset="0"/>
              <a:buChar char="•"/>
            </a:pPr>
            <a:r>
              <a:rPr lang="en-US" sz="2000" dirty="0">
                <a:ea typeface="Intel Clear Pro" panose="020B0804020202060201" pitchFamily="34" charset="0"/>
                <a:cs typeface="Intel Clear"/>
              </a:rPr>
              <a:t>The tool currently parses the following data objects: </a:t>
            </a:r>
          </a:p>
          <a:p>
            <a:pPr marL="1047731" lvl="2" indent="-285750">
              <a:spcBef>
                <a:spcPts val="600"/>
              </a:spcBef>
            </a:pPr>
            <a:r>
              <a:rPr lang="en-US" sz="2000" dirty="0" err="1">
                <a:ea typeface="Intel Clear Pro" panose="020B0804020202060201" pitchFamily="34" charset="0"/>
                <a:cs typeface="Intel Clear"/>
              </a:rPr>
              <a:t>nLog</a:t>
            </a:r>
            <a:r>
              <a:rPr lang="en-US" sz="2000" dirty="0">
                <a:ea typeface="Intel Clear Pro" panose="020B0804020202060201" pitchFamily="34" charset="0"/>
                <a:cs typeface="Intel Clear"/>
              </a:rPr>
              <a:t> (Both NAND and </a:t>
            </a:r>
            <a:r>
              <a:rPr lang="en-US" sz="2000" dirty="0" err="1">
                <a:ea typeface="Intel Clear Pro" panose="020B0804020202060201" pitchFamily="34" charset="0"/>
                <a:cs typeface="Intel Clear"/>
              </a:rPr>
              <a:t>Optane</a:t>
            </a:r>
            <a:r>
              <a:rPr lang="en-US" sz="2000" dirty="0">
                <a:ea typeface="Intel Clear Pro" panose="020B0804020202060201" pitchFamily="34" charset="0"/>
                <a:cs typeface="Intel Clear"/>
              </a:rPr>
              <a:t>)</a:t>
            </a:r>
          </a:p>
          <a:p>
            <a:pPr marL="1047731" lvl="2" indent="-285750">
              <a:spcBef>
                <a:spcPts val="600"/>
              </a:spcBef>
            </a:pPr>
            <a:r>
              <a:rPr lang="en-US" sz="2000" dirty="0">
                <a:ea typeface="Intel Clear Pro" panose="020B0804020202060201" pitchFamily="34" charset="0"/>
                <a:cs typeface="Intel Clear"/>
              </a:rPr>
              <a:t>Assert Dump (Assert Dump header and </a:t>
            </a:r>
            <a:r>
              <a:rPr lang="en-US" sz="2000" dirty="0" err="1">
                <a:ea typeface="Intel Clear Pro" panose="020B0804020202060201" pitchFamily="34" charset="0"/>
                <a:cs typeface="Intel Clear"/>
              </a:rPr>
              <a:t>nLog</a:t>
            </a:r>
            <a:r>
              <a:rPr lang="en-US" sz="2000" dirty="0">
                <a:ea typeface="Intel Clear Pro" panose="020B0804020202060201" pitchFamily="34" charset="0"/>
                <a:cs typeface="Intel Clear"/>
              </a:rPr>
              <a:t>)</a:t>
            </a:r>
          </a:p>
          <a:p>
            <a:pPr marL="1047731" lvl="2" indent="-285750">
              <a:spcBef>
                <a:spcPts val="600"/>
              </a:spcBef>
            </a:pPr>
            <a:r>
              <a:rPr lang="en-US" sz="2000" dirty="0">
                <a:ea typeface="Intel Clear Pro" panose="020B0804020202060201" pitchFamily="34" charset="0"/>
                <a:cs typeface="Intel Clear"/>
              </a:rPr>
              <a:t>Event Dumps (Event Dump header and </a:t>
            </a:r>
            <a:r>
              <a:rPr lang="en-US" sz="2000" dirty="0" err="1">
                <a:ea typeface="Intel Clear Pro" panose="020B0804020202060201" pitchFamily="34" charset="0"/>
                <a:cs typeface="Intel Clear"/>
              </a:rPr>
              <a:t>nLog</a:t>
            </a:r>
            <a:r>
              <a:rPr lang="en-US" sz="2000" dirty="0">
                <a:ea typeface="Intel Clear Pro" panose="020B0804020202060201" pitchFamily="34" charset="0"/>
                <a:cs typeface="Intel Clear"/>
              </a:rPr>
              <a:t>)</a:t>
            </a:r>
          </a:p>
          <a:p>
            <a:pPr marL="1047731" lvl="2" indent="-285750">
              <a:spcBef>
                <a:spcPts val="600"/>
              </a:spcBef>
            </a:pPr>
            <a:r>
              <a:rPr lang="en-US" sz="2000" dirty="0" err="1">
                <a:ea typeface="Intel Clear Pro" panose="020B0804020202060201" pitchFamily="34" charset="0"/>
                <a:cs typeface="Intel Clear"/>
              </a:rPr>
              <a:t>Sidetrace</a:t>
            </a:r>
            <a:r>
              <a:rPr lang="en-US" sz="2000" dirty="0">
                <a:ea typeface="Intel Clear Pro" panose="020B0804020202060201" pitchFamily="34" charset="0"/>
                <a:cs typeface="Intel Clear"/>
              </a:rPr>
              <a:t> - may not be included depending on the fault</a:t>
            </a:r>
          </a:p>
          <a:p>
            <a:pPr marL="1047731" lvl="2" indent="-285750">
              <a:spcBef>
                <a:spcPts val="600"/>
              </a:spcBef>
            </a:pPr>
            <a:r>
              <a:rPr lang="en-US" sz="2000" dirty="0">
                <a:ea typeface="Intel Clear Pro" panose="020B0804020202060201" pitchFamily="34" charset="0"/>
                <a:cs typeface="Intel Clear"/>
              </a:rPr>
              <a:t>APL </a:t>
            </a:r>
            <a:r>
              <a:rPr lang="en-US" sz="2000" dirty="0" err="1">
                <a:ea typeface="Intel Clear Pro" panose="020B0804020202060201" pitchFamily="34" charset="0"/>
                <a:cs typeface="Intel Clear"/>
              </a:rPr>
              <a:t>nLog</a:t>
            </a:r>
            <a:endParaRPr lang="en-US" sz="2000" dirty="0">
              <a:ea typeface="Intel Clear Pro" panose="020B0804020202060201" pitchFamily="34" charset="0"/>
              <a:cs typeface="Intel Clear"/>
            </a:endParaRPr>
          </a:p>
          <a:p>
            <a:pPr marL="1047731" lvl="2" indent="-285750">
              <a:spcBef>
                <a:spcPts val="600"/>
              </a:spcBef>
            </a:pPr>
            <a:r>
              <a:rPr lang="en-US" sz="2000" dirty="0">
                <a:ea typeface="Intel Clear Pro" panose="020B0804020202060201" pitchFamily="34" charset="0"/>
                <a:cs typeface="Intel Clear"/>
              </a:rPr>
              <a:t>APL Crash dump (On Linux systems only), </a:t>
            </a:r>
            <a:r>
              <a:rPr lang="en-US" sz="2000" u="sng" dirty="0">
                <a:ea typeface="Intel Clear Pro" panose="020B0804020202060201" pitchFamily="34" charset="0"/>
                <a:cs typeface="Intel Clear"/>
              </a:rPr>
              <a:t>Intel does not have access to the decoder</a:t>
            </a:r>
          </a:p>
          <a:p>
            <a:pPr marL="586309" lvl="1">
              <a:spcBef>
                <a:spcPts val="600"/>
              </a:spcBef>
              <a:buFont typeface="Arial" panose="020B0604020202020204" pitchFamily="34" charset="0"/>
              <a:buChar char="•"/>
            </a:pPr>
            <a:r>
              <a:rPr lang="en-US" sz="2000" dirty="0">
                <a:ea typeface="Intel Clear Pro" panose="020B0804020202060201" pitchFamily="34" charset="0"/>
                <a:cs typeface="Intel Clear"/>
              </a:rPr>
              <a:t>Ongoing, iterative enhancements for V2 Telemetry version will add additional parsing &amp; analysis over time. It’s WIP.  </a:t>
            </a:r>
          </a:p>
          <a:p>
            <a:pPr marL="586309" lvl="1">
              <a:spcBef>
                <a:spcPts val="600"/>
              </a:spcBef>
              <a:buFont typeface="Arial" panose="020B0604020202020204" pitchFamily="34" charset="0"/>
              <a:buChar char="•"/>
            </a:pPr>
            <a:r>
              <a:rPr lang="en-US" sz="2000" u="sng" dirty="0">
                <a:ea typeface="Intel Clear Pro" panose="020B0804020202060201" pitchFamily="34" charset="0"/>
                <a:cs typeface="Intel Clear"/>
              </a:rPr>
              <a:t>Always save the original entire binary! In the case, developers want to parse with disjoint scripts!</a:t>
            </a:r>
          </a:p>
          <a:p>
            <a:pPr marL="819131" lvl="2" indent="-285750">
              <a:spcBef>
                <a:spcPts val="600"/>
              </a:spcBef>
            </a:pPr>
            <a:endParaRPr lang="en-US" sz="2000" dirty="0">
              <a:ea typeface="Intel Clear Pro" panose="020B0804020202060201" pitchFamily="34" charset="0"/>
              <a:cs typeface="Intel Clear"/>
            </a:endParaRPr>
          </a:p>
          <a:p>
            <a:endParaRPr lang="en-US" sz="2000" dirty="0"/>
          </a:p>
        </p:txBody>
      </p:sp>
    </p:spTree>
    <p:extLst>
      <p:ext uri="{BB962C8B-B14F-4D97-AF65-F5344CB8AC3E}">
        <p14:creationId xmlns:p14="http://schemas.microsoft.com/office/powerpoint/2010/main" val="32015181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sz="quarter"/>
          </p:nvPr>
        </p:nvSpPr>
        <p:spPr/>
        <p:txBody>
          <a:bodyPr/>
          <a:lstStyle/>
          <a:p>
            <a:r>
              <a:rPr lang="en-US" dirty="0"/>
              <a:t>Action Plan Example</a:t>
            </a:r>
          </a:p>
        </p:txBody>
      </p:sp>
    </p:spTree>
    <p:extLst>
      <p:ext uri="{BB962C8B-B14F-4D97-AF65-F5344CB8AC3E}">
        <p14:creationId xmlns:p14="http://schemas.microsoft.com/office/powerpoint/2010/main" val="28302015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Customer Engagement Action Plan</a:t>
            </a:r>
          </a:p>
        </p:txBody>
      </p:sp>
      <p:sp>
        <p:nvSpPr>
          <p:cNvPr id="3" name="Content Placeholder 2"/>
          <p:cNvSpPr>
            <a:spLocks noGrp="1"/>
          </p:cNvSpPr>
          <p:nvPr>
            <p:ph idx="1"/>
          </p:nvPr>
        </p:nvSpPr>
        <p:spPr>
          <a:xfrm>
            <a:off x="609600" y="1099127"/>
            <a:ext cx="10972800" cy="4925590"/>
          </a:xfrm>
        </p:spPr>
        <p:txBody>
          <a:bodyPr/>
          <a:lstStyle/>
          <a:p>
            <a:pPr marL="0" indent="0">
              <a:buNone/>
            </a:pPr>
            <a:r>
              <a:rPr lang="en-US" sz="2000" dirty="0">
                <a:ea typeface="Intel Clear Pro" panose="020B0804020202060201" pitchFamily="34" charset="0"/>
                <a:cs typeface="Intel Clear"/>
              </a:rPr>
              <a:t>The main intent of Telemetry is to quickly root cause the customer issues, so we need you to: </a:t>
            </a:r>
          </a:p>
          <a:p>
            <a:pPr>
              <a:spcBef>
                <a:spcPts val="0"/>
              </a:spcBef>
            </a:pPr>
            <a:r>
              <a:rPr lang="en-US" sz="2000" dirty="0">
                <a:ea typeface="Intel Clear Pro" panose="020B0804020202060201" pitchFamily="34" charset="0"/>
                <a:cs typeface="Intel Clear"/>
              </a:rPr>
              <a:t>Quickly triage the issue</a:t>
            </a:r>
          </a:p>
          <a:p>
            <a:pPr>
              <a:spcBef>
                <a:spcPts val="0"/>
              </a:spcBef>
            </a:pPr>
            <a:r>
              <a:rPr lang="en-US" sz="2000" dirty="0">
                <a:ea typeface="Intel Clear Pro" panose="020B0804020202060201" pitchFamily="34" charset="0"/>
                <a:cs typeface="Intel Clear"/>
              </a:rPr>
              <a:t>Attach the Telemetry binary log(s) to an NCT </a:t>
            </a:r>
          </a:p>
          <a:p>
            <a:pPr>
              <a:spcBef>
                <a:spcPts val="0"/>
              </a:spcBef>
            </a:pPr>
            <a:r>
              <a:rPr lang="en-US" sz="2000" dirty="0">
                <a:ea typeface="Intel Clear Pro" panose="020B0804020202060201" pitchFamily="34" charset="0"/>
                <a:cs typeface="Intel Clear"/>
              </a:rPr>
              <a:t>Ensure that the TME and the F/W team quickly knows about it for root cause.  </a:t>
            </a:r>
          </a:p>
          <a:p>
            <a:pPr>
              <a:spcBef>
                <a:spcPts val="0"/>
              </a:spcBef>
            </a:pPr>
            <a:r>
              <a:rPr lang="en-US" sz="2000" dirty="0">
                <a:ea typeface="Intel Clear Pro" panose="020B0804020202060201" pitchFamily="34" charset="0"/>
                <a:cs typeface="Intel Clear"/>
              </a:rPr>
              <a:t>Currently add:</a:t>
            </a:r>
          </a:p>
          <a:p>
            <a:pPr lvl="1">
              <a:spcBef>
                <a:spcPts val="0"/>
              </a:spcBef>
            </a:pPr>
            <a:r>
              <a:rPr lang="en-US" sz="2000" dirty="0">
                <a:ea typeface="Intel Clear Pro" panose="020B0804020202060201" pitchFamily="34" charset="0"/>
                <a:cs typeface="Intel Clear"/>
              </a:rPr>
              <a:t>Program Manager  to “Mail List” of the </a:t>
            </a:r>
          </a:p>
          <a:p>
            <a:pPr lvl="1">
              <a:spcBef>
                <a:spcPts val="0"/>
              </a:spcBef>
            </a:pPr>
            <a:r>
              <a:rPr lang="en-US" sz="2000" dirty="0">
                <a:ea typeface="Intel Clear Pro" panose="020B0804020202060201" pitchFamily="34" charset="0"/>
                <a:cs typeface="Intel Clear"/>
              </a:rPr>
              <a:t>NAND NCT </a:t>
            </a:r>
          </a:p>
          <a:p>
            <a:pPr lvl="1">
              <a:spcBef>
                <a:spcPts val="0"/>
              </a:spcBef>
            </a:pPr>
            <a:r>
              <a:rPr lang="en-US" sz="2000" dirty="0">
                <a:ea typeface="Intel Clear Pro" panose="020B0804020202060201" pitchFamily="34" charset="0"/>
                <a:cs typeface="Intel Clear"/>
              </a:rPr>
              <a:t>3DXP NCT</a:t>
            </a:r>
          </a:p>
          <a:p>
            <a:pPr lvl="1">
              <a:spcBef>
                <a:spcPts val="0"/>
              </a:spcBef>
            </a:pPr>
            <a:r>
              <a:rPr lang="en-US" sz="2000" dirty="0">
                <a:ea typeface="Intel Clear Pro" panose="020B0804020202060201" pitchFamily="34" charset="0"/>
                <a:cs typeface="Intel Clear"/>
              </a:rPr>
              <a:t>Later on, the data should go to the TMEs which will assign appropriate Triage </a:t>
            </a:r>
          </a:p>
          <a:p>
            <a:r>
              <a:rPr lang="en-US" sz="2000" dirty="0">
                <a:ea typeface="Intel Clear Pro" panose="020B0804020202060201" pitchFamily="34" charset="0"/>
                <a:cs typeface="Intel Clear"/>
              </a:rPr>
              <a:t>Add information to the NCT that will allow us to track NCTs with telemetry logs attached (V1 vs V2)</a:t>
            </a:r>
          </a:p>
          <a:p>
            <a:r>
              <a:rPr lang="en-US" sz="2000" dirty="0">
                <a:ea typeface="Intel Clear Pro" panose="020B0804020202060201" pitchFamily="34" charset="0"/>
                <a:cs typeface="Intel Clear"/>
              </a:rPr>
              <a:t>Utilize existing metrics to demonstrate improvement for NCT response time.</a:t>
            </a:r>
          </a:p>
          <a:p>
            <a:endParaRPr lang="en-US" sz="2000" dirty="0">
              <a:ea typeface="Intel Clear Pro" panose="020B0804020202060201" pitchFamily="34" charset="0"/>
              <a:cs typeface="Intel Clear"/>
            </a:endParaRPr>
          </a:p>
          <a:p>
            <a:endParaRPr lang="en-US" sz="2000" dirty="0"/>
          </a:p>
          <a:p>
            <a:pPr marL="0" indent="0">
              <a:buNone/>
            </a:pPr>
            <a:r>
              <a:rPr lang="en-US" sz="2000" dirty="0">
                <a:ea typeface="Intel Clear Pro" panose="020B0804020202060201" pitchFamily="34" charset="0"/>
                <a:cs typeface="Intel Clear"/>
              </a:rPr>
              <a:t>We have a chance here significantly reduce the time to root cause and delight our customers!</a:t>
            </a:r>
          </a:p>
          <a:p>
            <a:pPr marL="0" indent="0">
              <a:buNone/>
            </a:pPr>
            <a:endParaRPr lang="en-US" sz="2000" dirty="0"/>
          </a:p>
        </p:txBody>
      </p:sp>
    </p:spTree>
    <p:extLst>
      <p:ext uri="{BB962C8B-B14F-4D97-AF65-F5344CB8AC3E}">
        <p14:creationId xmlns:p14="http://schemas.microsoft.com/office/powerpoint/2010/main" val="239847463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sz="quarter"/>
          </p:nvPr>
        </p:nvSpPr>
        <p:spPr/>
        <p:txBody>
          <a:bodyPr/>
          <a:lstStyle/>
          <a:p>
            <a:r>
              <a:rPr lang="en-US" dirty="0"/>
              <a:t>Workflow</a:t>
            </a:r>
          </a:p>
        </p:txBody>
      </p:sp>
    </p:spTree>
    <p:extLst>
      <p:ext uri="{BB962C8B-B14F-4D97-AF65-F5344CB8AC3E}">
        <p14:creationId xmlns:p14="http://schemas.microsoft.com/office/powerpoint/2010/main" val="30716167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Telemetry and JIRA</a:t>
            </a:r>
          </a:p>
        </p:txBody>
      </p:sp>
      <p:sp>
        <p:nvSpPr>
          <p:cNvPr id="3" name="Content Placeholder 2"/>
          <p:cNvSpPr>
            <a:spLocks noGrp="1"/>
          </p:cNvSpPr>
          <p:nvPr>
            <p:ph idx="1"/>
          </p:nvPr>
        </p:nvSpPr>
        <p:spPr>
          <a:xfrm>
            <a:off x="609600" y="941388"/>
            <a:ext cx="10972800" cy="5083329"/>
          </a:xfrm>
        </p:spPr>
        <p:txBody>
          <a:bodyPr/>
          <a:lstStyle/>
          <a:p>
            <a:r>
              <a:rPr lang="en-US" sz="1800" dirty="0">
                <a:latin typeface="Intel Clear"/>
                <a:ea typeface="Intel Clear Pro" panose="020B0804020202060201" pitchFamily="34" charset="0"/>
                <a:cs typeface="Intel Clear"/>
              </a:rPr>
              <a:t>Ideal Jira Flow for NCT Sightings with Telemetry data</a:t>
            </a:r>
          </a:p>
          <a:p>
            <a:pPr marL="643459" lvl="1" indent="-342900">
              <a:spcBef>
                <a:spcPts val="1200"/>
              </a:spcBef>
              <a:buFont typeface="+mj-lt"/>
              <a:buAutoNum type="arabicPeriod"/>
            </a:pPr>
            <a:r>
              <a:rPr lang="en-US" sz="1800" dirty="0">
                <a:latin typeface="Intel Clear"/>
                <a:ea typeface="Intel Clear Pro" panose="020B0804020202060201" pitchFamily="34" charset="0"/>
                <a:cs typeface="Intel Clear"/>
              </a:rPr>
              <a:t>Customer pulls Telemetry Log (</a:t>
            </a:r>
            <a:r>
              <a:rPr lang="en-US" sz="1800" dirty="0" err="1">
                <a:latin typeface="Intel Clear"/>
                <a:ea typeface="Intel Clear Pro" panose="020B0804020202060201" pitchFamily="34" charset="0"/>
                <a:cs typeface="Intel Clear"/>
              </a:rPr>
              <a:t>ConMan</a:t>
            </a:r>
            <a:r>
              <a:rPr lang="en-US" sz="1800" dirty="0">
                <a:latin typeface="Intel Clear"/>
                <a:ea typeface="Intel Clear Pro" panose="020B0804020202060201" pitchFamily="34" charset="0"/>
                <a:cs typeface="Intel Clear"/>
              </a:rPr>
              <a:t>, QST or </a:t>
            </a:r>
            <a:r>
              <a:rPr lang="en-US" sz="1800" dirty="0" err="1">
                <a:latin typeface="Intel Clear"/>
                <a:ea typeface="Intel Clear Pro" panose="020B0804020202060201" pitchFamily="34" charset="0"/>
                <a:cs typeface="Intel Clear"/>
              </a:rPr>
              <a:t>NVMe</a:t>
            </a:r>
            <a:r>
              <a:rPr lang="en-US" sz="1800" dirty="0">
                <a:latin typeface="Intel Clear"/>
                <a:ea typeface="Intel Clear Pro" panose="020B0804020202060201" pitchFamily="34" charset="0"/>
                <a:cs typeface="Intel Clear"/>
              </a:rPr>
              <a:t>-CLI) and provides an SDR to TSS/AE</a:t>
            </a:r>
          </a:p>
          <a:p>
            <a:pPr marL="643459" lvl="1" indent="-342900">
              <a:spcBef>
                <a:spcPts val="1200"/>
              </a:spcBef>
              <a:buFont typeface="+mj-lt"/>
              <a:buAutoNum type="arabicPeriod"/>
            </a:pPr>
            <a:r>
              <a:rPr lang="en-US" sz="1800" dirty="0">
                <a:latin typeface="Intel Clear"/>
                <a:ea typeface="Intel Clear Pro" panose="020B0804020202060201" pitchFamily="34" charset="0"/>
                <a:cs typeface="Intel Clear"/>
              </a:rPr>
              <a:t>AE creates NCT, attaches Log and Completed SDR and moves to Triage stage</a:t>
            </a:r>
          </a:p>
          <a:p>
            <a:pPr marL="643459" lvl="1" indent="-342900">
              <a:spcBef>
                <a:spcPts val="1200"/>
              </a:spcBef>
              <a:buFont typeface="+mj-lt"/>
              <a:buAutoNum type="arabicPeriod"/>
            </a:pPr>
            <a:r>
              <a:rPr lang="en-US" sz="1800" dirty="0">
                <a:latin typeface="Intel Clear"/>
                <a:ea typeface="Intel Clear Pro" panose="020B0804020202060201" pitchFamily="34" charset="0"/>
                <a:cs typeface="Intel Clear"/>
              </a:rPr>
              <a:t>AE executes Triage w/Telemetry File as input &amp; writes up </a:t>
            </a:r>
            <a:r>
              <a:rPr lang="en-US" sz="1800" u="sng" dirty="0">
                <a:latin typeface="Intel Clear"/>
                <a:ea typeface="Intel Clear Pro" panose="020B0804020202060201" pitchFamily="34" charset="0"/>
                <a:cs typeface="Intel Clear"/>
              </a:rPr>
              <a:t>Triage Summary</a:t>
            </a:r>
          </a:p>
          <a:p>
            <a:pPr marL="643459" lvl="1" indent="-342900">
              <a:spcBef>
                <a:spcPts val="1200"/>
              </a:spcBef>
              <a:buFont typeface="+mj-lt"/>
              <a:buAutoNum type="arabicPeriod"/>
            </a:pPr>
            <a:r>
              <a:rPr lang="en-US" sz="1800" dirty="0">
                <a:latin typeface="Intel Clear"/>
                <a:ea typeface="Intel Clear Pro" panose="020B0804020202060201" pitchFamily="34" charset="0"/>
                <a:cs typeface="Intel Clear"/>
              </a:rPr>
              <a:t>AE checks for similar failure signatures and annotates either way</a:t>
            </a:r>
          </a:p>
          <a:p>
            <a:pPr marL="643459" lvl="1" indent="-342900">
              <a:spcBef>
                <a:spcPts val="1200"/>
              </a:spcBef>
              <a:buFont typeface="+mj-lt"/>
              <a:buAutoNum type="arabicPeriod"/>
            </a:pPr>
            <a:r>
              <a:rPr lang="en-US" sz="1800" dirty="0">
                <a:latin typeface="Intel Clear"/>
                <a:ea typeface="Intel Clear Pro" panose="020B0804020202060201" pitchFamily="34" charset="0"/>
                <a:cs typeface="Intel Clear"/>
              </a:rPr>
              <a:t>AE moves JIRA to </a:t>
            </a:r>
            <a:r>
              <a:rPr lang="en-US" sz="1800" dirty="0" err="1">
                <a:latin typeface="Intel Clear"/>
                <a:ea typeface="Intel Clear Pro" panose="020B0804020202060201" pitchFamily="34" charset="0"/>
                <a:cs typeface="Intel Clear"/>
              </a:rPr>
              <a:t>Eng</a:t>
            </a:r>
            <a:r>
              <a:rPr lang="en-US" sz="1800" dirty="0">
                <a:latin typeface="Intel Clear"/>
                <a:ea typeface="Intel Clear Pro" panose="020B0804020202060201" pitchFamily="34" charset="0"/>
                <a:cs typeface="Intel Clear"/>
              </a:rPr>
              <a:t> Backlog</a:t>
            </a:r>
          </a:p>
          <a:p>
            <a:pPr marL="643459" lvl="1" indent="-342900">
              <a:spcBef>
                <a:spcPts val="1200"/>
              </a:spcBef>
              <a:buFont typeface="+mj-lt"/>
              <a:buAutoNum type="arabicPeriod"/>
            </a:pPr>
            <a:r>
              <a:rPr lang="en-US" sz="1800" dirty="0">
                <a:latin typeface="Intel Clear"/>
                <a:ea typeface="Intel Clear Pro" panose="020B0804020202060201" pitchFamily="34" charset="0"/>
                <a:cs typeface="Intel Clear"/>
              </a:rPr>
              <a:t>Program Manager/Technical Leads Prioritize and Assign</a:t>
            </a:r>
          </a:p>
          <a:p>
            <a:pPr marL="643459" lvl="1" indent="-342900">
              <a:spcBef>
                <a:spcPts val="1200"/>
              </a:spcBef>
              <a:buFont typeface="+mj-lt"/>
              <a:buAutoNum type="arabicPeriod"/>
            </a:pPr>
            <a:r>
              <a:rPr lang="en-US" sz="1800" dirty="0">
                <a:latin typeface="Intel Clear"/>
                <a:ea typeface="Intel Clear Pro" panose="020B0804020202060201" pitchFamily="34" charset="0"/>
                <a:cs typeface="Intel Clear"/>
              </a:rPr>
              <a:t>Engineer Evaluation for Root Cause</a:t>
            </a:r>
          </a:p>
          <a:p>
            <a:pPr marL="643459" lvl="1" indent="-342900">
              <a:spcBef>
                <a:spcPts val="1200"/>
              </a:spcBef>
              <a:buFont typeface="+mj-lt"/>
              <a:buAutoNum type="arabicPeriod"/>
            </a:pPr>
            <a:r>
              <a:rPr lang="en-US" sz="1800" dirty="0">
                <a:latin typeface="Intel Clear"/>
                <a:ea typeface="Intel Clear Pro" panose="020B0804020202060201" pitchFamily="34" charset="0"/>
                <a:cs typeface="Intel Clear"/>
              </a:rPr>
              <a:t>Domain Team Collaboration for appropriate solution paths</a:t>
            </a:r>
          </a:p>
          <a:p>
            <a:pPr marL="643459" lvl="1" indent="-342900">
              <a:spcBef>
                <a:spcPts val="1200"/>
              </a:spcBef>
              <a:buFont typeface="+mj-lt"/>
              <a:buAutoNum type="arabicPeriod"/>
            </a:pPr>
            <a:r>
              <a:rPr lang="en-US" sz="1800" dirty="0">
                <a:latin typeface="Intel Clear"/>
                <a:ea typeface="Intel Clear Pro" panose="020B0804020202060201" pitchFamily="34" charset="0"/>
                <a:cs typeface="Intel Clear"/>
              </a:rPr>
              <a:t>Developed Patch pushed to appropriate node</a:t>
            </a:r>
          </a:p>
          <a:p>
            <a:pPr marL="643459" lvl="1" indent="-342900">
              <a:spcBef>
                <a:spcPts val="1200"/>
              </a:spcBef>
              <a:buFont typeface="+mj-lt"/>
              <a:buAutoNum type="arabicPeriod"/>
            </a:pPr>
            <a:r>
              <a:rPr lang="en-US" sz="1800" dirty="0">
                <a:latin typeface="Intel Clear"/>
                <a:ea typeface="Intel Clear Pro" panose="020B0804020202060201" pitchFamily="34" charset="0"/>
                <a:cs typeface="Intel Clear"/>
              </a:rPr>
              <a:t>Program Manager/Team Leads Synchronize Landing Zone</a:t>
            </a:r>
          </a:p>
          <a:p>
            <a:pPr marL="643459" lvl="1" indent="-342900">
              <a:spcBef>
                <a:spcPts val="1200"/>
              </a:spcBef>
              <a:buFont typeface="+mj-lt"/>
              <a:buAutoNum type="arabicPeriod"/>
            </a:pPr>
            <a:r>
              <a:rPr lang="en-US" sz="1800" dirty="0">
                <a:latin typeface="Intel Clear"/>
                <a:ea typeface="Intel Clear Pro" panose="020B0804020202060201" pitchFamily="34" charset="0"/>
                <a:cs typeface="Intel Clear"/>
              </a:rPr>
              <a:t>Closed Loop feedback for other products and architecture</a:t>
            </a:r>
          </a:p>
          <a:p>
            <a:pPr marL="0" indent="0">
              <a:buNone/>
            </a:pPr>
            <a:endParaRPr lang="en-US" sz="1800" dirty="0"/>
          </a:p>
        </p:txBody>
      </p:sp>
    </p:spTree>
    <p:extLst>
      <p:ext uri="{BB962C8B-B14F-4D97-AF65-F5344CB8AC3E}">
        <p14:creationId xmlns:p14="http://schemas.microsoft.com/office/powerpoint/2010/main" val="331185744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sz="quarter"/>
          </p:nvPr>
        </p:nvSpPr>
        <p:spPr/>
        <p:txBody>
          <a:bodyPr/>
          <a:lstStyle/>
          <a:p>
            <a:r>
              <a:rPr lang="en-US" dirty="0"/>
              <a:t>Fault Ordering, Triage, and Efficacy</a:t>
            </a:r>
          </a:p>
        </p:txBody>
      </p:sp>
    </p:spTree>
    <p:extLst>
      <p:ext uri="{BB962C8B-B14F-4D97-AF65-F5344CB8AC3E}">
        <p14:creationId xmlns:p14="http://schemas.microsoft.com/office/powerpoint/2010/main" val="9526065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9" name="Straight Connector 38"/>
          <p:cNvCxnSpPr/>
          <p:nvPr/>
        </p:nvCxnSpPr>
        <p:spPr>
          <a:xfrm>
            <a:off x="589969" y="1416436"/>
            <a:ext cx="10883153" cy="9058"/>
          </a:xfrm>
          <a:prstGeom prst="line">
            <a:avLst/>
          </a:prstGeom>
          <a:ln>
            <a:solidFill>
              <a:schemeClr val="bg1">
                <a:lumMod val="65000"/>
              </a:schemeClr>
            </a:solidFill>
            <a:prstDash val="dash"/>
          </a:ln>
        </p:spPr>
        <p:style>
          <a:lnRef idx="1">
            <a:schemeClr val="dk1"/>
          </a:lnRef>
          <a:fillRef idx="0">
            <a:schemeClr val="dk1"/>
          </a:fillRef>
          <a:effectRef idx="0">
            <a:schemeClr val="dk1"/>
          </a:effectRef>
          <a:fontRef idx="minor">
            <a:schemeClr val="tx1"/>
          </a:fontRef>
        </p:style>
      </p:cxnSp>
      <p:cxnSp>
        <p:nvCxnSpPr>
          <p:cNvPr id="50" name="Straight Arrow Connector 49"/>
          <p:cNvCxnSpPr>
            <a:stCxn id="5" idx="4"/>
            <a:endCxn id="8" idx="2"/>
          </p:cNvCxnSpPr>
          <p:nvPr/>
        </p:nvCxnSpPr>
        <p:spPr>
          <a:xfrm>
            <a:off x="9154350" y="1294104"/>
            <a:ext cx="868585" cy="853637"/>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57" name="Straight Arrow Connector 56"/>
          <p:cNvCxnSpPr>
            <a:stCxn id="5" idx="4"/>
            <a:endCxn id="6" idx="6"/>
          </p:cNvCxnSpPr>
          <p:nvPr/>
        </p:nvCxnSpPr>
        <p:spPr>
          <a:xfrm flipH="1">
            <a:off x="8372261" y="1294104"/>
            <a:ext cx="782089" cy="880615"/>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47" name="Straight Arrow Connector 46"/>
          <p:cNvCxnSpPr>
            <a:stCxn id="46" idx="0"/>
            <a:endCxn id="5" idx="4"/>
          </p:cNvCxnSpPr>
          <p:nvPr/>
        </p:nvCxnSpPr>
        <p:spPr>
          <a:xfrm flipV="1">
            <a:off x="9111554" y="1294104"/>
            <a:ext cx="42796" cy="3258268"/>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sp>
        <p:nvSpPr>
          <p:cNvPr id="46" name="Oval 45"/>
          <p:cNvSpPr/>
          <p:nvPr/>
        </p:nvSpPr>
        <p:spPr>
          <a:xfrm>
            <a:off x="6271230" y="4552372"/>
            <a:ext cx="5680647" cy="1413541"/>
          </a:xfrm>
          <a:prstGeom prst="ellipse">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dirty="0"/>
          </a:p>
        </p:txBody>
      </p:sp>
      <p:cxnSp>
        <p:nvCxnSpPr>
          <p:cNvPr id="43" name="Straight Connector 42"/>
          <p:cNvCxnSpPr/>
          <p:nvPr/>
        </p:nvCxnSpPr>
        <p:spPr>
          <a:xfrm flipV="1">
            <a:off x="589968" y="4534536"/>
            <a:ext cx="10981765" cy="17836"/>
          </a:xfrm>
          <a:prstGeom prst="line">
            <a:avLst/>
          </a:prstGeom>
          <a:ln>
            <a:solidFill>
              <a:schemeClr val="bg1">
                <a:lumMod val="65000"/>
              </a:schemeClr>
            </a:solidFill>
            <a:prstDash val="dash"/>
          </a:ln>
        </p:spPr>
        <p:style>
          <a:lnRef idx="1">
            <a:schemeClr val="dk1"/>
          </a:lnRef>
          <a:fillRef idx="0">
            <a:schemeClr val="dk1"/>
          </a:fillRef>
          <a:effectRef idx="0">
            <a:schemeClr val="dk1"/>
          </a:effectRef>
          <a:fontRef idx="minor">
            <a:schemeClr val="tx1"/>
          </a:fontRef>
        </p:style>
      </p:cxnSp>
      <p:cxnSp>
        <p:nvCxnSpPr>
          <p:cNvPr id="40" name="Straight Connector 39"/>
          <p:cNvCxnSpPr/>
          <p:nvPr/>
        </p:nvCxnSpPr>
        <p:spPr>
          <a:xfrm flipV="1">
            <a:off x="589969" y="2949506"/>
            <a:ext cx="10981765" cy="17836"/>
          </a:xfrm>
          <a:prstGeom prst="line">
            <a:avLst/>
          </a:prstGeom>
          <a:ln>
            <a:solidFill>
              <a:schemeClr val="bg1">
                <a:lumMod val="65000"/>
              </a:schemeClr>
            </a:solidFill>
            <a:prstDash val="dash"/>
          </a:ln>
        </p:spPr>
        <p:style>
          <a:lnRef idx="1">
            <a:schemeClr val="dk1"/>
          </a:lnRef>
          <a:fillRef idx="0">
            <a:schemeClr val="dk1"/>
          </a:fillRef>
          <a:effectRef idx="0">
            <a:schemeClr val="dk1"/>
          </a:effectRef>
          <a:fontRef idx="minor">
            <a:schemeClr val="tx1"/>
          </a:fontRef>
        </p:style>
      </p:cxnSp>
      <p:sp>
        <p:nvSpPr>
          <p:cNvPr id="2" name="Title 1"/>
          <p:cNvSpPr>
            <a:spLocks noGrp="1"/>
          </p:cNvSpPr>
          <p:nvPr>
            <p:ph type="title"/>
          </p:nvPr>
        </p:nvSpPr>
        <p:spPr>
          <a:xfrm>
            <a:off x="619225" y="313976"/>
            <a:ext cx="6857070" cy="884978"/>
          </a:xfrm>
        </p:spPr>
        <p:txBody>
          <a:bodyPr/>
          <a:lstStyle/>
          <a:p>
            <a:r>
              <a:rPr lang="en-US" dirty="0"/>
              <a:t>Fault Analysis Paradigms</a:t>
            </a:r>
          </a:p>
        </p:txBody>
      </p:sp>
      <p:sp>
        <p:nvSpPr>
          <p:cNvPr id="5" name="Oval 4"/>
          <p:cNvSpPr/>
          <p:nvPr/>
        </p:nvSpPr>
        <p:spPr>
          <a:xfrm>
            <a:off x="7476295" y="433492"/>
            <a:ext cx="3356109" cy="86061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Failure Detected</a:t>
            </a:r>
          </a:p>
        </p:txBody>
      </p:sp>
      <p:sp>
        <p:nvSpPr>
          <p:cNvPr id="6" name="Oval 5"/>
          <p:cNvSpPr/>
          <p:nvPr/>
        </p:nvSpPr>
        <p:spPr>
          <a:xfrm>
            <a:off x="6764861" y="1527220"/>
            <a:ext cx="1607400" cy="1294998"/>
          </a:xfrm>
          <a:prstGeom prst="ellipse">
            <a:avLst/>
          </a:prstGeom>
          <a:ln/>
        </p:spPr>
        <p:style>
          <a:lnRef idx="1">
            <a:schemeClr val="accent3"/>
          </a:lnRef>
          <a:fillRef idx="3">
            <a:schemeClr val="accent3"/>
          </a:fillRef>
          <a:effectRef idx="2">
            <a:schemeClr val="accent3"/>
          </a:effectRef>
          <a:fontRef idx="minor">
            <a:schemeClr val="lt1"/>
          </a:fontRef>
        </p:style>
        <p:txBody>
          <a:bodyPr rtlCol="0" anchor="ctr"/>
          <a:lstStyle/>
          <a:p>
            <a:pPr algn="ctr"/>
            <a:r>
              <a:rPr lang="en-US" dirty="0"/>
              <a:t>Software</a:t>
            </a:r>
          </a:p>
        </p:txBody>
      </p:sp>
      <p:sp>
        <p:nvSpPr>
          <p:cNvPr id="8" name="Oval 7"/>
          <p:cNvSpPr/>
          <p:nvPr/>
        </p:nvSpPr>
        <p:spPr>
          <a:xfrm>
            <a:off x="10022935" y="1500242"/>
            <a:ext cx="1568823" cy="1294997"/>
          </a:xfrm>
          <a:prstGeom prst="ellipse">
            <a:avLst/>
          </a:prstGeom>
          <a:ln/>
        </p:spPr>
        <p:style>
          <a:lnRef idx="1">
            <a:schemeClr val="accent3"/>
          </a:lnRef>
          <a:fillRef idx="3">
            <a:schemeClr val="accent3"/>
          </a:fillRef>
          <a:effectRef idx="2">
            <a:schemeClr val="accent3"/>
          </a:effectRef>
          <a:fontRef idx="minor">
            <a:schemeClr val="lt1"/>
          </a:fontRef>
        </p:style>
        <p:txBody>
          <a:bodyPr rtlCol="0" anchor="ctr"/>
          <a:lstStyle/>
          <a:p>
            <a:pPr algn="ctr"/>
            <a:r>
              <a:rPr lang="en-US" dirty="0"/>
              <a:t>Hardware</a:t>
            </a:r>
          </a:p>
        </p:txBody>
      </p:sp>
      <p:sp>
        <p:nvSpPr>
          <p:cNvPr id="16" name="Oval 15"/>
          <p:cNvSpPr/>
          <p:nvPr/>
        </p:nvSpPr>
        <p:spPr>
          <a:xfrm>
            <a:off x="8995198" y="3200392"/>
            <a:ext cx="1709785" cy="1259056"/>
          </a:xfrm>
          <a:prstGeom prst="ellipse">
            <a:avLst/>
          </a:prstGeom>
        </p:spPr>
        <p:style>
          <a:lnRef idx="1">
            <a:schemeClr val="accent5"/>
          </a:lnRef>
          <a:fillRef idx="3">
            <a:schemeClr val="accent5"/>
          </a:fillRef>
          <a:effectRef idx="2">
            <a:schemeClr val="accent5"/>
          </a:effectRef>
          <a:fontRef idx="minor">
            <a:schemeClr val="lt1"/>
          </a:fontRef>
        </p:style>
        <p:txBody>
          <a:bodyPr rtlCol="0" anchor="ctr"/>
          <a:lstStyle/>
          <a:p>
            <a:pPr algn="r"/>
            <a:r>
              <a:rPr lang="en-US" dirty="0"/>
              <a:t>Interaction</a:t>
            </a:r>
          </a:p>
        </p:txBody>
      </p:sp>
      <p:sp>
        <p:nvSpPr>
          <p:cNvPr id="9" name="Oval 8"/>
          <p:cNvSpPr/>
          <p:nvPr/>
        </p:nvSpPr>
        <p:spPr>
          <a:xfrm>
            <a:off x="7481675" y="3190440"/>
            <a:ext cx="1748357" cy="1269008"/>
          </a:xfrm>
          <a:prstGeom prst="ellipse">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dirty="0"/>
              <a:t>Module </a:t>
            </a:r>
          </a:p>
        </p:txBody>
      </p:sp>
      <p:sp>
        <p:nvSpPr>
          <p:cNvPr id="20" name="Oval 19"/>
          <p:cNvSpPr/>
          <p:nvPr/>
        </p:nvSpPr>
        <p:spPr>
          <a:xfrm>
            <a:off x="8895435" y="3423183"/>
            <a:ext cx="421581" cy="755024"/>
          </a:xfrm>
          <a:prstGeom prst="ellipse">
            <a:avLst/>
          </a:prstGeom>
          <a:solidFill>
            <a:schemeClr val="accent5">
              <a:lumMod val="60000"/>
              <a:lumOff val="40000"/>
            </a:schemeClr>
          </a:solidFill>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dirty="0"/>
          </a:p>
        </p:txBody>
      </p:sp>
      <p:cxnSp>
        <p:nvCxnSpPr>
          <p:cNvPr id="32" name="Straight Arrow Connector 31"/>
          <p:cNvCxnSpPr>
            <a:stCxn id="6" idx="4"/>
            <a:endCxn id="9" idx="1"/>
          </p:cNvCxnSpPr>
          <p:nvPr/>
        </p:nvCxnSpPr>
        <p:spPr>
          <a:xfrm>
            <a:off x="7568561" y="2822218"/>
            <a:ext cx="169155" cy="554064"/>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a:stCxn id="8" idx="4"/>
            <a:endCxn id="16" idx="7"/>
          </p:cNvCxnSpPr>
          <p:nvPr/>
        </p:nvCxnSpPr>
        <p:spPr>
          <a:xfrm flipH="1">
            <a:off x="10454591" y="2795239"/>
            <a:ext cx="352756" cy="589537"/>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a:off x="948557" y="1522037"/>
            <a:ext cx="0" cy="0"/>
          </a:xfrm>
          <a:prstGeom prst="line">
            <a:avLst/>
          </a:prstGeom>
        </p:spPr>
        <p:style>
          <a:lnRef idx="1">
            <a:schemeClr val="dk1"/>
          </a:lnRef>
          <a:fillRef idx="0">
            <a:schemeClr val="dk1"/>
          </a:fillRef>
          <a:effectRef idx="0">
            <a:schemeClr val="dk1"/>
          </a:effectRef>
          <a:fontRef idx="minor">
            <a:schemeClr val="tx1"/>
          </a:fontRef>
        </p:style>
      </p:cxnSp>
      <p:sp>
        <p:nvSpPr>
          <p:cNvPr id="70" name="Rounded Rectangle 69"/>
          <p:cNvSpPr/>
          <p:nvPr/>
        </p:nvSpPr>
        <p:spPr>
          <a:xfrm>
            <a:off x="537501" y="1598923"/>
            <a:ext cx="1210236" cy="1105350"/>
          </a:xfrm>
          <a:prstGeom prst="roundRect">
            <a:avLst/>
          </a:prstGeom>
          <a:ln/>
        </p:spPr>
        <p:style>
          <a:lnRef idx="1">
            <a:schemeClr val="accent3"/>
          </a:lnRef>
          <a:fillRef idx="3">
            <a:schemeClr val="accent3"/>
          </a:fillRef>
          <a:effectRef idx="2">
            <a:schemeClr val="accent3"/>
          </a:effectRef>
          <a:fontRef idx="minor">
            <a:schemeClr val="lt1"/>
          </a:fontRef>
        </p:style>
        <p:txBody>
          <a:bodyPr rtlCol="0" anchor="ctr"/>
          <a:lstStyle/>
          <a:p>
            <a:pPr algn="ctr"/>
            <a:r>
              <a:rPr lang="en-US" dirty="0">
                <a:solidFill>
                  <a:schemeClr val="tx1"/>
                </a:solidFill>
              </a:rPr>
              <a:t>1st order Direct</a:t>
            </a:r>
          </a:p>
        </p:txBody>
      </p:sp>
      <p:sp>
        <p:nvSpPr>
          <p:cNvPr id="71" name="Rounded Rectangle 70"/>
          <p:cNvSpPr/>
          <p:nvPr/>
        </p:nvSpPr>
        <p:spPr>
          <a:xfrm>
            <a:off x="518250" y="3176697"/>
            <a:ext cx="1300921" cy="1105350"/>
          </a:xfrm>
          <a:prstGeom prst="roundRect">
            <a:avLst/>
          </a:prstGeom>
          <a:ln/>
        </p:spPr>
        <p:style>
          <a:lnRef idx="1">
            <a:schemeClr val="accent5"/>
          </a:lnRef>
          <a:fillRef idx="3">
            <a:schemeClr val="accent5"/>
          </a:fillRef>
          <a:effectRef idx="2">
            <a:schemeClr val="accent5"/>
          </a:effectRef>
          <a:fontRef idx="minor">
            <a:schemeClr val="lt1"/>
          </a:fontRef>
        </p:style>
        <p:txBody>
          <a:bodyPr rtlCol="0" anchor="ctr"/>
          <a:lstStyle/>
          <a:p>
            <a:pPr algn="ctr"/>
            <a:r>
              <a:rPr lang="en-US" dirty="0">
                <a:solidFill>
                  <a:schemeClr val="tx1"/>
                </a:solidFill>
              </a:rPr>
              <a:t>2</a:t>
            </a:r>
            <a:r>
              <a:rPr lang="en-US" baseline="30000" dirty="0">
                <a:solidFill>
                  <a:schemeClr val="tx1"/>
                </a:solidFill>
              </a:rPr>
              <a:t>nd</a:t>
            </a:r>
            <a:r>
              <a:rPr lang="en-US" dirty="0">
                <a:solidFill>
                  <a:schemeClr val="tx1"/>
                </a:solidFill>
              </a:rPr>
              <a:t> order Indirect</a:t>
            </a:r>
          </a:p>
        </p:txBody>
      </p:sp>
      <p:sp>
        <p:nvSpPr>
          <p:cNvPr id="72" name="Rounded Rectangle 71"/>
          <p:cNvSpPr/>
          <p:nvPr/>
        </p:nvSpPr>
        <p:spPr>
          <a:xfrm>
            <a:off x="271651" y="4670916"/>
            <a:ext cx="1855531" cy="1214292"/>
          </a:xfrm>
          <a:prstGeom prst="roundRect">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solidFill>
                  <a:schemeClr val="tx1"/>
                </a:solidFill>
              </a:rPr>
              <a:t>3</a:t>
            </a:r>
            <a:r>
              <a:rPr lang="en-US" baseline="30000" dirty="0">
                <a:solidFill>
                  <a:schemeClr val="tx1"/>
                </a:solidFill>
              </a:rPr>
              <a:t>rd</a:t>
            </a:r>
            <a:r>
              <a:rPr lang="en-US" dirty="0">
                <a:solidFill>
                  <a:schemeClr val="tx1"/>
                </a:solidFill>
              </a:rPr>
              <a:t> order Preconditioning</a:t>
            </a:r>
          </a:p>
        </p:txBody>
      </p:sp>
      <p:sp>
        <p:nvSpPr>
          <p:cNvPr id="73" name="Rounded Rectangle 72"/>
          <p:cNvSpPr/>
          <p:nvPr/>
        </p:nvSpPr>
        <p:spPr>
          <a:xfrm>
            <a:off x="2222488" y="1674497"/>
            <a:ext cx="3953436" cy="1010526"/>
          </a:xfrm>
          <a:prstGeom prst="roundRect">
            <a:avLst/>
          </a:prstGeom>
          <a:ln/>
        </p:spPr>
        <p:style>
          <a:lnRef idx="1">
            <a:schemeClr val="accent3"/>
          </a:lnRef>
          <a:fillRef idx="3">
            <a:schemeClr val="accent3"/>
          </a:fillRef>
          <a:effectRef idx="2">
            <a:schemeClr val="accent3"/>
          </a:effectRef>
          <a:fontRef idx="minor">
            <a:schemeClr val="lt1"/>
          </a:fontRef>
        </p:style>
        <p:txBody>
          <a:bodyPr rtlCol="0" anchor="ctr"/>
          <a:lstStyle/>
          <a:p>
            <a:pPr algn="ctr"/>
            <a:r>
              <a:rPr lang="en-US" dirty="0"/>
              <a:t>Problems that directly manifest due to hardware or software mishandling.</a:t>
            </a:r>
          </a:p>
          <a:p>
            <a:pPr algn="ctr"/>
            <a:r>
              <a:rPr lang="en-US" dirty="0"/>
              <a:t>‘Hard Stop’ Problems </a:t>
            </a:r>
          </a:p>
        </p:txBody>
      </p:sp>
      <p:sp>
        <p:nvSpPr>
          <p:cNvPr id="74" name="Rounded Rectangle 73"/>
          <p:cNvSpPr/>
          <p:nvPr/>
        </p:nvSpPr>
        <p:spPr>
          <a:xfrm>
            <a:off x="2204798" y="3181331"/>
            <a:ext cx="3953436" cy="1112046"/>
          </a:xfrm>
          <a:prstGeom prst="roundRect">
            <a:avLst/>
          </a:prstGeom>
          <a:ln/>
        </p:spPr>
        <p:style>
          <a:lnRef idx="1">
            <a:schemeClr val="accent5"/>
          </a:lnRef>
          <a:fillRef idx="3">
            <a:schemeClr val="accent5"/>
          </a:fillRef>
          <a:effectRef idx="2">
            <a:schemeClr val="accent5"/>
          </a:effectRef>
          <a:fontRef idx="minor">
            <a:schemeClr val="lt1"/>
          </a:fontRef>
        </p:style>
        <p:txBody>
          <a:bodyPr rtlCol="0" anchor="ctr"/>
          <a:lstStyle/>
          <a:p>
            <a:pPr algn="ctr"/>
            <a:r>
              <a:rPr lang="en-US" dirty="0"/>
              <a:t>Problems that occur due to the interaction between hardware and software modules which manifest as  secondary failures</a:t>
            </a:r>
          </a:p>
        </p:txBody>
      </p:sp>
      <p:sp>
        <p:nvSpPr>
          <p:cNvPr id="75" name="Rounded Rectangle 74"/>
          <p:cNvSpPr/>
          <p:nvPr/>
        </p:nvSpPr>
        <p:spPr>
          <a:xfrm>
            <a:off x="2222488" y="4795236"/>
            <a:ext cx="3953436" cy="1010526"/>
          </a:xfrm>
          <a:prstGeom prst="round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dirty="0"/>
              <a:t>Problems that occur due to incorrect/ incompatible drive preconditioning which would lead to silent failures</a:t>
            </a:r>
          </a:p>
        </p:txBody>
      </p:sp>
      <p:sp>
        <p:nvSpPr>
          <p:cNvPr id="79" name="Rectangle 78"/>
          <p:cNvSpPr/>
          <p:nvPr/>
        </p:nvSpPr>
        <p:spPr>
          <a:xfrm>
            <a:off x="6295294" y="4903218"/>
            <a:ext cx="1353861" cy="817923"/>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dirty="0"/>
              <a:t>FW Upgrade Downgrade</a:t>
            </a:r>
          </a:p>
        </p:txBody>
      </p:sp>
      <p:sp>
        <p:nvSpPr>
          <p:cNvPr id="80" name="Rectangle 79"/>
          <p:cNvSpPr/>
          <p:nvPr/>
        </p:nvSpPr>
        <p:spPr>
          <a:xfrm>
            <a:off x="7751380" y="4880638"/>
            <a:ext cx="1387102" cy="820122"/>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dirty="0"/>
              <a:t>Environment</a:t>
            </a:r>
          </a:p>
          <a:p>
            <a:pPr algn="ctr"/>
            <a:r>
              <a:rPr lang="en-US" dirty="0"/>
              <a:t>I.E. Thermal</a:t>
            </a:r>
          </a:p>
        </p:txBody>
      </p:sp>
      <p:sp>
        <p:nvSpPr>
          <p:cNvPr id="81" name="Rectangle 80"/>
          <p:cNvSpPr/>
          <p:nvPr/>
        </p:nvSpPr>
        <p:spPr>
          <a:xfrm>
            <a:off x="9265944" y="4878767"/>
            <a:ext cx="1310707" cy="821993"/>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dirty="0"/>
              <a:t>Feature Exploitation</a:t>
            </a:r>
          </a:p>
        </p:txBody>
      </p:sp>
      <p:sp>
        <p:nvSpPr>
          <p:cNvPr id="82" name="Rectangle 81"/>
          <p:cNvSpPr/>
          <p:nvPr/>
        </p:nvSpPr>
        <p:spPr>
          <a:xfrm>
            <a:off x="10704114" y="4869538"/>
            <a:ext cx="1247763" cy="817925"/>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dirty="0"/>
              <a:t>EMC Vault</a:t>
            </a:r>
          </a:p>
        </p:txBody>
      </p:sp>
      <p:cxnSp>
        <p:nvCxnSpPr>
          <p:cNvPr id="25" name="Straight Arrow Connector 24"/>
          <p:cNvCxnSpPr>
            <a:stCxn id="5" idx="4"/>
            <a:endCxn id="8" idx="1"/>
          </p:cNvCxnSpPr>
          <p:nvPr/>
        </p:nvCxnSpPr>
        <p:spPr>
          <a:xfrm>
            <a:off x="9154350" y="1294104"/>
            <a:ext cx="1098334" cy="395786"/>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a:stCxn id="5" idx="4"/>
            <a:endCxn id="6" idx="7"/>
          </p:cNvCxnSpPr>
          <p:nvPr/>
        </p:nvCxnSpPr>
        <p:spPr>
          <a:xfrm flipH="1">
            <a:off x="8136863" y="1294104"/>
            <a:ext cx="1017487" cy="422764"/>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8173186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7376"/>
            <a:ext cx="10972800" cy="939800"/>
          </a:xfrm>
        </p:spPr>
        <p:txBody>
          <a:bodyPr/>
          <a:lstStyle/>
          <a:p>
            <a:r>
              <a:rPr lang="en-US" dirty="0"/>
              <a:t>Fault Path Deterministic Finite Automata</a:t>
            </a:r>
          </a:p>
        </p:txBody>
      </p:sp>
      <p:sp>
        <p:nvSpPr>
          <p:cNvPr id="7" name="Oval 6"/>
          <p:cNvSpPr/>
          <p:nvPr/>
        </p:nvSpPr>
        <p:spPr>
          <a:xfrm>
            <a:off x="4930594" y="1165552"/>
            <a:ext cx="2124635" cy="1783835"/>
          </a:xfrm>
          <a:prstGeom prst="ellipse">
            <a:avLst/>
          </a:prstGeom>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 Hard Stop 1</a:t>
            </a:r>
            <a:r>
              <a:rPr lang="en-US" baseline="30000" dirty="0"/>
              <a:t>st</a:t>
            </a:r>
            <a:r>
              <a:rPr lang="en-US" dirty="0"/>
              <a:t> Level Problems</a:t>
            </a:r>
          </a:p>
          <a:p>
            <a:pPr algn="ctr"/>
            <a:r>
              <a:rPr lang="en-US" sz="1400" i="1" dirty="0"/>
              <a:t>S1’</a:t>
            </a:r>
          </a:p>
        </p:txBody>
      </p:sp>
      <p:sp>
        <p:nvSpPr>
          <p:cNvPr id="11" name="Oval 10"/>
          <p:cNvSpPr/>
          <p:nvPr/>
        </p:nvSpPr>
        <p:spPr>
          <a:xfrm>
            <a:off x="2510124" y="3312457"/>
            <a:ext cx="1999129" cy="1863070"/>
          </a:xfrm>
          <a:prstGeom prst="ellipse">
            <a:avLst/>
          </a:prstGeom>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Hard Stop 2</a:t>
            </a:r>
            <a:r>
              <a:rPr lang="en-US" baseline="30000" dirty="0"/>
              <a:t>nd</a:t>
            </a:r>
            <a:r>
              <a:rPr lang="en-US" dirty="0"/>
              <a:t> Level Shared Problems</a:t>
            </a:r>
          </a:p>
          <a:p>
            <a:pPr algn="ctr"/>
            <a:r>
              <a:rPr lang="en-US" sz="1400" i="1" dirty="0"/>
              <a:t>S2’</a:t>
            </a:r>
          </a:p>
        </p:txBody>
      </p:sp>
      <p:sp>
        <p:nvSpPr>
          <p:cNvPr id="14" name="Oval 13"/>
          <p:cNvSpPr/>
          <p:nvPr/>
        </p:nvSpPr>
        <p:spPr>
          <a:xfrm>
            <a:off x="7514480" y="3312457"/>
            <a:ext cx="2032931" cy="1863070"/>
          </a:xfrm>
          <a:prstGeom prst="ellipse">
            <a:avLst/>
          </a:prstGeom>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Silent 3</a:t>
            </a:r>
            <a:r>
              <a:rPr lang="en-US" baseline="30000" dirty="0"/>
              <a:t>rd</a:t>
            </a:r>
            <a:r>
              <a:rPr lang="en-US" dirty="0"/>
              <a:t> Level Problems</a:t>
            </a:r>
          </a:p>
          <a:p>
            <a:pPr algn="ctr"/>
            <a:r>
              <a:rPr lang="en-US" sz="1400" i="1" dirty="0"/>
              <a:t>S3’</a:t>
            </a:r>
          </a:p>
        </p:txBody>
      </p:sp>
      <p:cxnSp>
        <p:nvCxnSpPr>
          <p:cNvPr id="16" name="Straight Arrow Connector 15"/>
          <p:cNvCxnSpPr>
            <a:stCxn id="11" idx="7"/>
            <a:endCxn id="7" idx="3"/>
          </p:cNvCxnSpPr>
          <p:nvPr/>
        </p:nvCxnSpPr>
        <p:spPr>
          <a:xfrm flipV="1">
            <a:off x="4216487" y="2688150"/>
            <a:ext cx="1025253" cy="89714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14" idx="2"/>
            <a:endCxn id="11" idx="6"/>
          </p:cNvCxnSpPr>
          <p:nvPr/>
        </p:nvCxnSpPr>
        <p:spPr>
          <a:xfrm flipH="1">
            <a:off x="4509253" y="4243992"/>
            <a:ext cx="3005227"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a:stCxn id="14" idx="1"/>
            <a:endCxn id="7" idx="5"/>
          </p:cNvCxnSpPr>
          <p:nvPr/>
        </p:nvCxnSpPr>
        <p:spPr>
          <a:xfrm flipH="1" flipV="1">
            <a:off x="6744083" y="2688150"/>
            <a:ext cx="1068113" cy="89714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7" name="Curved Connector 26"/>
          <p:cNvCxnSpPr>
            <a:stCxn id="7" idx="6"/>
            <a:endCxn id="14" idx="0"/>
          </p:cNvCxnSpPr>
          <p:nvPr/>
        </p:nvCxnSpPr>
        <p:spPr>
          <a:xfrm>
            <a:off x="7055229" y="2057470"/>
            <a:ext cx="1475717" cy="1254987"/>
          </a:xfrm>
          <a:prstGeom prst="curvedConnector2">
            <a:avLst/>
          </a:prstGeom>
          <a:ln>
            <a:tailEnd type="triangle"/>
          </a:ln>
        </p:spPr>
        <p:style>
          <a:lnRef idx="2">
            <a:schemeClr val="accent1"/>
          </a:lnRef>
          <a:fillRef idx="0">
            <a:schemeClr val="accent1"/>
          </a:fillRef>
          <a:effectRef idx="1">
            <a:schemeClr val="accent1"/>
          </a:effectRef>
          <a:fontRef idx="minor">
            <a:schemeClr val="tx1"/>
          </a:fontRef>
        </p:style>
      </p:cxnSp>
      <p:sp>
        <p:nvSpPr>
          <p:cNvPr id="31" name="TextBox 30"/>
          <p:cNvSpPr txBox="1"/>
          <p:nvPr/>
        </p:nvSpPr>
        <p:spPr>
          <a:xfrm>
            <a:off x="5349126" y="3936214"/>
            <a:ext cx="2165355" cy="307777"/>
          </a:xfrm>
          <a:prstGeom prst="rect">
            <a:avLst/>
          </a:prstGeom>
          <a:noFill/>
        </p:spPr>
        <p:txBody>
          <a:bodyPr wrap="square" rtlCol="0">
            <a:spAutoFit/>
          </a:bodyPr>
          <a:lstStyle/>
          <a:p>
            <a:r>
              <a:rPr lang="en-US" sz="1400" i="1" dirty="0"/>
              <a:t>Message passing </a:t>
            </a:r>
          </a:p>
        </p:txBody>
      </p:sp>
      <p:cxnSp>
        <p:nvCxnSpPr>
          <p:cNvPr id="36" name="Straight Arrow Connector 35"/>
          <p:cNvCxnSpPr/>
          <p:nvPr/>
        </p:nvCxnSpPr>
        <p:spPr>
          <a:xfrm>
            <a:off x="3311608" y="2087613"/>
            <a:ext cx="1640541" cy="5230"/>
          </a:xfrm>
          <a:prstGeom prst="straightConnector1">
            <a:avLst/>
          </a:prstGeom>
          <a:ln>
            <a:headEnd type="oval" w="med" len="lg"/>
            <a:tailEnd type="triangle"/>
          </a:ln>
        </p:spPr>
        <p:style>
          <a:lnRef idx="2">
            <a:schemeClr val="accent1"/>
          </a:lnRef>
          <a:fillRef idx="0">
            <a:schemeClr val="accent1"/>
          </a:fillRef>
          <a:effectRef idx="1">
            <a:schemeClr val="accent1"/>
          </a:effectRef>
          <a:fontRef idx="minor">
            <a:schemeClr val="tx1"/>
          </a:fontRef>
        </p:style>
      </p:cxnSp>
      <p:cxnSp>
        <p:nvCxnSpPr>
          <p:cNvPr id="40" name="Straight Arrow Connector 39"/>
          <p:cNvCxnSpPr>
            <a:endCxn id="11" idx="2"/>
          </p:cNvCxnSpPr>
          <p:nvPr/>
        </p:nvCxnSpPr>
        <p:spPr>
          <a:xfrm>
            <a:off x="1138523" y="4243991"/>
            <a:ext cx="1371601" cy="1"/>
          </a:xfrm>
          <a:prstGeom prst="straightConnector1">
            <a:avLst/>
          </a:prstGeom>
          <a:ln>
            <a:headEnd type="oval" w="med" len="lg"/>
            <a:tailEnd type="triangle"/>
          </a:ln>
        </p:spPr>
        <p:style>
          <a:lnRef idx="2">
            <a:schemeClr val="accent1"/>
          </a:lnRef>
          <a:fillRef idx="0">
            <a:schemeClr val="accent1"/>
          </a:fillRef>
          <a:effectRef idx="1">
            <a:schemeClr val="accent1"/>
          </a:effectRef>
          <a:fontRef idx="minor">
            <a:schemeClr val="tx1"/>
          </a:fontRef>
        </p:style>
      </p:cxnSp>
      <p:cxnSp>
        <p:nvCxnSpPr>
          <p:cNvPr id="44" name="Straight Arrow Connector 43"/>
          <p:cNvCxnSpPr>
            <a:endCxn id="14" idx="7"/>
          </p:cNvCxnSpPr>
          <p:nvPr/>
        </p:nvCxnSpPr>
        <p:spPr>
          <a:xfrm flipH="1">
            <a:off x="9249695" y="2666637"/>
            <a:ext cx="1041794" cy="918660"/>
          </a:xfrm>
          <a:prstGeom prst="straightConnector1">
            <a:avLst/>
          </a:prstGeom>
          <a:ln>
            <a:headEnd type="oval" w="med" len="lg"/>
            <a:tailEnd type="triangle"/>
          </a:ln>
        </p:spPr>
        <p:style>
          <a:lnRef idx="2">
            <a:schemeClr val="accent1"/>
          </a:lnRef>
          <a:fillRef idx="0">
            <a:schemeClr val="accent1"/>
          </a:fillRef>
          <a:effectRef idx="1">
            <a:schemeClr val="accent1"/>
          </a:effectRef>
          <a:fontRef idx="minor">
            <a:schemeClr val="tx1"/>
          </a:fontRef>
        </p:style>
      </p:cxnSp>
      <p:sp>
        <p:nvSpPr>
          <p:cNvPr id="46" name="TextBox 45"/>
          <p:cNvSpPr txBox="1"/>
          <p:nvPr/>
        </p:nvSpPr>
        <p:spPr>
          <a:xfrm>
            <a:off x="3324340" y="1594092"/>
            <a:ext cx="1554066" cy="523220"/>
          </a:xfrm>
          <a:prstGeom prst="rect">
            <a:avLst/>
          </a:prstGeom>
          <a:noFill/>
        </p:spPr>
        <p:txBody>
          <a:bodyPr wrap="square" rtlCol="0">
            <a:spAutoFit/>
          </a:bodyPr>
          <a:lstStyle/>
          <a:p>
            <a:r>
              <a:rPr lang="en-US" sz="1400" i="1" dirty="0"/>
              <a:t>Hardware and Software handling</a:t>
            </a:r>
          </a:p>
        </p:txBody>
      </p:sp>
      <p:sp>
        <p:nvSpPr>
          <p:cNvPr id="47" name="TextBox 46"/>
          <p:cNvSpPr txBox="1"/>
          <p:nvPr/>
        </p:nvSpPr>
        <p:spPr>
          <a:xfrm>
            <a:off x="1365074" y="3711806"/>
            <a:ext cx="1230218" cy="532185"/>
          </a:xfrm>
          <a:prstGeom prst="rect">
            <a:avLst/>
          </a:prstGeom>
          <a:noFill/>
        </p:spPr>
        <p:txBody>
          <a:bodyPr wrap="square" rtlCol="0">
            <a:spAutoFit/>
          </a:bodyPr>
          <a:lstStyle/>
          <a:p>
            <a:r>
              <a:rPr lang="en-US" sz="1400" i="1" dirty="0"/>
              <a:t>Messaging Architecture</a:t>
            </a:r>
          </a:p>
        </p:txBody>
      </p:sp>
      <p:sp>
        <p:nvSpPr>
          <p:cNvPr id="51" name="TextBox 50"/>
          <p:cNvSpPr txBox="1"/>
          <p:nvPr/>
        </p:nvSpPr>
        <p:spPr>
          <a:xfrm>
            <a:off x="7076784" y="1764256"/>
            <a:ext cx="1206479" cy="307777"/>
          </a:xfrm>
          <a:prstGeom prst="rect">
            <a:avLst/>
          </a:prstGeom>
          <a:noFill/>
        </p:spPr>
        <p:txBody>
          <a:bodyPr wrap="square" rtlCol="0">
            <a:spAutoFit/>
          </a:bodyPr>
          <a:lstStyle/>
          <a:p>
            <a:r>
              <a:rPr lang="en-US" sz="1400" i="1" dirty="0"/>
              <a:t>Recovery</a:t>
            </a:r>
          </a:p>
        </p:txBody>
      </p:sp>
      <p:sp>
        <p:nvSpPr>
          <p:cNvPr id="52" name="TextBox 51"/>
          <p:cNvSpPr txBox="1"/>
          <p:nvPr/>
        </p:nvSpPr>
        <p:spPr>
          <a:xfrm>
            <a:off x="10043960" y="1472693"/>
            <a:ext cx="1398043" cy="1169551"/>
          </a:xfrm>
          <a:prstGeom prst="rect">
            <a:avLst/>
          </a:prstGeom>
          <a:noFill/>
        </p:spPr>
        <p:txBody>
          <a:bodyPr wrap="square" rtlCol="0">
            <a:spAutoFit/>
          </a:bodyPr>
          <a:lstStyle/>
          <a:p>
            <a:pPr algn="ctr"/>
            <a:r>
              <a:rPr lang="en-US" sz="1400" i="1" dirty="0"/>
              <a:t>Upgrade/ Downgrade</a:t>
            </a:r>
          </a:p>
          <a:p>
            <a:pPr algn="ctr"/>
            <a:r>
              <a:rPr lang="en-US" sz="1400" i="1" dirty="0"/>
              <a:t>Firmware</a:t>
            </a:r>
          </a:p>
          <a:p>
            <a:pPr algn="ctr"/>
            <a:r>
              <a:rPr lang="en-US" sz="1400" i="1" dirty="0"/>
              <a:t>production testing</a:t>
            </a:r>
          </a:p>
        </p:txBody>
      </p:sp>
      <p:cxnSp>
        <p:nvCxnSpPr>
          <p:cNvPr id="54" name="Curved Connector 53"/>
          <p:cNvCxnSpPr>
            <a:stCxn id="11" idx="5"/>
            <a:endCxn id="14" idx="3"/>
          </p:cNvCxnSpPr>
          <p:nvPr/>
        </p:nvCxnSpPr>
        <p:spPr>
          <a:xfrm rot="16200000" flipH="1">
            <a:off x="6014341" y="3104832"/>
            <a:ext cx="12700" cy="3595709"/>
          </a:xfrm>
          <a:prstGeom prst="curvedConnector3">
            <a:avLst>
              <a:gd name="adj1" fmla="val 3948346"/>
            </a:avLst>
          </a:prstGeom>
          <a:ln>
            <a:tailEnd type="triangle"/>
          </a:ln>
        </p:spPr>
        <p:style>
          <a:lnRef idx="2">
            <a:schemeClr val="accent1"/>
          </a:lnRef>
          <a:fillRef idx="0">
            <a:schemeClr val="accent1"/>
          </a:fillRef>
          <a:effectRef idx="1">
            <a:schemeClr val="accent1"/>
          </a:effectRef>
          <a:fontRef idx="minor">
            <a:schemeClr val="tx1"/>
          </a:fontRef>
        </p:style>
      </p:cxnSp>
      <p:sp>
        <p:nvSpPr>
          <p:cNvPr id="55" name="TextBox 54"/>
          <p:cNvSpPr txBox="1"/>
          <p:nvPr/>
        </p:nvSpPr>
        <p:spPr>
          <a:xfrm>
            <a:off x="5654303" y="5120729"/>
            <a:ext cx="1425388" cy="307777"/>
          </a:xfrm>
          <a:prstGeom prst="rect">
            <a:avLst/>
          </a:prstGeom>
          <a:noFill/>
        </p:spPr>
        <p:txBody>
          <a:bodyPr wrap="square" rtlCol="0">
            <a:spAutoFit/>
          </a:bodyPr>
          <a:lstStyle/>
          <a:p>
            <a:r>
              <a:rPr lang="en-US" sz="1400" i="1" dirty="0"/>
              <a:t>Recovery</a:t>
            </a:r>
          </a:p>
        </p:txBody>
      </p:sp>
      <p:sp>
        <p:nvSpPr>
          <p:cNvPr id="56" name="TextBox 55"/>
          <p:cNvSpPr txBox="1"/>
          <p:nvPr/>
        </p:nvSpPr>
        <p:spPr>
          <a:xfrm>
            <a:off x="3666529" y="2783998"/>
            <a:ext cx="1157860" cy="307777"/>
          </a:xfrm>
          <a:prstGeom prst="rect">
            <a:avLst/>
          </a:prstGeom>
          <a:noFill/>
        </p:spPr>
        <p:txBody>
          <a:bodyPr wrap="square" rtlCol="0">
            <a:spAutoFit/>
          </a:bodyPr>
          <a:lstStyle/>
          <a:p>
            <a:r>
              <a:rPr lang="en-US" sz="1400" i="1" dirty="0"/>
              <a:t>FW Handling</a:t>
            </a:r>
          </a:p>
        </p:txBody>
      </p:sp>
      <p:sp>
        <p:nvSpPr>
          <p:cNvPr id="58" name="TextBox 57"/>
          <p:cNvSpPr txBox="1"/>
          <p:nvPr/>
        </p:nvSpPr>
        <p:spPr>
          <a:xfrm>
            <a:off x="6915473" y="2650930"/>
            <a:ext cx="1133154" cy="307777"/>
          </a:xfrm>
          <a:prstGeom prst="rect">
            <a:avLst/>
          </a:prstGeom>
          <a:noFill/>
        </p:spPr>
        <p:txBody>
          <a:bodyPr wrap="square" rtlCol="0">
            <a:spAutoFit/>
          </a:bodyPr>
          <a:lstStyle/>
          <a:p>
            <a:r>
              <a:rPr lang="en-US" sz="1400" i="1" dirty="0"/>
              <a:t>FW Handling</a:t>
            </a:r>
          </a:p>
        </p:txBody>
      </p:sp>
    </p:spTree>
    <p:extLst>
      <p:ext uri="{BB962C8B-B14F-4D97-AF65-F5344CB8AC3E}">
        <p14:creationId xmlns:p14="http://schemas.microsoft.com/office/powerpoint/2010/main" val="7571717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Gap Analysis and Motivation</a:t>
            </a:r>
          </a:p>
        </p:txBody>
      </p:sp>
      <p:sp>
        <p:nvSpPr>
          <p:cNvPr id="3" name="Content Placeholder 2"/>
          <p:cNvSpPr>
            <a:spLocks noGrp="1"/>
          </p:cNvSpPr>
          <p:nvPr>
            <p:ph idx="1"/>
          </p:nvPr>
        </p:nvSpPr>
        <p:spPr>
          <a:xfrm>
            <a:off x="609600" y="806336"/>
            <a:ext cx="10972800" cy="5218382"/>
          </a:xfrm>
        </p:spPr>
        <p:txBody>
          <a:bodyPr/>
          <a:lstStyle/>
          <a:p>
            <a:pPr marL="0" indent="0">
              <a:buNone/>
            </a:pPr>
            <a:r>
              <a:rPr lang="en-US" sz="1800" b="1" dirty="0"/>
              <a:t>One Liner </a:t>
            </a:r>
            <a:r>
              <a:rPr lang="en-US" sz="1800" dirty="0"/>
              <a:t>– </a:t>
            </a:r>
            <a:r>
              <a:rPr lang="en-US" sz="1800" dirty="0" err="1"/>
              <a:t>nLogs</a:t>
            </a:r>
            <a:r>
              <a:rPr lang="en-US" sz="1800" dirty="0"/>
              <a:t>, SMART attributes, and BKM data alone were insufficient in many cases to debug to root cause</a:t>
            </a:r>
          </a:p>
          <a:p>
            <a:r>
              <a:rPr lang="en-US" sz="1800" dirty="0"/>
              <a:t>NSG solution for obtaining full drive debug logs required:</a:t>
            </a:r>
          </a:p>
          <a:p>
            <a:pPr lvl="1"/>
            <a:r>
              <a:rPr lang="en-US" sz="1800" dirty="0"/>
              <a:t>Customer Disruption (Drive sent back to Intel – OR-- Onsite AE Support)</a:t>
            </a:r>
          </a:p>
          <a:p>
            <a:pPr lvl="2"/>
            <a:r>
              <a:rPr lang="en-US" sz="1800" dirty="0"/>
              <a:t>Drive pulled from customer system.</a:t>
            </a:r>
          </a:p>
          <a:p>
            <a:pPr lvl="2"/>
            <a:r>
              <a:rPr lang="en-US" sz="1800" dirty="0"/>
              <a:t>Drive removed from system harness.</a:t>
            </a:r>
          </a:p>
          <a:p>
            <a:pPr lvl="2"/>
            <a:r>
              <a:rPr lang="en-US" sz="1800" dirty="0"/>
              <a:t>Drive installed into AE-in-a-box 2.0 System .</a:t>
            </a:r>
          </a:p>
          <a:p>
            <a:pPr lvl="2"/>
            <a:r>
              <a:rPr lang="en-US" sz="1800" dirty="0"/>
              <a:t>Vendor Unique (VU) commands used to pull Triage Logs. </a:t>
            </a:r>
          </a:p>
          <a:p>
            <a:pPr lvl="2"/>
            <a:r>
              <a:rPr lang="en-US" sz="1800" dirty="0"/>
              <a:t>Extract all the relevant logs (PLI dumps, side trace, etc.); prone to human error.</a:t>
            </a:r>
          </a:p>
          <a:p>
            <a:pPr lvl="2"/>
            <a:r>
              <a:rPr lang="en-US" sz="1800" dirty="0"/>
              <a:t>Multiple drives may fault at once so method can be repeated several times.</a:t>
            </a:r>
          </a:p>
          <a:p>
            <a:pPr lvl="1"/>
            <a:r>
              <a:rPr lang="en-US" sz="1800" dirty="0"/>
              <a:t>Developer </a:t>
            </a:r>
          </a:p>
          <a:p>
            <a:pPr lvl="2"/>
            <a:r>
              <a:rPr lang="en-US" sz="1800" dirty="0"/>
              <a:t>Content available without Special Tools</a:t>
            </a:r>
          </a:p>
          <a:p>
            <a:pPr lvl="3"/>
            <a:r>
              <a:rPr lang="en-US" sz="1800" dirty="0"/>
              <a:t>TWIDL cannot be used in the field.</a:t>
            </a:r>
          </a:p>
          <a:p>
            <a:pPr lvl="3"/>
            <a:r>
              <a:rPr lang="en-US" sz="1800" dirty="0"/>
              <a:t>Unlocking drive requires significant overhead.</a:t>
            </a:r>
          </a:p>
          <a:p>
            <a:pPr lvl="3"/>
            <a:r>
              <a:rPr lang="en-US" sz="1800" dirty="0"/>
              <a:t>Removing content can change drive state.</a:t>
            </a:r>
          </a:p>
          <a:p>
            <a:pPr lvl="3"/>
            <a:r>
              <a:rPr lang="en-US" sz="1800" dirty="0"/>
              <a:t>Healthy drives have no data saved at time of failure.</a:t>
            </a:r>
          </a:p>
          <a:p>
            <a:endParaRPr lang="en-US" sz="1800" dirty="0"/>
          </a:p>
          <a:p>
            <a:endParaRPr lang="en-US" sz="1800" dirty="0"/>
          </a:p>
          <a:p>
            <a:endParaRPr lang="en-US" sz="1800" dirty="0"/>
          </a:p>
        </p:txBody>
      </p:sp>
    </p:spTree>
    <p:extLst>
      <p:ext uri="{BB962C8B-B14F-4D97-AF65-F5344CB8AC3E}">
        <p14:creationId xmlns:p14="http://schemas.microsoft.com/office/powerpoint/2010/main" val="405240372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Fault Classes and Recommendation to Extract</a:t>
            </a:r>
          </a:p>
        </p:txBody>
      </p:sp>
      <p:sp>
        <p:nvSpPr>
          <p:cNvPr id="3" name="Content Placeholder 2"/>
          <p:cNvSpPr>
            <a:spLocks noGrp="1"/>
          </p:cNvSpPr>
          <p:nvPr>
            <p:ph sz="half" idx="1"/>
          </p:nvPr>
        </p:nvSpPr>
        <p:spPr>
          <a:xfrm>
            <a:off x="609600" y="787400"/>
            <a:ext cx="5384800" cy="5338765"/>
          </a:xfrm>
        </p:spPr>
        <p:txBody>
          <a:bodyPr/>
          <a:lstStyle/>
          <a:p>
            <a:r>
              <a:rPr lang="en-US" sz="1600" b="1" dirty="0"/>
              <a:t>Fault Cases</a:t>
            </a:r>
          </a:p>
          <a:p>
            <a:pPr marL="800100" lvl="1" indent="-342900">
              <a:buFont typeface="+mj-lt"/>
              <a:buAutoNum type="arabicPeriod"/>
            </a:pPr>
            <a:r>
              <a:rPr lang="en-US" sz="1600" dirty="0"/>
              <a:t>System Fault Event Trigger Stop </a:t>
            </a:r>
            <a:r>
              <a:rPr lang="en-US" sz="1600" b="1" dirty="0"/>
              <a:t>(General Case)</a:t>
            </a:r>
          </a:p>
          <a:p>
            <a:pPr marL="1257300" lvl="2" indent="-342900">
              <a:buFont typeface="+mj-lt"/>
              <a:buAutoNum type="alphaLcParenR"/>
            </a:pPr>
            <a:r>
              <a:rPr lang="en-US" sz="1600" dirty="0"/>
              <a:t>Software Assert, Event, and/or Hardware freeze. </a:t>
            </a:r>
          </a:p>
          <a:p>
            <a:pPr marL="800100" lvl="1" indent="-342900">
              <a:buFont typeface="+mj-lt"/>
              <a:buAutoNum type="arabicPeriod"/>
            </a:pPr>
            <a:r>
              <a:rPr lang="en-US" sz="1600" dirty="0"/>
              <a:t>System Healthy with silent fault.</a:t>
            </a:r>
          </a:p>
          <a:p>
            <a:pPr marL="1257300" lvl="2" indent="-342900">
              <a:buFont typeface="+mj-lt"/>
              <a:buAutoNum type="alphaLcParenR"/>
            </a:pPr>
            <a:r>
              <a:rPr lang="en-US" sz="1600" dirty="0"/>
              <a:t>Detected host side verification fault</a:t>
            </a:r>
          </a:p>
          <a:p>
            <a:pPr marL="800100" lvl="1" indent="-342900">
              <a:buFont typeface="+mj-lt"/>
              <a:buAutoNum type="arabicPeriod"/>
            </a:pPr>
            <a:r>
              <a:rPr lang="en-US" sz="1600" dirty="0"/>
              <a:t>Precondition</a:t>
            </a:r>
          </a:p>
          <a:p>
            <a:pPr marL="1257300" lvl="2" indent="-342900">
              <a:buFont typeface="+mj-lt"/>
              <a:buAutoNum type="alphaLcParenR"/>
            </a:pPr>
            <a:r>
              <a:rPr lang="en-US" sz="1600" dirty="0"/>
              <a:t>System Fault Trigger a stop for incompatibility</a:t>
            </a:r>
          </a:p>
          <a:p>
            <a:pPr marL="1257300" lvl="2" indent="-342900">
              <a:buFont typeface="+mj-lt"/>
              <a:buAutoNum type="alphaLcParenR"/>
            </a:pPr>
            <a:r>
              <a:rPr lang="en-US" sz="1600" dirty="0"/>
              <a:t>System healthy with system at reduced potential resources. I.E. Defrag credit leak</a:t>
            </a:r>
          </a:p>
          <a:p>
            <a:r>
              <a:rPr lang="en-US" sz="1600" b="1" dirty="0"/>
              <a:t>Recommended Data Extraction Method</a:t>
            </a:r>
          </a:p>
          <a:p>
            <a:pPr lvl="1"/>
            <a:r>
              <a:rPr lang="en-US" sz="1600" dirty="0">
                <a:solidFill>
                  <a:srgbClr val="002060"/>
                </a:solidFill>
              </a:rPr>
              <a:t>1.a) </a:t>
            </a:r>
            <a:r>
              <a:rPr lang="en-US" sz="1600" dirty="0"/>
              <a:t>Controller or Host Initiated generally get most of the data</a:t>
            </a:r>
          </a:p>
          <a:p>
            <a:pPr lvl="1"/>
            <a:r>
              <a:rPr lang="en-US" sz="1600" dirty="0">
                <a:solidFill>
                  <a:srgbClr val="002060"/>
                </a:solidFill>
              </a:rPr>
              <a:t>2.a) </a:t>
            </a:r>
            <a:r>
              <a:rPr lang="en-US" sz="1600" dirty="0"/>
              <a:t>Trigger </a:t>
            </a:r>
            <a:r>
              <a:rPr lang="en-US" sz="1600" dirty="0">
                <a:solidFill>
                  <a:srgbClr val="FF0000"/>
                </a:solidFill>
              </a:rPr>
              <a:t>Event dump </a:t>
            </a:r>
            <a:r>
              <a:rPr lang="en-US" sz="1600" dirty="0"/>
              <a:t>snapshot and Host Initiated</a:t>
            </a:r>
          </a:p>
          <a:p>
            <a:pPr lvl="1"/>
            <a:r>
              <a:rPr lang="en-US" sz="1600" dirty="0">
                <a:solidFill>
                  <a:srgbClr val="002060"/>
                </a:solidFill>
              </a:rPr>
              <a:t>3.a) </a:t>
            </a:r>
            <a:r>
              <a:rPr lang="en-US" sz="1600" dirty="0"/>
              <a:t>Trigger </a:t>
            </a:r>
            <a:r>
              <a:rPr lang="en-US" sz="1600" dirty="0">
                <a:solidFill>
                  <a:srgbClr val="FF0000"/>
                </a:solidFill>
              </a:rPr>
              <a:t>Event dump </a:t>
            </a:r>
            <a:r>
              <a:rPr lang="en-US" sz="1600" dirty="0"/>
              <a:t>snapshot before update commit, then if fault occurs controller initiated</a:t>
            </a:r>
          </a:p>
          <a:p>
            <a:pPr lvl="1"/>
            <a:r>
              <a:rPr lang="en-US" sz="1600" dirty="0">
                <a:solidFill>
                  <a:srgbClr val="002060"/>
                </a:solidFill>
              </a:rPr>
              <a:t>3.b) </a:t>
            </a:r>
            <a:r>
              <a:rPr lang="en-US" sz="1600" dirty="0"/>
              <a:t>Trigger </a:t>
            </a:r>
            <a:r>
              <a:rPr lang="en-US" sz="1600" dirty="0">
                <a:solidFill>
                  <a:srgbClr val="FF0000"/>
                </a:solidFill>
              </a:rPr>
              <a:t>Event dump </a:t>
            </a:r>
            <a:r>
              <a:rPr lang="en-US" sz="1600" dirty="0"/>
              <a:t>snapshot, periodically trigger host initiated on data area 1 and 2 to get analytics including historical time series progression.</a:t>
            </a:r>
          </a:p>
        </p:txBody>
      </p:sp>
      <p:sp>
        <p:nvSpPr>
          <p:cNvPr id="4" name="Content Placeholder 3"/>
          <p:cNvSpPr>
            <a:spLocks noGrp="1"/>
          </p:cNvSpPr>
          <p:nvPr>
            <p:ph sz="half" idx="2"/>
          </p:nvPr>
        </p:nvSpPr>
        <p:spPr>
          <a:xfrm>
            <a:off x="5953760" y="897467"/>
            <a:ext cx="5948680" cy="5228697"/>
          </a:xfrm>
        </p:spPr>
        <p:txBody>
          <a:bodyPr/>
          <a:lstStyle/>
          <a:p>
            <a:r>
              <a:rPr lang="en-US" sz="1800" dirty="0"/>
              <a:t>OEMs cannot trigger an Event Dump</a:t>
            </a:r>
          </a:p>
          <a:p>
            <a:pPr lvl="1"/>
            <a:r>
              <a:rPr lang="en-US" sz="1800" dirty="0"/>
              <a:t>The host log should have enough to do the first level debug; if it does not, we need to extend the objects.</a:t>
            </a:r>
          </a:p>
          <a:p>
            <a:pPr lvl="1"/>
            <a:endParaRPr lang="en-US" sz="1800" b="1" dirty="0"/>
          </a:p>
          <a:p>
            <a:r>
              <a:rPr lang="en-US" sz="1800" b="1" dirty="0"/>
              <a:t>Healthy SSD (Silent Fault) </a:t>
            </a:r>
            <a:r>
              <a:rPr lang="en-US" sz="1800" dirty="0"/>
              <a:t>for </a:t>
            </a:r>
            <a:r>
              <a:rPr lang="en-US" sz="1800" u="sng" dirty="0">
                <a:solidFill>
                  <a:srgbClr val="FF0000"/>
                </a:solidFill>
              </a:rPr>
              <a:t>internal use only</a:t>
            </a:r>
          </a:p>
          <a:p>
            <a:pPr lvl="1"/>
            <a:r>
              <a:rPr lang="en-US" sz="1800" dirty="0"/>
              <a:t>Use </a:t>
            </a:r>
            <a:r>
              <a:rPr lang="en-US" sz="1800" b="1" dirty="0"/>
              <a:t>Telemetry</a:t>
            </a:r>
            <a:r>
              <a:rPr lang="en-US" sz="1800" dirty="0"/>
              <a:t> force </a:t>
            </a:r>
            <a:r>
              <a:rPr lang="en-US" sz="1800" b="1" dirty="0"/>
              <a:t>snapshot through event dump</a:t>
            </a:r>
          </a:p>
          <a:p>
            <a:pPr lvl="1"/>
            <a:r>
              <a:rPr lang="en-US" sz="1800" b="1" dirty="0"/>
              <a:t>Requires</a:t>
            </a:r>
            <a:r>
              <a:rPr lang="en-US" sz="1800" dirty="0"/>
              <a:t> </a:t>
            </a:r>
          </a:p>
          <a:p>
            <a:pPr lvl="2"/>
            <a:r>
              <a:rPr lang="en-US" sz="1800" dirty="0"/>
              <a:t>access to test command </a:t>
            </a:r>
            <a:r>
              <a:rPr lang="en-US" sz="1800" dirty="0" err="1"/>
              <a:t>testEventDump</a:t>
            </a:r>
            <a:r>
              <a:rPr lang="en-US" sz="1800" dirty="0"/>
              <a:t>()</a:t>
            </a:r>
          </a:p>
          <a:p>
            <a:pPr lvl="1"/>
            <a:r>
              <a:rPr lang="en-US" sz="1800" dirty="0"/>
              <a:t>Rational</a:t>
            </a:r>
          </a:p>
          <a:p>
            <a:pPr lvl="2"/>
            <a:r>
              <a:rPr lang="en-US" sz="1800" dirty="0"/>
              <a:t>For silent faults or faults without data we want to save the drive’s state by a event and telemetry snapshot so we can determine faulting preconditioning/state. </a:t>
            </a:r>
          </a:p>
          <a:p>
            <a:pPr lvl="2"/>
            <a:r>
              <a:rPr lang="en-US" sz="1800" dirty="0"/>
              <a:t>The challenges in debugging not solved in this manner should be noted and gap analysis is necessary.</a:t>
            </a:r>
          </a:p>
          <a:p>
            <a:pPr lvl="1"/>
            <a:endParaRPr lang="en-US" sz="1800" dirty="0"/>
          </a:p>
          <a:p>
            <a:pPr lvl="1"/>
            <a:endParaRPr lang="en-US" sz="1800" dirty="0"/>
          </a:p>
        </p:txBody>
      </p:sp>
    </p:spTree>
    <p:extLst>
      <p:ext uri="{BB962C8B-B14F-4D97-AF65-F5344CB8AC3E}">
        <p14:creationId xmlns:p14="http://schemas.microsoft.com/office/powerpoint/2010/main" val="86279279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Efficient Analysis</a:t>
            </a:r>
          </a:p>
        </p:txBody>
      </p:sp>
      <p:sp>
        <p:nvSpPr>
          <p:cNvPr id="3" name="Content Placeholder 2"/>
          <p:cNvSpPr>
            <a:spLocks noGrp="1"/>
          </p:cNvSpPr>
          <p:nvPr>
            <p:ph idx="1"/>
          </p:nvPr>
        </p:nvSpPr>
        <p:spPr>
          <a:xfrm>
            <a:off x="350983" y="2245360"/>
            <a:ext cx="5526577" cy="3785984"/>
          </a:xfrm>
        </p:spPr>
        <p:txBody>
          <a:bodyPr/>
          <a:lstStyle/>
          <a:p>
            <a:r>
              <a:rPr lang="en-US" sz="2000" dirty="0"/>
              <a:t>Phases of Fault Analysis Through Scientific </a:t>
            </a:r>
          </a:p>
          <a:p>
            <a:pPr lvl="1"/>
            <a:r>
              <a:rPr lang="en-US" sz="2000" dirty="0"/>
              <a:t>Analysis of fault conditions</a:t>
            </a:r>
          </a:p>
          <a:p>
            <a:pPr lvl="2"/>
            <a:r>
              <a:rPr lang="en-US" sz="2000" dirty="0"/>
              <a:t>Understand requirements and expectations</a:t>
            </a:r>
          </a:p>
          <a:p>
            <a:pPr lvl="2"/>
            <a:r>
              <a:rPr lang="en-US" sz="2000" dirty="0"/>
              <a:t>Do observations on data</a:t>
            </a:r>
          </a:p>
          <a:p>
            <a:pPr lvl="2"/>
            <a:r>
              <a:rPr lang="en-US" sz="2000" dirty="0"/>
              <a:t>Think of Interesting Questions</a:t>
            </a:r>
          </a:p>
          <a:p>
            <a:pPr lvl="2"/>
            <a:r>
              <a:rPr lang="en-US" sz="2000" dirty="0"/>
              <a:t>Construct a finite problem (s) to address</a:t>
            </a:r>
          </a:p>
          <a:p>
            <a:pPr marL="457200" lvl="1" indent="0">
              <a:buNone/>
            </a:pPr>
            <a:endParaRPr lang="en-US" sz="2000" dirty="0"/>
          </a:p>
          <a:p>
            <a:pPr lvl="1"/>
            <a:endParaRPr lang="en-US" sz="2000" dirty="0"/>
          </a:p>
        </p:txBody>
      </p:sp>
      <p:sp>
        <p:nvSpPr>
          <p:cNvPr id="5" name="Content Placeholder 2"/>
          <p:cNvSpPr txBox="1">
            <a:spLocks/>
          </p:cNvSpPr>
          <p:nvPr/>
        </p:nvSpPr>
        <p:spPr bwMode="auto">
          <a:xfrm>
            <a:off x="6004559" y="2346960"/>
            <a:ext cx="6021187" cy="368438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defTabSz="457200" rtl="0" eaLnBrk="1" fontAlgn="base" hangingPunct="1">
              <a:spcBef>
                <a:spcPct val="20000"/>
              </a:spcBef>
              <a:spcAft>
                <a:spcPct val="0"/>
              </a:spcAft>
              <a:buClr>
                <a:schemeClr val="tx2"/>
              </a:buClr>
              <a:buFont typeface="Arial" pitchFamily="34" charset="0"/>
              <a:buChar char="•"/>
              <a:defRPr sz="3200" kern="1200">
                <a:solidFill>
                  <a:schemeClr val="tx1"/>
                </a:solidFill>
                <a:latin typeface="+mn-lt"/>
                <a:ea typeface="+mn-ea"/>
                <a:cs typeface="+mn-cs"/>
              </a:defRPr>
            </a:lvl1pPr>
            <a:lvl2pPr marL="742950" indent="-285750" algn="l" defTabSz="457200" rtl="0" eaLnBrk="1" fontAlgn="base" hangingPunct="1">
              <a:spcBef>
                <a:spcPct val="20000"/>
              </a:spcBef>
              <a:spcAft>
                <a:spcPct val="0"/>
              </a:spcAft>
              <a:buClr>
                <a:schemeClr val="tx2"/>
              </a:buClr>
              <a:buFont typeface="Arial" pitchFamily="34" charset="0"/>
              <a:buChar char="–"/>
              <a:defRPr sz="2800" kern="1200">
                <a:solidFill>
                  <a:schemeClr val="tx1"/>
                </a:solidFill>
                <a:latin typeface="+mn-lt"/>
                <a:ea typeface="+mn-ea"/>
                <a:cs typeface="+mn-cs"/>
              </a:defRPr>
            </a:lvl2pPr>
            <a:lvl3pPr marL="1143000" indent="-228600" algn="l" defTabSz="457200" rtl="0" eaLnBrk="1" fontAlgn="base" hangingPunct="1">
              <a:spcBef>
                <a:spcPct val="20000"/>
              </a:spcBef>
              <a:spcAft>
                <a:spcPct val="0"/>
              </a:spcAft>
              <a:buClr>
                <a:schemeClr val="tx2"/>
              </a:buClr>
              <a:buFont typeface="Arial" pitchFamily="34" charset="0"/>
              <a:buChar char="•"/>
              <a:defRPr sz="2400" kern="1200">
                <a:solidFill>
                  <a:schemeClr val="tx1"/>
                </a:solidFill>
                <a:latin typeface="+mn-lt"/>
                <a:ea typeface="+mn-ea"/>
                <a:cs typeface="+mn-cs"/>
              </a:defRPr>
            </a:lvl3pPr>
            <a:lvl4pPr marL="1600200" indent="-228600" algn="l" defTabSz="457200" rtl="0" eaLnBrk="1" fontAlgn="base" hangingPunct="1">
              <a:spcBef>
                <a:spcPct val="20000"/>
              </a:spcBef>
              <a:spcAft>
                <a:spcPct val="0"/>
              </a:spcAft>
              <a:buClr>
                <a:schemeClr val="tx2"/>
              </a:buClr>
              <a:buFont typeface="Arial" pitchFamily="34" charset="0"/>
              <a:buChar char="–"/>
              <a:defRPr sz="2000" kern="1200">
                <a:solidFill>
                  <a:schemeClr val="tx1"/>
                </a:solidFill>
                <a:latin typeface="+mn-lt"/>
                <a:ea typeface="+mn-ea"/>
                <a:cs typeface="+mn-cs"/>
              </a:defRPr>
            </a:lvl4pPr>
            <a:lvl5pPr marL="2057400" indent="-228600" algn="l" defTabSz="457200" rtl="0" eaLnBrk="1" fontAlgn="base" hangingPunct="1">
              <a:spcBef>
                <a:spcPct val="20000"/>
              </a:spcBef>
              <a:spcAft>
                <a:spcPct val="0"/>
              </a:spcAft>
              <a:buClr>
                <a:schemeClr val="tx2"/>
              </a:buClr>
              <a:buFont typeface="Arial"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dirty="0"/>
              <a:t>Continued</a:t>
            </a:r>
          </a:p>
          <a:p>
            <a:pPr lvl="1"/>
            <a:r>
              <a:rPr lang="en-US" sz="2000" dirty="0"/>
              <a:t>Recommendations from analysis on how to close architecture challenges.</a:t>
            </a:r>
          </a:p>
          <a:p>
            <a:pPr lvl="1"/>
            <a:r>
              <a:rPr lang="en-US" sz="2000" dirty="0"/>
              <a:t>Hypothesis of mitigation techniques</a:t>
            </a:r>
          </a:p>
          <a:p>
            <a:pPr lvl="1"/>
            <a:r>
              <a:rPr lang="en-US" sz="2000" dirty="0"/>
              <a:t>Empirical mitigation techniques impact to reduction or clarification of fault.</a:t>
            </a:r>
          </a:p>
          <a:p>
            <a:pPr lvl="1"/>
            <a:endParaRPr lang="en-US" sz="2000" dirty="0"/>
          </a:p>
          <a:p>
            <a:pPr lvl="1"/>
            <a:endParaRPr lang="en-US" sz="2000" dirty="0"/>
          </a:p>
        </p:txBody>
      </p:sp>
      <p:sp>
        <p:nvSpPr>
          <p:cNvPr id="6" name="Rectangle 5"/>
          <p:cNvSpPr/>
          <p:nvPr/>
        </p:nvSpPr>
        <p:spPr>
          <a:xfrm>
            <a:off x="1591267" y="1214924"/>
            <a:ext cx="8826583" cy="523220"/>
          </a:xfrm>
          <a:prstGeom prst="rect">
            <a:avLst/>
          </a:prstGeom>
        </p:spPr>
        <p:txBody>
          <a:bodyPr wrap="none">
            <a:spAutoFit/>
          </a:bodyPr>
          <a:lstStyle/>
          <a:p>
            <a:r>
              <a:rPr lang="en-US" sz="2800" dirty="0"/>
              <a:t>Requires an Adequate Construction of </a:t>
            </a:r>
            <a:r>
              <a:rPr lang="en-US" sz="2800" u="sng" dirty="0"/>
              <a:t>Problem Statement</a:t>
            </a:r>
          </a:p>
        </p:txBody>
      </p:sp>
    </p:spTree>
    <p:extLst>
      <p:ext uri="{BB962C8B-B14F-4D97-AF65-F5344CB8AC3E}">
        <p14:creationId xmlns:p14="http://schemas.microsoft.com/office/powerpoint/2010/main" val="366802688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sz="quarter"/>
          </p:nvPr>
        </p:nvSpPr>
        <p:spPr>
          <a:xfrm>
            <a:off x="218365" y="519546"/>
            <a:ext cx="11677527" cy="2169622"/>
          </a:xfrm>
        </p:spPr>
        <p:txBody>
          <a:bodyPr/>
          <a:lstStyle/>
          <a:p>
            <a:r>
              <a:rPr lang="en-US" dirty="0"/>
              <a:t>Data Driven Scientific Method</a:t>
            </a:r>
            <a:br>
              <a:rPr lang="en-US" dirty="0"/>
            </a:br>
            <a:r>
              <a:rPr lang="en-US" dirty="0"/>
              <a:t>for the Path to Solve Challenges</a:t>
            </a:r>
          </a:p>
        </p:txBody>
      </p:sp>
      <p:pic>
        <p:nvPicPr>
          <p:cNvPr id="3" name="Content Placeholder 5"/>
          <p:cNvPicPr>
            <a:picLocks noChangeAspect="1"/>
          </p:cNvPicPr>
          <p:nvPr/>
        </p:nvPicPr>
        <p:blipFill rotWithShape="1">
          <a:blip r:embed="rId2"/>
          <a:srcRect t="8267"/>
          <a:stretch/>
        </p:blipFill>
        <p:spPr>
          <a:xfrm>
            <a:off x="5180135" y="2749075"/>
            <a:ext cx="2344190" cy="1771542"/>
          </a:xfrm>
          <a:prstGeom prst="rect">
            <a:avLst/>
          </a:prstGeom>
        </p:spPr>
      </p:pic>
    </p:spTree>
    <p:extLst>
      <p:ext uri="{BB962C8B-B14F-4D97-AF65-F5344CB8AC3E}">
        <p14:creationId xmlns:p14="http://schemas.microsoft.com/office/powerpoint/2010/main" val="1956558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Scientific Method Applied to Firmware</a:t>
            </a:r>
          </a:p>
        </p:txBody>
      </p:sp>
      <p:sp>
        <p:nvSpPr>
          <p:cNvPr id="3" name="Content Placeholder 2"/>
          <p:cNvSpPr>
            <a:spLocks noGrp="1"/>
          </p:cNvSpPr>
          <p:nvPr>
            <p:ph sz="half" idx="1"/>
          </p:nvPr>
        </p:nvSpPr>
        <p:spPr>
          <a:xfrm>
            <a:off x="609600" y="1113905"/>
            <a:ext cx="5384800" cy="5012259"/>
          </a:xfrm>
        </p:spPr>
        <p:txBody>
          <a:bodyPr/>
          <a:lstStyle/>
          <a:p>
            <a:r>
              <a:rPr lang="en-US" sz="1400" b="1" dirty="0"/>
              <a:t>Make Observations</a:t>
            </a:r>
            <a:endParaRPr lang="en-US" sz="1400" dirty="0"/>
          </a:p>
          <a:p>
            <a:pPr lvl="1"/>
            <a:r>
              <a:rPr lang="en-US" sz="1400" dirty="0"/>
              <a:t>View the origin of the condition and trace the path to current state.</a:t>
            </a:r>
          </a:p>
          <a:p>
            <a:pPr lvl="1"/>
            <a:r>
              <a:rPr lang="en-US" sz="1400" dirty="0"/>
              <a:t>Understand and collect evidence, experiments, and correlation needed for usage. The process will involve understanding underlying mechanisms and system interactions to classify the failing case. The development of the failing case will involve understanding the control flow and data flow graph with the behavioral expectation to the error classification.</a:t>
            </a:r>
          </a:p>
          <a:p>
            <a:pPr lvl="1"/>
            <a:r>
              <a:rPr lang="en-US" sz="1400" dirty="0"/>
              <a:t>The general failure condition will show a trace of valid conditions until one is not met in the flow such that the coverage of all cases are depicted in a manner such as Boolean algebra, truth tables, sequence diagrams, finite state machine (deterministic finite automata), etc.</a:t>
            </a:r>
          </a:p>
          <a:p>
            <a:pPr lvl="1"/>
            <a:r>
              <a:rPr lang="en-US" sz="1400" dirty="0"/>
              <a:t>Clarify the focused experiment, cases, and predictions for the root cause. Gather data to conclusively replicate the failure or conditions that lead to such a situation.</a:t>
            </a:r>
          </a:p>
          <a:p>
            <a:pPr lvl="1"/>
            <a:r>
              <a:rPr lang="en-US" sz="1400" u="sng" dirty="0"/>
              <a:t>Define the problem.</a:t>
            </a:r>
          </a:p>
          <a:p>
            <a:endParaRPr lang="en-US" sz="1400" dirty="0"/>
          </a:p>
        </p:txBody>
      </p:sp>
      <p:sp>
        <p:nvSpPr>
          <p:cNvPr id="4" name="Content Placeholder 3"/>
          <p:cNvSpPr>
            <a:spLocks noGrp="1"/>
          </p:cNvSpPr>
          <p:nvPr>
            <p:ph sz="half" idx="2"/>
          </p:nvPr>
        </p:nvSpPr>
        <p:spPr>
          <a:xfrm>
            <a:off x="6197600" y="1113905"/>
            <a:ext cx="5384800" cy="5012259"/>
          </a:xfrm>
        </p:spPr>
        <p:txBody>
          <a:bodyPr/>
          <a:lstStyle/>
          <a:p>
            <a:r>
              <a:rPr lang="en-US" sz="1400" b="1" dirty="0"/>
              <a:t>Think of Interesting questions</a:t>
            </a:r>
            <a:endParaRPr lang="en-US" sz="1400" dirty="0"/>
          </a:p>
          <a:p>
            <a:pPr lvl="1"/>
            <a:r>
              <a:rPr lang="en-US" sz="1400" dirty="0"/>
              <a:t>Understand necessary analysis data.</a:t>
            </a:r>
          </a:p>
          <a:p>
            <a:pPr lvl="1"/>
            <a:r>
              <a:rPr lang="en-US" sz="1400" dirty="0"/>
              <a:t>Identify paths for further investigation.</a:t>
            </a:r>
          </a:p>
          <a:p>
            <a:pPr lvl="1"/>
            <a:r>
              <a:rPr lang="en-US" sz="1400" dirty="0"/>
              <a:t>Create a </a:t>
            </a:r>
            <a:r>
              <a:rPr lang="en-US" sz="1400" u="sng" dirty="0"/>
              <a:t>strong correlation </a:t>
            </a:r>
            <a:r>
              <a:rPr lang="en-US" sz="1400" dirty="0"/>
              <a:t>in the </a:t>
            </a:r>
            <a:r>
              <a:rPr lang="en-US" sz="1400" u="sng" dirty="0"/>
              <a:t>concerning area.</a:t>
            </a:r>
          </a:p>
          <a:p>
            <a:r>
              <a:rPr lang="en-US" sz="1400" b="1" dirty="0"/>
              <a:t>Formulate Hypotheses</a:t>
            </a:r>
            <a:endParaRPr lang="en-US" sz="1400" dirty="0"/>
          </a:p>
          <a:p>
            <a:pPr lvl="1"/>
            <a:r>
              <a:rPr lang="en-US" sz="1400" dirty="0"/>
              <a:t>The developer will cultivate and expand a hypothesis on the finding to give exact clarity to </a:t>
            </a:r>
            <a:r>
              <a:rPr lang="en-US" sz="1400" u="sng" dirty="0"/>
              <a:t>confirm defect based on analysis and usage of data.</a:t>
            </a:r>
          </a:p>
          <a:p>
            <a:pPr lvl="1"/>
            <a:r>
              <a:rPr lang="en-US" sz="1400" dirty="0"/>
              <a:t>Specify the requirements and identify variables violated in the defective case.</a:t>
            </a:r>
          </a:p>
          <a:p>
            <a:pPr lvl="1"/>
            <a:r>
              <a:rPr lang="en-US" sz="1400" u="sng" dirty="0"/>
              <a:t>When resources or strategies are </a:t>
            </a:r>
            <a:r>
              <a:rPr lang="en-US" sz="1400" dirty="0"/>
              <a:t>exhausted create a brain storming session or </a:t>
            </a:r>
            <a:r>
              <a:rPr lang="en-US" sz="1400" u="sng" dirty="0"/>
              <a:t>working group </a:t>
            </a:r>
            <a:r>
              <a:rPr lang="en-US" sz="1400" dirty="0"/>
              <a:t>to further </a:t>
            </a:r>
            <a:r>
              <a:rPr lang="en-US" sz="1400" u="sng" dirty="0"/>
              <a:t>understand failure</a:t>
            </a:r>
            <a:r>
              <a:rPr lang="en-US" sz="1400" dirty="0"/>
              <a:t> to develop a collective hypothesis or explore mechanisms </a:t>
            </a:r>
            <a:r>
              <a:rPr lang="en-US" sz="1400" u="sng" dirty="0"/>
              <a:t>until a relevant formulation is reached</a:t>
            </a:r>
            <a:r>
              <a:rPr lang="en-US" sz="1400" dirty="0"/>
              <a:t>. In the event, of a hard failure note it so further investigation can continue.</a:t>
            </a:r>
          </a:p>
          <a:p>
            <a:endParaRPr lang="en-US" sz="1400" dirty="0"/>
          </a:p>
        </p:txBody>
      </p:sp>
    </p:spTree>
    <p:extLst>
      <p:ext uri="{BB962C8B-B14F-4D97-AF65-F5344CB8AC3E}">
        <p14:creationId xmlns:p14="http://schemas.microsoft.com/office/powerpoint/2010/main" val="217153336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Scientific Method Applied to Firmware</a:t>
            </a:r>
          </a:p>
        </p:txBody>
      </p:sp>
      <p:sp>
        <p:nvSpPr>
          <p:cNvPr id="3" name="Content Placeholder 2"/>
          <p:cNvSpPr>
            <a:spLocks noGrp="1"/>
          </p:cNvSpPr>
          <p:nvPr>
            <p:ph sz="half" idx="1"/>
          </p:nvPr>
        </p:nvSpPr>
        <p:spPr>
          <a:xfrm>
            <a:off x="609600" y="1113905"/>
            <a:ext cx="5384800" cy="5012259"/>
          </a:xfrm>
        </p:spPr>
        <p:txBody>
          <a:bodyPr/>
          <a:lstStyle/>
          <a:p>
            <a:r>
              <a:rPr lang="en-US" sz="1400" b="1" dirty="0"/>
              <a:t>Develop Testable Data and Predictions</a:t>
            </a:r>
            <a:endParaRPr lang="en-US" sz="1400" dirty="0"/>
          </a:p>
          <a:p>
            <a:pPr lvl="1"/>
            <a:r>
              <a:rPr lang="en-US" sz="1400" dirty="0"/>
              <a:t>Based on </a:t>
            </a:r>
            <a:r>
              <a:rPr lang="en-US" sz="1400" u="sng" dirty="0"/>
              <a:t>evidence, </a:t>
            </a:r>
            <a:r>
              <a:rPr lang="en-US" sz="1400" dirty="0"/>
              <a:t>investigate the fault area beginning to</a:t>
            </a:r>
            <a:r>
              <a:rPr lang="en-US" sz="1400" u="sng" dirty="0"/>
              <a:t> formulate a predictive mechanism or existence of defect in design</a:t>
            </a:r>
            <a:r>
              <a:rPr lang="en-US" sz="1400" dirty="0"/>
              <a:t>.</a:t>
            </a:r>
          </a:p>
          <a:p>
            <a:pPr lvl="1"/>
            <a:r>
              <a:rPr lang="en-US" sz="1400" b="1" dirty="0"/>
              <a:t>Refine, Alter, and Expand</a:t>
            </a:r>
            <a:endParaRPr lang="en-US" sz="1400" dirty="0"/>
          </a:p>
          <a:p>
            <a:pPr lvl="2"/>
            <a:r>
              <a:rPr lang="en-US" sz="1400" dirty="0"/>
              <a:t>Upon </a:t>
            </a:r>
            <a:r>
              <a:rPr lang="en-US" sz="1400" u="sng" dirty="0"/>
              <a:t>proving the root cause of the failure</a:t>
            </a:r>
            <a:r>
              <a:rPr lang="en-US" sz="1400" dirty="0"/>
              <a:t>, the developer will understand and </a:t>
            </a:r>
            <a:r>
              <a:rPr lang="en-US" sz="1400" u="sng" dirty="0"/>
              <a:t>propose solutions </a:t>
            </a:r>
            <a:r>
              <a:rPr lang="en-US" sz="1400" dirty="0"/>
              <a:t>based on the architecture and implementation to address the concern and maintain future extendibility.</a:t>
            </a:r>
          </a:p>
          <a:p>
            <a:pPr lvl="2"/>
            <a:r>
              <a:rPr lang="en-US" sz="1400" dirty="0"/>
              <a:t>Build a </a:t>
            </a:r>
            <a:r>
              <a:rPr lang="en-US" sz="1400" u="sng" dirty="0"/>
              <a:t>prototype solution to test defective case </a:t>
            </a:r>
            <a:r>
              <a:rPr lang="en-US" sz="1400" dirty="0"/>
              <a:t>proving solution definitively resolved the original defect.</a:t>
            </a:r>
          </a:p>
          <a:p>
            <a:pPr lvl="2"/>
            <a:r>
              <a:rPr lang="en-US" sz="1400" u="sng" dirty="0"/>
              <a:t>Before completing </a:t>
            </a:r>
            <a:r>
              <a:rPr lang="en-US" sz="1400" dirty="0"/>
              <a:t>the solution, </a:t>
            </a:r>
            <a:r>
              <a:rPr lang="en-US" sz="1400" u="sng" dirty="0"/>
              <a:t>ensure the requirements are met </a:t>
            </a:r>
            <a:r>
              <a:rPr lang="en-US" sz="1400" dirty="0"/>
              <a:t>and </a:t>
            </a:r>
            <a:r>
              <a:rPr lang="en-US" sz="1400" u="sng" dirty="0"/>
              <a:t>communicate results</a:t>
            </a:r>
            <a:r>
              <a:rPr lang="en-US" sz="1400" dirty="0"/>
              <a:t> to technical lead, system technical product lead.</a:t>
            </a:r>
          </a:p>
          <a:p>
            <a:pPr lvl="2"/>
            <a:r>
              <a:rPr lang="en-US" sz="1400" dirty="0"/>
              <a:t>The solution will follow the standards defined for the product library and appropriate reviews before promoting to live library testing.</a:t>
            </a:r>
          </a:p>
        </p:txBody>
      </p:sp>
      <p:sp>
        <p:nvSpPr>
          <p:cNvPr id="4" name="Content Placeholder 3"/>
          <p:cNvSpPr>
            <a:spLocks noGrp="1"/>
          </p:cNvSpPr>
          <p:nvPr>
            <p:ph sz="half" idx="2"/>
          </p:nvPr>
        </p:nvSpPr>
        <p:spPr>
          <a:xfrm>
            <a:off x="6197600" y="1113905"/>
            <a:ext cx="5384800" cy="5012259"/>
          </a:xfrm>
        </p:spPr>
        <p:txBody>
          <a:bodyPr/>
          <a:lstStyle/>
          <a:p>
            <a:r>
              <a:rPr lang="en-US" sz="1400" b="1" dirty="0"/>
              <a:t> Refine, Alter, and Expand, or Reject</a:t>
            </a:r>
            <a:endParaRPr lang="en-US" sz="1400" dirty="0"/>
          </a:p>
          <a:p>
            <a:pPr lvl="1"/>
            <a:r>
              <a:rPr lang="en-US" sz="1400" u="sng" dirty="0"/>
              <a:t>After failure case resolution</a:t>
            </a:r>
            <a:r>
              <a:rPr lang="en-US" sz="1400" dirty="0"/>
              <a:t>, </a:t>
            </a:r>
            <a:r>
              <a:rPr lang="en-US" sz="1400" u="sng" dirty="0"/>
              <a:t>communicate the resolution </a:t>
            </a:r>
            <a:r>
              <a:rPr lang="en-US" sz="1400" dirty="0"/>
              <a:t>case where the solution will be </a:t>
            </a:r>
            <a:r>
              <a:rPr lang="en-US" sz="1400" u="sng" dirty="0"/>
              <a:t>tested in an independent controlled environment </a:t>
            </a:r>
            <a:r>
              <a:rPr lang="en-US" sz="1400" dirty="0"/>
              <a:t>the failure was produced in </a:t>
            </a:r>
            <a:r>
              <a:rPr lang="en-US" sz="1400" u="sng" dirty="0"/>
              <a:t>confirming the solution is appropriate </a:t>
            </a:r>
            <a:r>
              <a:rPr lang="en-US" sz="1400" dirty="0"/>
              <a:t>in the common product library.</a:t>
            </a:r>
          </a:p>
          <a:p>
            <a:r>
              <a:rPr lang="en-US" sz="1400" b="1" dirty="0"/>
              <a:t> Accept</a:t>
            </a:r>
            <a:endParaRPr lang="en-US" sz="1400" dirty="0"/>
          </a:p>
          <a:p>
            <a:pPr lvl="1"/>
            <a:r>
              <a:rPr lang="en-US" sz="1400" u="sng" dirty="0"/>
              <a:t>Solution is determined to be adequate for test case </a:t>
            </a:r>
            <a:r>
              <a:rPr lang="en-US" sz="1400" dirty="0"/>
              <a:t>and corresponding horizontal technical leads should be made aware of the item resolution.</a:t>
            </a:r>
          </a:p>
          <a:p>
            <a:pPr lvl="1"/>
            <a:r>
              <a:rPr lang="en-US" sz="1400" dirty="0"/>
              <a:t>Follows to the </a:t>
            </a:r>
            <a:r>
              <a:rPr lang="en-US" sz="1400" u="sng" dirty="0"/>
              <a:t>solution</a:t>
            </a:r>
            <a:r>
              <a:rPr lang="en-US" sz="1400" dirty="0"/>
              <a:t> that alter the </a:t>
            </a:r>
            <a:r>
              <a:rPr lang="en-US" sz="1400" u="sng" dirty="0"/>
              <a:t>architecture or expose failure conditions </a:t>
            </a:r>
            <a:r>
              <a:rPr lang="en-US" sz="1400" dirty="0"/>
              <a:t>must be </a:t>
            </a:r>
            <a:r>
              <a:rPr lang="en-US" sz="1400" u="sng" dirty="0"/>
              <a:t>communicated to </a:t>
            </a:r>
            <a:r>
              <a:rPr lang="en-US" sz="1400" dirty="0"/>
              <a:t>forward looking </a:t>
            </a:r>
            <a:r>
              <a:rPr lang="en-US" sz="1400" u="sng" dirty="0"/>
              <a:t>teams</a:t>
            </a:r>
            <a:r>
              <a:rPr lang="en-US" sz="1400" dirty="0"/>
              <a:t> in a functional change in the ASIC, Firmware, Media, and or Tools.</a:t>
            </a:r>
          </a:p>
          <a:p>
            <a:endParaRPr lang="en-US" sz="1400" dirty="0"/>
          </a:p>
        </p:txBody>
      </p:sp>
    </p:spTree>
    <p:extLst>
      <p:ext uri="{BB962C8B-B14F-4D97-AF65-F5344CB8AC3E}">
        <p14:creationId xmlns:p14="http://schemas.microsoft.com/office/powerpoint/2010/main" val="51417398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Proposed Method for Exit Criteria on Fault Analysis</a:t>
            </a:r>
          </a:p>
        </p:txBody>
      </p:sp>
      <p:sp>
        <p:nvSpPr>
          <p:cNvPr id="3" name="Content Placeholder 2"/>
          <p:cNvSpPr>
            <a:spLocks noGrp="1"/>
          </p:cNvSpPr>
          <p:nvPr>
            <p:ph idx="1"/>
          </p:nvPr>
        </p:nvSpPr>
        <p:spPr/>
        <p:txBody>
          <a:bodyPr/>
          <a:lstStyle/>
          <a:p>
            <a:r>
              <a:rPr lang="en-US" dirty="0"/>
              <a:t>Review with TPL, Team, and/or Domain</a:t>
            </a:r>
          </a:p>
          <a:p>
            <a:r>
              <a:rPr lang="en-US" dirty="0"/>
              <a:t>Post results within JIRA clearly and concisely</a:t>
            </a:r>
          </a:p>
          <a:p>
            <a:r>
              <a:rPr lang="en-US" dirty="0"/>
              <a:t>Add content to debug wiki handbook</a:t>
            </a:r>
          </a:p>
        </p:txBody>
      </p:sp>
    </p:spTree>
    <p:extLst>
      <p:ext uri="{BB962C8B-B14F-4D97-AF65-F5344CB8AC3E}">
        <p14:creationId xmlns:p14="http://schemas.microsoft.com/office/powerpoint/2010/main" val="211949230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sz="quarter"/>
          </p:nvPr>
        </p:nvSpPr>
        <p:spPr/>
        <p:txBody>
          <a:bodyPr/>
          <a:lstStyle/>
          <a:p>
            <a:r>
              <a:rPr lang="en-US" dirty="0"/>
              <a:t>Scaling NSG Big Data</a:t>
            </a:r>
          </a:p>
        </p:txBody>
      </p:sp>
    </p:spTree>
    <p:extLst>
      <p:ext uri="{BB962C8B-B14F-4D97-AF65-F5344CB8AC3E}">
        <p14:creationId xmlns:p14="http://schemas.microsoft.com/office/powerpoint/2010/main" val="2436782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Can the BKM process for TWIDL parsing handle Telemetry? </a:t>
            </a:r>
            <a:r>
              <a:rPr lang="en-US" dirty="0">
                <a:solidFill>
                  <a:srgbClr val="FF0000"/>
                </a:solidFill>
              </a:rPr>
              <a:t>No</a:t>
            </a:r>
          </a:p>
        </p:txBody>
      </p:sp>
      <p:sp>
        <p:nvSpPr>
          <p:cNvPr id="3" name="Content Placeholder 2"/>
          <p:cNvSpPr>
            <a:spLocks noGrp="1"/>
          </p:cNvSpPr>
          <p:nvPr>
            <p:ph idx="1"/>
          </p:nvPr>
        </p:nvSpPr>
        <p:spPr>
          <a:xfrm>
            <a:off x="609600" y="941388"/>
            <a:ext cx="10972800" cy="5083329"/>
          </a:xfrm>
        </p:spPr>
        <p:txBody>
          <a:bodyPr/>
          <a:lstStyle/>
          <a:p>
            <a:pPr lvl="0"/>
            <a:r>
              <a:rPr lang="en-US" sz="1200" u="sng" dirty="0"/>
              <a:t>Telemetry introduces a large amount of data structures</a:t>
            </a:r>
            <a:r>
              <a:rPr lang="en-US" sz="1200" dirty="0"/>
              <a:t> to track (288 for now)</a:t>
            </a:r>
          </a:p>
          <a:p>
            <a:pPr lvl="1"/>
            <a:r>
              <a:rPr lang="en-US" sz="1200" dirty="0"/>
              <a:t>The former process to add a data structure would take:</a:t>
            </a:r>
          </a:p>
          <a:p>
            <a:pPr lvl="2"/>
            <a:r>
              <a:rPr lang="en-US" sz="1200" b="1" dirty="0"/>
              <a:t>Incremental </a:t>
            </a:r>
            <a:r>
              <a:rPr lang="en-US" sz="1200" dirty="0"/>
              <a:t>3 days means at </a:t>
            </a:r>
            <a:r>
              <a:rPr lang="en-US" sz="1200" b="1" dirty="0"/>
              <a:t>least 3 years of work</a:t>
            </a:r>
          </a:p>
          <a:p>
            <a:pPr lvl="2"/>
            <a:r>
              <a:rPr lang="en-US" sz="1200" b="1" dirty="0"/>
              <a:t>New</a:t>
            </a:r>
            <a:r>
              <a:rPr lang="en-US" sz="1200" dirty="0"/>
              <a:t> 2 weeks means at least </a:t>
            </a:r>
            <a:r>
              <a:rPr lang="en-US" sz="1200" b="1" dirty="0"/>
              <a:t>11 years of work</a:t>
            </a:r>
          </a:p>
          <a:p>
            <a:pPr lvl="0"/>
            <a:r>
              <a:rPr lang="en-US" sz="1200" dirty="0"/>
              <a:t>When traversing the </a:t>
            </a:r>
            <a:r>
              <a:rPr lang="en-US" sz="1200" u="sng" dirty="0"/>
              <a:t>data object construction </a:t>
            </a:r>
            <a:r>
              <a:rPr lang="en-US" sz="1200" dirty="0"/>
              <a:t>our </a:t>
            </a:r>
            <a:r>
              <a:rPr lang="en-US" sz="1200" u="sng" dirty="0"/>
              <a:t>inheritance</a:t>
            </a:r>
            <a:r>
              <a:rPr lang="en-US" sz="1200" dirty="0"/>
              <a:t> causes a large amount of </a:t>
            </a:r>
            <a:r>
              <a:rPr lang="en-US" sz="1200" u="sng" dirty="0"/>
              <a:t>recursion</a:t>
            </a:r>
            <a:r>
              <a:rPr lang="en-US" sz="1200" dirty="0"/>
              <a:t>. </a:t>
            </a:r>
          </a:p>
          <a:p>
            <a:pPr lvl="0"/>
            <a:r>
              <a:rPr lang="en-US" sz="1200" dirty="0"/>
              <a:t>The </a:t>
            </a:r>
            <a:r>
              <a:rPr lang="en-US" sz="1200" u="sng" dirty="0"/>
              <a:t>evaluation</a:t>
            </a:r>
            <a:r>
              <a:rPr lang="en-US" sz="1200" dirty="0"/>
              <a:t> below is for a </a:t>
            </a:r>
            <a:r>
              <a:rPr lang="en-US" sz="1200" u="sng" dirty="0"/>
              <a:t>single telemetry object creation from C to python C-type</a:t>
            </a:r>
            <a:r>
              <a:rPr lang="en-US" sz="1200" dirty="0"/>
              <a:t>.</a:t>
            </a:r>
          </a:p>
          <a:p>
            <a:pPr lvl="1"/>
            <a:r>
              <a:rPr lang="en-US" sz="1200" dirty="0"/>
              <a:t>Data object average depth </a:t>
            </a:r>
            <a:r>
              <a:rPr lang="en-US" sz="1200" b="1" dirty="0"/>
              <a:t>d</a:t>
            </a:r>
            <a:r>
              <a:rPr lang="en-US" sz="1200" dirty="0"/>
              <a:t> is 4 and items within </a:t>
            </a:r>
            <a:r>
              <a:rPr lang="en-US" sz="1200" b="1" dirty="0"/>
              <a:t>z</a:t>
            </a:r>
            <a:r>
              <a:rPr lang="en-US" sz="1200" dirty="0"/>
              <a:t> is </a:t>
            </a:r>
            <a:r>
              <a:rPr lang="en-US" sz="1200" b="1" dirty="0"/>
              <a:t>26</a:t>
            </a:r>
          </a:p>
          <a:p>
            <a:pPr lvl="1"/>
            <a:r>
              <a:rPr lang="en-US" sz="1200" dirty="0"/>
              <a:t>The a single data structure upper bound is a range of (1 to z)</a:t>
            </a:r>
          </a:p>
          <a:p>
            <a:pPr lvl="1"/>
            <a:r>
              <a:rPr lang="en-US" sz="1200" dirty="0"/>
              <a:t>Recurrence relation for an object</a:t>
            </a:r>
          </a:p>
          <a:p>
            <a:pPr lvl="2"/>
            <a:r>
              <a:rPr lang="en-US" sz="1200" dirty="0"/>
              <a:t>S(2) = h * (S(1) + S(0)), S(1) = j * S(0), S(0) = z</a:t>
            </a:r>
          </a:p>
          <a:p>
            <a:pPr lvl="2"/>
            <a:r>
              <a:rPr lang="en-US" sz="1200" dirty="0"/>
              <a:t>S(2) = h*((</a:t>
            </a:r>
            <a:r>
              <a:rPr lang="en-US" sz="1200" dirty="0" err="1"/>
              <a:t>j+z</a:t>
            </a:r>
            <a:r>
              <a:rPr lang="en-US" sz="1200" dirty="0"/>
              <a:t>)(z)) = (h*z*j) + (h*z*z) = h*z</a:t>
            </a:r>
            <a:r>
              <a:rPr lang="en-US" sz="1200" baseline="30000" dirty="0"/>
              <a:t>2</a:t>
            </a:r>
            <a:r>
              <a:rPr lang="en-US" sz="1200" dirty="0"/>
              <a:t>+h*j*z</a:t>
            </a:r>
          </a:p>
          <a:p>
            <a:pPr lvl="2"/>
            <a:r>
              <a:rPr lang="en-US" sz="1200" dirty="0"/>
              <a:t>Assuming h=j=z then S(2) = z</a:t>
            </a:r>
            <a:r>
              <a:rPr lang="en-US" sz="1200" baseline="30000" dirty="0"/>
              <a:t>3</a:t>
            </a:r>
            <a:r>
              <a:rPr lang="en-US" sz="1200" dirty="0"/>
              <a:t>+z</a:t>
            </a:r>
            <a:r>
              <a:rPr lang="en-US" sz="1200" baseline="30000" dirty="0"/>
              <a:t>3 </a:t>
            </a:r>
            <a:r>
              <a:rPr lang="en-US" sz="1200" dirty="0"/>
              <a:t>= 2z</a:t>
            </a:r>
            <a:r>
              <a:rPr lang="en-US" sz="1200" baseline="30000" dirty="0"/>
              <a:t>3 </a:t>
            </a:r>
            <a:endParaRPr lang="en-US" sz="1200" dirty="0"/>
          </a:p>
          <a:p>
            <a:pPr lvl="2"/>
            <a:r>
              <a:rPr lang="en-US" sz="1200" dirty="0"/>
              <a:t>Therefore: S(d)=d*z</a:t>
            </a:r>
            <a:r>
              <a:rPr lang="en-US" sz="1200" baseline="30000" dirty="0"/>
              <a:t>(d+1)</a:t>
            </a:r>
            <a:r>
              <a:rPr lang="en-US" sz="1200" dirty="0"/>
              <a:t> </a:t>
            </a:r>
          </a:p>
          <a:p>
            <a:pPr lvl="2"/>
            <a:r>
              <a:rPr lang="en-US" sz="1200" dirty="0"/>
              <a:t>Worst case is: y = max(</a:t>
            </a:r>
            <a:r>
              <a:rPr lang="en-US" sz="1200" dirty="0" err="1"/>
              <a:t>h,j,z</a:t>
            </a:r>
            <a:r>
              <a:rPr lang="en-US" sz="1200" dirty="0"/>
              <a:t>) then S(d) = d*y</a:t>
            </a:r>
            <a:r>
              <a:rPr lang="en-US" sz="1200" baseline="30000" dirty="0"/>
              <a:t>(d+1)</a:t>
            </a:r>
            <a:r>
              <a:rPr lang="en-US" sz="1200" dirty="0"/>
              <a:t> </a:t>
            </a:r>
          </a:p>
          <a:p>
            <a:pPr lvl="2"/>
            <a:r>
              <a:rPr lang="en-US" sz="1200" dirty="0"/>
              <a:t>Average case is: probability of (n choose 1) is n then S(d) = d*n</a:t>
            </a:r>
          </a:p>
          <a:p>
            <a:pPr lvl="2"/>
            <a:r>
              <a:rPr lang="en-US" sz="1200" dirty="0"/>
              <a:t>Best case is: y = h = j = z = 1 then S(d) = d*1</a:t>
            </a:r>
            <a:r>
              <a:rPr lang="en-US" sz="1200" baseline="30000" dirty="0"/>
              <a:t>(1+1)</a:t>
            </a:r>
            <a:r>
              <a:rPr lang="en-US" sz="1200" dirty="0"/>
              <a:t> = d</a:t>
            </a:r>
          </a:p>
          <a:p>
            <a:pPr lvl="1"/>
            <a:r>
              <a:rPr lang="en-US" sz="1200" dirty="0"/>
              <a:t>Average case estimate for lines of python code </a:t>
            </a:r>
            <a:r>
              <a:rPr lang="en-US" sz="1200" b="1" dirty="0"/>
              <a:t>(best = 296,064 avg. = 8,985,600, worst = 3,421,837,440) </a:t>
            </a:r>
            <a:r>
              <a:rPr lang="en-US" sz="1200" dirty="0"/>
              <a:t>using </a:t>
            </a:r>
            <a:r>
              <a:rPr lang="en-US" sz="1200" i="1" dirty="0"/>
              <a:t>empirical constants</a:t>
            </a:r>
            <a:r>
              <a:rPr lang="en-US" sz="1200" dirty="0"/>
              <a:t> (d = 4, z = 26)</a:t>
            </a:r>
          </a:p>
          <a:p>
            <a:pPr lvl="2"/>
            <a:r>
              <a:rPr lang="en-US" sz="1200" dirty="0"/>
              <a:t>Using the average case above </a:t>
            </a:r>
            <a:r>
              <a:rPr lang="en-US" sz="1200" u="sng" dirty="0"/>
              <a:t>104 python code for one object parser!</a:t>
            </a:r>
            <a:endParaRPr lang="en-US" sz="1200" dirty="0"/>
          </a:p>
          <a:p>
            <a:pPr lvl="2"/>
            <a:r>
              <a:rPr lang="en-US" sz="1200" dirty="0"/>
              <a:t>We have 288 objects so </a:t>
            </a:r>
            <a:r>
              <a:rPr lang="en-US" sz="1200" u="sng" dirty="0"/>
              <a:t>29,952 lines of python </a:t>
            </a:r>
            <a:r>
              <a:rPr lang="en-US" sz="1200" dirty="0"/>
              <a:t>for C-Type object definitions </a:t>
            </a:r>
            <a:r>
              <a:rPr lang="en-US" sz="1200" u="sng" dirty="0"/>
              <a:t>for just one major and no minor!</a:t>
            </a:r>
            <a:endParaRPr lang="en-US" sz="1200" dirty="0"/>
          </a:p>
          <a:p>
            <a:pPr lvl="2"/>
            <a:r>
              <a:rPr lang="en-US" sz="1200" dirty="0"/>
              <a:t>For each API, the C-Type, tracking information, and printer function so </a:t>
            </a:r>
            <a:r>
              <a:rPr lang="en-US" sz="1200" u="sng" dirty="0"/>
              <a:t>3 times that code for 89,856 lines!</a:t>
            </a:r>
            <a:endParaRPr lang="en-US" sz="1200" dirty="0"/>
          </a:p>
          <a:p>
            <a:pPr lvl="2"/>
            <a:r>
              <a:rPr lang="en-US" sz="1200" dirty="0"/>
              <a:t>Low estimate </a:t>
            </a:r>
            <a:r>
              <a:rPr lang="en-US" sz="1200" u="sng" dirty="0"/>
              <a:t>producing </a:t>
            </a:r>
            <a:r>
              <a:rPr lang="en-US" sz="1200" b="1" u="sng" dirty="0"/>
              <a:t>8,985,600</a:t>
            </a:r>
            <a:r>
              <a:rPr lang="en-US" sz="1200" u="sng" dirty="0"/>
              <a:t> lines of code for what we have to parse structures today!</a:t>
            </a:r>
          </a:p>
          <a:p>
            <a:pPr lvl="2"/>
            <a:r>
              <a:rPr lang="en-US" sz="1200" dirty="0"/>
              <a:t>To make matters even worse we have objects that have </a:t>
            </a:r>
            <a:r>
              <a:rPr lang="en-US" sz="1200" u="sng" dirty="0"/>
              <a:t>double digit majors and minor versions!</a:t>
            </a:r>
            <a:endParaRPr lang="en-US" sz="1200" b="1" dirty="0"/>
          </a:p>
          <a:p>
            <a:r>
              <a:rPr lang="en-US" sz="1200" dirty="0"/>
              <a:t>To put items in perspective the lines of code for some known project is at </a:t>
            </a:r>
            <a:r>
              <a:rPr lang="en-US" sz="1200" u="sng" dirty="0">
                <a:hlinkClick r:id="rId3"/>
              </a:rPr>
              <a:t>https://en.wikipedia.org/wiki/Source_lines_of_code</a:t>
            </a:r>
            <a:endParaRPr lang="en-US" sz="1200" dirty="0"/>
          </a:p>
        </p:txBody>
      </p:sp>
      <p:graphicFrame>
        <p:nvGraphicFramePr>
          <p:cNvPr id="8" name="Table 7"/>
          <p:cNvGraphicFramePr>
            <a:graphicFrameLocks noGrp="1"/>
          </p:cNvGraphicFramePr>
          <p:nvPr>
            <p:extLst>
              <p:ext uri="{D42A27DB-BD31-4B8C-83A1-F6EECF244321}">
                <p14:modId xmlns:p14="http://schemas.microsoft.com/office/powerpoint/2010/main" val="2772971119"/>
              </p:ext>
            </p:extLst>
          </p:nvPr>
        </p:nvGraphicFramePr>
        <p:xfrm>
          <a:off x="7290750" y="1151088"/>
          <a:ext cx="4291650" cy="2897701"/>
        </p:xfrm>
        <a:graphic>
          <a:graphicData uri="http://schemas.openxmlformats.org/drawingml/2006/table">
            <a:tbl>
              <a:tblPr/>
              <a:tblGrid>
                <a:gridCol w="1430550">
                  <a:extLst>
                    <a:ext uri="{9D8B030D-6E8A-4147-A177-3AD203B41FA5}">
                      <a16:colId xmlns:a16="http://schemas.microsoft.com/office/drawing/2014/main" val="20000"/>
                    </a:ext>
                  </a:extLst>
                </a:gridCol>
                <a:gridCol w="1430550">
                  <a:extLst>
                    <a:ext uri="{9D8B030D-6E8A-4147-A177-3AD203B41FA5}">
                      <a16:colId xmlns:a16="http://schemas.microsoft.com/office/drawing/2014/main" val="20001"/>
                    </a:ext>
                  </a:extLst>
                </a:gridCol>
                <a:gridCol w="1430550">
                  <a:extLst>
                    <a:ext uri="{9D8B030D-6E8A-4147-A177-3AD203B41FA5}">
                      <a16:colId xmlns:a16="http://schemas.microsoft.com/office/drawing/2014/main" val="20002"/>
                    </a:ext>
                  </a:extLst>
                </a:gridCol>
              </a:tblGrid>
              <a:tr h="465063">
                <a:tc>
                  <a:txBody>
                    <a:bodyPr/>
                    <a:lstStyle/>
                    <a:p>
                      <a:pPr algn="ctr"/>
                      <a:r>
                        <a:rPr lang="en-US" sz="1000" b="1" dirty="0">
                          <a:effectLst/>
                        </a:rPr>
                        <a:t>Year</a:t>
                      </a:r>
                    </a:p>
                  </a:txBody>
                  <a:tcPr anchor="ctr">
                    <a:lnL w="6350" cap="flat" cmpd="sng" algn="ctr">
                      <a:solidFill>
                        <a:srgbClr val="A09B91"/>
                      </a:solidFill>
                      <a:prstDash val="solid"/>
                      <a:round/>
                      <a:headEnd type="none" w="med" len="med"/>
                      <a:tailEnd type="none" w="med" len="med"/>
                    </a:lnL>
                    <a:lnR w="6350" cap="flat" cmpd="sng" algn="ctr">
                      <a:solidFill>
                        <a:srgbClr val="A09B91"/>
                      </a:solidFill>
                      <a:prstDash val="solid"/>
                      <a:round/>
                      <a:headEnd type="none" w="med" len="med"/>
                      <a:tailEnd type="none" w="med" len="med"/>
                    </a:lnR>
                    <a:lnT w="6350" cap="flat" cmpd="sng" algn="ctr">
                      <a:solidFill>
                        <a:srgbClr val="A09B91"/>
                      </a:solidFill>
                      <a:prstDash val="solid"/>
                      <a:round/>
                      <a:headEnd type="none" w="med" len="med"/>
                      <a:tailEnd type="none" w="med" len="med"/>
                    </a:lnT>
                    <a:lnB w="6350" cap="flat" cmpd="sng" algn="ctr">
                      <a:solidFill>
                        <a:srgbClr val="A09B91"/>
                      </a:solidFill>
                      <a:prstDash val="solid"/>
                      <a:round/>
                      <a:headEnd type="none" w="med" len="med"/>
                      <a:tailEnd type="none" w="med" len="med"/>
                    </a:lnB>
                    <a:solidFill>
                      <a:srgbClr val="DBD7CF"/>
                    </a:solidFill>
                  </a:tcPr>
                </a:tc>
                <a:tc>
                  <a:txBody>
                    <a:bodyPr/>
                    <a:lstStyle/>
                    <a:p>
                      <a:pPr algn="ctr"/>
                      <a:r>
                        <a:rPr lang="en-US" sz="1000" b="1">
                          <a:effectLst/>
                        </a:rPr>
                        <a:t>Operating system</a:t>
                      </a:r>
                    </a:p>
                  </a:txBody>
                  <a:tcPr anchor="ctr">
                    <a:lnL w="6350" cap="flat" cmpd="sng" algn="ctr">
                      <a:solidFill>
                        <a:srgbClr val="A09B91"/>
                      </a:solidFill>
                      <a:prstDash val="solid"/>
                      <a:round/>
                      <a:headEnd type="none" w="med" len="med"/>
                      <a:tailEnd type="none" w="med" len="med"/>
                    </a:lnL>
                    <a:lnR w="6350" cap="flat" cmpd="sng" algn="ctr">
                      <a:solidFill>
                        <a:srgbClr val="A09B91"/>
                      </a:solidFill>
                      <a:prstDash val="solid"/>
                      <a:round/>
                      <a:headEnd type="none" w="med" len="med"/>
                      <a:tailEnd type="none" w="med" len="med"/>
                    </a:lnR>
                    <a:lnT w="6350" cap="flat" cmpd="sng" algn="ctr">
                      <a:solidFill>
                        <a:srgbClr val="A09B91"/>
                      </a:solidFill>
                      <a:prstDash val="solid"/>
                      <a:round/>
                      <a:headEnd type="none" w="med" len="med"/>
                      <a:tailEnd type="none" w="med" len="med"/>
                    </a:lnT>
                    <a:lnB w="6350" cap="flat" cmpd="sng" algn="ctr">
                      <a:solidFill>
                        <a:srgbClr val="A09B91"/>
                      </a:solidFill>
                      <a:prstDash val="solid"/>
                      <a:round/>
                      <a:headEnd type="none" w="med" len="med"/>
                      <a:tailEnd type="none" w="med" len="med"/>
                    </a:lnB>
                    <a:solidFill>
                      <a:srgbClr val="DBD7CF"/>
                    </a:solidFill>
                  </a:tcPr>
                </a:tc>
                <a:tc>
                  <a:txBody>
                    <a:bodyPr/>
                    <a:lstStyle/>
                    <a:p>
                      <a:pPr algn="ctr"/>
                      <a:r>
                        <a:rPr lang="en-US" sz="1000" b="1" dirty="0">
                          <a:effectLst/>
                        </a:rPr>
                        <a:t>SLOC (million)</a:t>
                      </a:r>
                    </a:p>
                  </a:txBody>
                  <a:tcPr anchor="ctr">
                    <a:lnL w="6350" cap="flat" cmpd="sng" algn="ctr">
                      <a:solidFill>
                        <a:srgbClr val="A09B91"/>
                      </a:solidFill>
                      <a:prstDash val="solid"/>
                      <a:round/>
                      <a:headEnd type="none" w="med" len="med"/>
                      <a:tailEnd type="none" w="med" len="med"/>
                    </a:lnL>
                    <a:lnR w="6350" cap="flat" cmpd="sng" algn="ctr">
                      <a:solidFill>
                        <a:srgbClr val="A09B91"/>
                      </a:solidFill>
                      <a:prstDash val="solid"/>
                      <a:round/>
                      <a:headEnd type="none" w="med" len="med"/>
                      <a:tailEnd type="none" w="med" len="med"/>
                    </a:lnR>
                    <a:lnT w="6350" cap="flat" cmpd="sng" algn="ctr">
                      <a:solidFill>
                        <a:srgbClr val="A09B91"/>
                      </a:solidFill>
                      <a:prstDash val="solid"/>
                      <a:round/>
                      <a:headEnd type="none" w="med" len="med"/>
                      <a:tailEnd type="none" w="med" len="med"/>
                    </a:lnT>
                    <a:lnB w="6350" cap="flat" cmpd="sng" algn="ctr">
                      <a:solidFill>
                        <a:srgbClr val="A09B91"/>
                      </a:solidFill>
                      <a:prstDash val="solid"/>
                      <a:round/>
                      <a:headEnd type="none" w="med" len="med"/>
                      <a:tailEnd type="none" w="med" len="med"/>
                    </a:lnB>
                    <a:solidFill>
                      <a:srgbClr val="DBD7CF"/>
                    </a:solidFill>
                  </a:tcPr>
                </a:tc>
                <a:extLst>
                  <a:ext uri="{0D108BD9-81ED-4DB2-BD59-A6C34878D82A}">
                    <a16:rowId xmlns:a16="http://schemas.microsoft.com/office/drawing/2014/main" val="10000"/>
                  </a:ext>
                </a:extLst>
              </a:tr>
              <a:tr h="465063">
                <a:tc>
                  <a:txBody>
                    <a:bodyPr/>
                    <a:lstStyle/>
                    <a:p>
                      <a:r>
                        <a:rPr lang="en-US" sz="1000">
                          <a:effectLst/>
                        </a:rPr>
                        <a:t>1993</a:t>
                      </a:r>
                    </a:p>
                  </a:txBody>
                  <a:tcPr anchor="ctr">
                    <a:lnL w="6350" cap="flat" cmpd="sng" algn="ctr">
                      <a:solidFill>
                        <a:srgbClr val="A09B91"/>
                      </a:solidFill>
                      <a:prstDash val="solid"/>
                      <a:round/>
                      <a:headEnd type="none" w="med" len="med"/>
                      <a:tailEnd type="none" w="med" len="med"/>
                    </a:lnL>
                    <a:lnR w="6350" cap="flat" cmpd="sng" algn="ctr">
                      <a:solidFill>
                        <a:srgbClr val="A09B91"/>
                      </a:solidFill>
                      <a:prstDash val="solid"/>
                      <a:round/>
                      <a:headEnd type="none" w="med" len="med"/>
                      <a:tailEnd type="none" w="med" len="med"/>
                    </a:lnR>
                    <a:lnT w="6350" cap="flat" cmpd="sng" algn="ctr">
                      <a:solidFill>
                        <a:srgbClr val="A09B91"/>
                      </a:solidFill>
                      <a:prstDash val="solid"/>
                      <a:round/>
                      <a:headEnd type="none" w="med" len="med"/>
                      <a:tailEnd type="none" w="med" len="med"/>
                    </a:lnT>
                    <a:lnB w="6350" cap="flat" cmpd="sng" algn="ctr">
                      <a:solidFill>
                        <a:srgbClr val="A09B91"/>
                      </a:solidFill>
                      <a:prstDash val="solid"/>
                      <a:round/>
                      <a:headEnd type="none" w="med" len="med"/>
                      <a:tailEnd type="none" w="med" len="med"/>
                    </a:lnB>
                    <a:solidFill>
                      <a:srgbClr val="E5E2DB"/>
                    </a:solidFill>
                  </a:tcPr>
                </a:tc>
                <a:tc>
                  <a:txBody>
                    <a:bodyPr/>
                    <a:lstStyle/>
                    <a:p>
                      <a:r>
                        <a:rPr lang="en-US" sz="1000">
                          <a:effectLst/>
                        </a:rPr>
                        <a:t>Windows NT 3.1</a:t>
                      </a:r>
                    </a:p>
                  </a:txBody>
                  <a:tcPr anchor="ctr">
                    <a:lnL w="6350" cap="flat" cmpd="sng" algn="ctr">
                      <a:solidFill>
                        <a:srgbClr val="A09B91"/>
                      </a:solidFill>
                      <a:prstDash val="solid"/>
                      <a:round/>
                      <a:headEnd type="none" w="med" len="med"/>
                      <a:tailEnd type="none" w="med" len="med"/>
                    </a:lnL>
                    <a:lnR w="6350" cap="flat" cmpd="sng" algn="ctr">
                      <a:solidFill>
                        <a:srgbClr val="A09B91"/>
                      </a:solidFill>
                      <a:prstDash val="solid"/>
                      <a:round/>
                      <a:headEnd type="none" w="med" len="med"/>
                      <a:tailEnd type="none" w="med" len="med"/>
                    </a:lnR>
                    <a:lnT w="6350" cap="flat" cmpd="sng" algn="ctr">
                      <a:solidFill>
                        <a:srgbClr val="A09B91"/>
                      </a:solidFill>
                      <a:prstDash val="solid"/>
                      <a:round/>
                      <a:headEnd type="none" w="med" len="med"/>
                      <a:tailEnd type="none" w="med" len="med"/>
                    </a:lnT>
                    <a:lnB w="6350" cap="flat" cmpd="sng" algn="ctr">
                      <a:solidFill>
                        <a:srgbClr val="A09B91"/>
                      </a:solidFill>
                      <a:prstDash val="solid"/>
                      <a:round/>
                      <a:headEnd type="none" w="med" len="med"/>
                      <a:tailEnd type="none" w="med" len="med"/>
                    </a:lnB>
                    <a:solidFill>
                      <a:srgbClr val="E5E2DB"/>
                    </a:solidFill>
                  </a:tcPr>
                </a:tc>
                <a:tc>
                  <a:txBody>
                    <a:bodyPr/>
                    <a:lstStyle/>
                    <a:p>
                      <a:r>
                        <a:rPr lang="en-US" sz="1000">
                          <a:effectLst/>
                        </a:rPr>
                        <a:t>4–5</a:t>
                      </a:r>
                      <a:r>
                        <a:rPr lang="en-US" sz="1000" b="0" i="0" u="none" strike="noStrike" baseline="30000">
                          <a:solidFill>
                            <a:srgbClr val="0A0073"/>
                          </a:solidFill>
                          <a:effectLst/>
                          <a:hlinkClick r:id="rId4"/>
                        </a:rPr>
                        <a:t>[2]</a:t>
                      </a:r>
                      <a:endParaRPr lang="en-US" sz="1000">
                        <a:effectLst/>
                      </a:endParaRPr>
                    </a:p>
                  </a:txBody>
                  <a:tcPr anchor="ctr">
                    <a:lnL w="6350" cap="flat" cmpd="sng" algn="ctr">
                      <a:solidFill>
                        <a:srgbClr val="A09B91"/>
                      </a:solidFill>
                      <a:prstDash val="solid"/>
                      <a:round/>
                      <a:headEnd type="none" w="med" len="med"/>
                      <a:tailEnd type="none" w="med" len="med"/>
                    </a:lnL>
                    <a:lnR w="6350" cap="flat" cmpd="sng" algn="ctr">
                      <a:solidFill>
                        <a:srgbClr val="A09B91"/>
                      </a:solidFill>
                      <a:prstDash val="solid"/>
                      <a:round/>
                      <a:headEnd type="none" w="med" len="med"/>
                      <a:tailEnd type="none" w="med" len="med"/>
                    </a:lnR>
                    <a:lnT w="6350" cap="flat" cmpd="sng" algn="ctr">
                      <a:solidFill>
                        <a:srgbClr val="A09B91"/>
                      </a:solidFill>
                      <a:prstDash val="solid"/>
                      <a:round/>
                      <a:headEnd type="none" w="med" len="med"/>
                      <a:tailEnd type="none" w="med" len="med"/>
                    </a:lnT>
                    <a:lnB w="6350" cap="flat" cmpd="sng" algn="ctr">
                      <a:solidFill>
                        <a:srgbClr val="A09B91"/>
                      </a:solidFill>
                      <a:prstDash val="solid"/>
                      <a:round/>
                      <a:headEnd type="none" w="med" len="med"/>
                      <a:tailEnd type="none" w="med" len="med"/>
                    </a:lnB>
                    <a:solidFill>
                      <a:srgbClr val="E5E2DB"/>
                    </a:solidFill>
                  </a:tcPr>
                </a:tc>
                <a:extLst>
                  <a:ext uri="{0D108BD9-81ED-4DB2-BD59-A6C34878D82A}">
                    <a16:rowId xmlns:a16="http://schemas.microsoft.com/office/drawing/2014/main" val="10001"/>
                  </a:ext>
                </a:extLst>
              </a:tr>
              <a:tr h="465063">
                <a:tc>
                  <a:txBody>
                    <a:bodyPr/>
                    <a:lstStyle/>
                    <a:p>
                      <a:r>
                        <a:rPr lang="en-US" sz="1000" b="0" u="sng">
                          <a:effectLst/>
                        </a:rPr>
                        <a:t>1994</a:t>
                      </a:r>
                    </a:p>
                  </a:txBody>
                  <a:tcPr anchor="ctr">
                    <a:lnL w="6350" cap="flat" cmpd="sng" algn="ctr">
                      <a:solidFill>
                        <a:srgbClr val="A09B91"/>
                      </a:solidFill>
                      <a:prstDash val="solid"/>
                      <a:round/>
                      <a:headEnd type="none" w="med" len="med"/>
                      <a:tailEnd type="none" w="med" len="med"/>
                    </a:lnL>
                    <a:lnR w="6350" cap="flat" cmpd="sng" algn="ctr">
                      <a:solidFill>
                        <a:srgbClr val="A09B91"/>
                      </a:solidFill>
                      <a:prstDash val="solid"/>
                      <a:round/>
                      <a:headEnd type="none" w="med" len="med"/>
                      <a:tailEnd type="none" w="med" len="med"/>
                    </a:lnR>
                    <a:lnT w="6350" cap="flat" cmpd="sng" algn="ctr">
                      <a:solidFill>
                        <a:srgbClr val="A09B91"/>
                      </a:solidFill>
                      <a:prstDash val="solid"/>
                      <a:round/>
                      <a:headEnd type="none" w="med" len="med"/>
                      <a:tailEnd type="none" w="med" len="med"/>
                    </a:lnT>
                    <a:lnB w="6350" cap="flat" cmpd="sng" algn="ctr">
                      <a:solidFill>
                        <a:srgbClr val="A09B91"/>
                      </a:solidFill>
                      <a:prstDash val="solid"/>
                      <a:round/>
                      <a:headEnd type="none" w="med" len="med"/>
                      <a:tailEnd type="none" w="med" len="med"/>
                    </a:lnB>
                    <a:solidFill>
                      <a:schemeClr val="accent2"/>
                    </a:solidFill>
                  </a:tcPr>
                </a:tc>
                <a:tc>
                  <a:txBody>
                    <a:bodyPr/>
                    <a:lstStyle/>
                    <a:p>
                      <a:r>
                        <a:rPr lang="en-US" sz="1000" b="0" u="sng">
                          <a:effectLst/>
                        </a:rPr>
                        <a:t>Windows NT 3.5</a:t>
                      </a:r>
                    </a:p>
                  </a:txBody>
                  <a:tcPr anchor="ctr">
                    <a:lnL w="6350" cap="flat" cmpd="sng" algn="ctr">
                      <a:solidFill>
                        <a:srgbClr val="A09B91"/>
                      </a:solidFill>
                      <a:prstDash val="solid"/>
                      <a:round/>
                      <a:headEnd type="none" w="med" len="med"/>
                      <a:tailEnd type="none" w="med" len="med"/>
                    </a:lnL>
                    <a:lnR w="6350" cap="flat" cmpd="sng" algn="ctr">
                      <a:solidFill>
                        <a:srgbClr val="A09B91"/>
                      </a:solidFill>
                      <a:prstDash val="solid"/>
                      <a:round/>
                      <a:headEnd type="none" w="med" len="med"/>
                      <a:tailEnd type="none" w="med" len="med"/>
                    </a:lnR>
                    <a:lnT w="6350" cap="flat" cmpd="sng" algn="ctr">
                      <a:solidFill>
                        <a:srgbClr val="A09B91"/>
                      </a:solidFill>
                      <a:prstDash val="solid"/>
                      <a:round/>
                      <a:headEnd type="none" w="med" len="med"/>
                      <a:tailEnd type="none" w="med" len="med"/>
                    </a:lnT>
                    <a:lnB w="6350" cap="flat" cmpd="sng" algn="ctr">
                      <a:solidFill>
                        <a:srgbClr val="A09B91"/>
                      </a:solidFill>
                      <a:prstDash val="solid"/>
                      <a:round/>
                      <a:headEnd type="none" w="med" len="med"/>
                      <a:tailEnd type="none" w="med" len="med"/>
                    </a:lnB>
                    <a:solidFill>
                      <a:schemeClr val="accent2"/>
                    </a:solidFill>
                  </a:tcPr>
                </a:tc>
                <a:tc>
                  <a:txBody>
                    <a:bodyPr/>
                    <a:lstStyle/>
                    <a:p>
                      <a:r>
                        <a:rPr lang="en-US" sz="1000" b="0" u="sng" dirty="0">
                          <a:effectLst/>
                        </a:rPr>
                        <a:t>7–8</a:t>
                      </a:r>
                      <a:r>
                        <a:rPr lang="en-US" sz="1000" b="0" i="0" u="sng" strike="noStrike" baseline="30000" dirty="0">
                          <a:solidFill>
                            <a:srgbClr val="0A0073"/>
                          </a:solidFill>
                          <a:effectLst/>
                          <a:hlinkClick r:id="rId4"/>
                        </a:rPr>
                        <a:t>[2]</a:t>
                      </a:r>
                      <a:endParaRPr lang="en-US" sz="1000" b="0" u="sng" dirty="0">
                        <a:effectLst/>
                      </a:endParaRPr>
                    </a:p>
                  </a:txBody>
                  <a:tcPr anchor="ctr">
                    <a:lnL w="6350" cap="flat" cmpd="sng" algn="ctr">
                      <a:solidFill>
                        <a:srgbClr val="A09B91"/>
                      </a:solidFill>
                      <a:prstDash val="solid"/>
                      <a:round/>
                      <a:headEnd type="none" w="med" len="med"/>
                      <a:tailEnd type="none" w="med" len="med"/>
                    </a:lnL>
                    <a:lnR w="6350" cap="flat" cmpd="sng" algn="ctr">
                      <a:solidFill>
                        <a:srgbClr val="A09B91"/>
                      </a:solidFill>
                      <a:prstDash val="solid"/>
                      <a:round/>
                      <a:headEnd type="none" w="med" len="med"/>
                      <a:tailEnd type="none" w="med" len="med"/>
                    </a:lnR>
                    <a:lnT w="6350" cap="flat" cmpd="sng" algn="ctr">
                      <a:solidFill>
                        <a:srgbClr val="A09B91"/>
                      </a:solidFill>
                      <a:prstDash val="solid"/>
                      <a:round/>
                      <a:headEnd type="none" w="med" len="med"/>
                      <a:tailEnd type="none" w="med" len="med"/>
                    </a:lnT>
                    <a:lnB w="6350" cap="flat" cmpd="sng" algn="ctr">
                      <a:solidFill>
                        <a:srgbClr val="A09B91"/>
                      </a:solidFill>
                      <a:prstDash val="solid"/>
                      <a:round/>
                      <a:headEnd type="none" w="med" len="med"/>
                      <a:tailEnd type="none" w="med" len="med"/>
                    </a:lnB>
                    <a:solidFill>
                      <a:schemeClr val="accent2"/>
                    </a:solidFill>
                  </a:tcPr>
                </a:tc>
                <a:extLst>
                  <a:ext uri="{0D108BD9-81ED-4DB2-BD59-A6C34878D82A}">
                    <a16:rowId xmlns:a16="http://schemas.microsoft.com/office/drawing/2014/main" val="10002"/>
                  </a:ext>
                </a:extLst>
              </a:tr>
              <a:tr h="465063">
                <a:tc>
                  <a:txBody>
                    <a:bodyPr/>
                    <a:lstStyle/>
                    <a:p>
                      <a:r>
                        <a:rPr lang="en-US" sz="1000">
                          <a:effectLst/>
                        </a:rPr>
                        <a:t>1996</a:t>
                      </a:r>
                    </a:p>
                  </a:txBody>
                  <a:tcPr anchor="ctr">
                    <a:lnL w="6350" cap="flat" cmpd="sng" algn="ctr">
                      <a:solidFill>
                        <a:srgbClr val="A09B91"/>
                      </a:solidFill>
                      <a:prstDash val="solid"/>
                      <a:round/>
                      <a:headEnd type="none" w="med" len="med"/>
                      <a:tailEnd type="none" w="med" len="med"/>
                    </a:lnL>
                    <a:lnR w="6350" cap="flat" cmpd="sng" algn="ctr">
                      <a:solidFill>
                        <a:srgbClr val="A09B91"/>
                      </a:solidFill>
                      <a:prstDash val="solid"/>
                      <a:round/>
                      <a:headEnd type="none" w="med" len="med"/>
                      <a:tailEnd type="none" w="med" len="med"/>
                    </a:lnR>
                    <a:lnT w="6350" cap="flat" cmpd="sng" algn="ctr">
                      <a:solidFill>
                        <a:srgbClr val="A09B91"/>
                      </a:solidFill>
                      <a:prstDash val="solid"/>
                      <a:round/>
                      <a:headEnd type="none" w="med" len="med"/>
                      <a:tailEnd type="none" w="med" len="med"/>
                    </a:lnT>
                    <a:lnB w="6350" cap="flat" cmpd="sng" algn="ctr">
                      <a:solidFill>
                        <a:srgbClr val="A09B91"/>
                      </a:solidFill>
                      <a:prstDash val="solid"/>
                      <a:round/>
                      <a:headEnd type="none" w="med" len="med"/>
                      <a:tailEnd type="none" w="med" len="med"/>
                    </a:lnB>
                    <a:solidFill>
                      <a:srgbClr val="E5E2DB"/>
                    </a:solidFill>
                  </a:tcPr>
                </a:tc>
                <a:tc>
                  <a:txBody>
                    <a:bodyPr/>
                    <a:lstStyle/>
                    <a:p>
                      <a:r>
                        <a:rPr lang="en-US" sz="1000">
                          <a:effectLst/>
                        </a:rPr>
                        <a:t>Windows NT 4.0</a:t>
                      </a:r>
                    </a:p>
                  </a:txBody>
                  <a:tcPr anchor="ctr">
                    <a:lnL w="6350" cap="flat" cmpd="sng" algn="ctr">
                      <a:solidFill>
                        <a:srgbClr val="A09B91"/>
                      </a:solidFill>
                      <a:prstDash val="solid"/>
                      <a:round/>
                      <a:headEnd type="none" w="med" len="med"/>
                      <a:tailEnd type="none" w="med" len="med"/>
                    </a:lnL>
                    <a:lnR w="6350" cap="flat" cmpd="sng" algn="ctr">
                      <a:solidFill>
                        <a:srgbClr val="A09B91"/>
                      </a:solidFill>
                      <a:prstDash val="solid"/>
                      <a:round/>
                      <a:headEnd type="none" w="med" len="med"/>
                      <a:tailEnd type="none" w="med" len="med"/>
                    </a:lnR>
                    <a:lnT w="6350" cap="flat" cmpd="sng" algn="ctr">
                      <a:solidFill>
                        <a:srgbClr val="A09B91"/>
                      </a:solidFill>
                      <a:prstDash val="solid"/>
                      <a:round/>
                      <a:headEnd type="none" w="med" len="med"/>
                      <a:tailEnd type="none" w="med" len="med"/>
                    </a:lnT>
                    <a:lnB w="6350" cap="flat" cmpd="sng" algn="ctr">
                      <a:solidFill>
                        <a:srgbClr val="A09B91"/>
                      </a:solidFill>
                      <a:prstDash val="solid"/>
                      <a:round/>
                      <a:headEnd type="none" w="med" len="med"/>
                      <a:tailEnd type="none" w="med" len="med"/>
                    </a:lnB>
                    <a:solidFill>
                      <a:srgbClr val="E5E2DB"/>
                    </a:solidFill>
                  </a:tcPr>
                </a:tc>
                <a:tc>
                  <a:txBody>
                    <a:bodyPr/>
                    <a:lstStyle/>
                    <a:p>
                      <a:r>
                        <a:rPr lang="en-US" sz="1000">
                          <a:effectLst/>
                        </a:rPr>
                        <a:t>11–12</a:t>
                      </a:r>
                      <a:r>
                        <a:rPr lang="en-US" sz="1000" b="0" i="0" u="none" strike="noStrike" baseline="30000">
                          <a:solidFill>
                            <a:srgbClr val="0A0073"/>
                          </a:solidFill>
                          <a:effectLst/>
                          <a:hlinkClick r:id="rId4"/>
                        </a:rPr>
                        <a:t>[2]</a:t>
                      </a:r>
                      <a:endParaRPr lang="en-US" sz="1000">
                        <a:effectLst/>
                      </a:endParaRPr>
                    </a:p>
                  </a:txBody>
                  <a:tcPr anchor="ctr">
                    <a:lnL w="6350" cap="flat" cmpd="sng" algn="ctr">
                      <a:solidFill>
                        <a:srgbClr val="A09B91"/>
                      </a:solidFill>
                      <a:prstDash val="solid"/>
                      <a:round/>
                      <a:headEnd type="none" w="med" len="med"/>
                      <a:tailEnd type="none" w="med" len="med"/>
                    </a:lnL>
                    <a:lnR w="6350" cap="flat" cmpd="sng" algn="ctr">
                      <a:solidFill>
                        <a:srgbClr val="A09B91"/>
                      </a:solidFill>
                      <a:prstDash val="solid"/>
                      <a:round/>
                      <a:headEnd type="none" w="med" len="med"/>
                      <a:tailEnd type="none" w="med" len="med"/>
                    </a:lnR>
                    <a:lnT w="6350" cap="flat" cmpd="sng" algn="ctr">
                      <a:solidFill>
                        <a:srgbClr val="A09B91"/>
                      </a:solidFill>
                      <a:prstDash val="solid"/>
                      <a:round/>
                      <a:headEnd type="none" w="med" len="med"/>
                      <a:tailEnd type="none" w="med" len="med"/>
                    </a:lnT>
                    <a:lnB w="6350" cap="flat" cmpd="sng" algn="ctr">
                      <a:solidFill>
                        <a:srgbClr val="A09B91"/>
                      </a:solidFill>
                      <a:prstDash val="solid"/>
                      <a:round/>
                      <a:headEnd type="none" w="med" len="med"/>
                      <a:tailEnd type="none" w="med" len="med"/>
                    </a:lnB>
                    <a:solidFill>
                      <a:srgbClr val="E5E2DB"/>
                    </a:solidFill>
                  </a:tcPr>
                </a:tc>
                <a:extLst>
                  <a:ext uri="{0D108BD9-81ED-4DB2-BD59-A6C34878D82A}">
                    <a16:rowId xmlns:a16="http://schemas.microsoft.com/office/drawing/2014/main" val="10003"/>
                  </a:ext>
                </a:extLst>
              </a:tr>
              <a:tr h="286193">
                <a:tc>
                  <a:txBody>
                    <a:bodyPr/>
                    <a:lstStyle/>
                    <a:p>
                      <a:r>
                        <a:rPr lang="en-US" sz="1000">
                          <a:effectLst/>
                        </a:rPr>
                        <a:t>2000</a:t>
                      </a:r>
                    </a:p>
                  </a:txBody>
                  <a:tcPr anchor="ctr">
                    <a:lnL w="6350" cap="flat" cmpd="sng" algn="ctr">
                      <a:solidFill>
                        <a:srgbClr val="A09B91"/>
                      </a:solidFill>
                      <a:prstDash val="solid"/>
                      <a:round/>
                      <a:headEnd type="none" w="med" len="med"/>
                      <a:tailEnd type="none" w="med" len="med"/>
                    </a:lnL>
                    <a:lnR w="6350" cap="flat" cmpd="sng" algn="ctr">
                      <a:solidFill>
                        <a:srgbClr val="A09B91"/>
                      </a:solidFill>
                      <a:prstDash val="solid"/>
                      <a:round/>
                      <a:headEnd type="none" w="med" len="med"/>
                      <a:tailEnd type="none" w="med" len="med"/>
                    </a:lnR>
                    <a:lnT w="6350" cap="flat" cmpd="sng" algn="ctr">
                      <a:solidFill>
                        <a:srgbClr val="A09B91"/>
                      </a:solidFill>
                      <a:prstDash val="solid"/>
                      <a:round/>
                      <a:headEnd type="none" w="med" len="med"/>
                      <a:tailEnd type="none" w="med" len="med"/>
                    </a:lnT>
                    <a:lnB w="6350" cap="flat" cmpd="sng" algn="ctr">
                      <a:solidFill>
                        <a:srgbClr val="A09B91"/>
                      </a:solidFill>
                      <a:prstDash val="solid"/>
                      <a:round/>
                      <a:headEnd type="none" w="med" len="med"/>
                      <a:tailEnd type="none" w="med" len="med"/>
                    </a:lnB>
                    <a:solidFill>
                      <a:srgbClr val="E5E2DB"/>
                    </a:solidFill>
                  </a:tcPr>
                </a:tc>
                <a:tc>
                  <a:txBody>
                    <a:bodyPr/>
                    <a:lstStyle/>
                    <a:p>
                      <a:r>
                        <a:rPr lang="en-US" sz="1000">
                          <a:effectLst/>
                        </a:rPr>
                        <a:t>Windows 2000</a:t>
                      </a:r>
                    </a:p>
                  </a:txBody>
                  <a:tcPr anchor="ctr">
                    <a:lnL w="6350" cap="flat" cmpd="sng" algn="ctr">
                      <a:solidFill>
                        <a:srgbClr val="A09B91"/>
                      </a:solidFill>
                      <a:prstDash val="solid"/>
                      <a:round/>
                      <a:headEnd type="none" w="med" len="med"/>
                      <a:tailEnd type="none" w="med" len="med"/>
                    </a:lnL>
                    <a:lnR w="6350" cap="flat" cmpd="sng" algn="ctr">
                      <a:solidFill>
                        <a:srgbClr val="A09B91"/>
                      </a:solidFill>
                      <a:prstDash val="solid"/>
                      <a:round/>
                      <a:headEnd type="none" w="med" len="med"/>
                      <a:tailEnd type="none" w="med" len="med"/>
                    </a:lnR>
                    <a:lnT w="6350" cap="flat" cmpd="sng" algn="ctr">
                      <a:solidFill>
                        <a:srgbClr val="A09B91"/>
                      </a:solidFill>
                      <a:prstDash val="solid"/>
                      <a:round/>
                      <a:headEnd type="none" w="med" len="med"/>
                      <a:tailEnd type="none" w="med" len="med"/>
                    </a:lnT>
                    <a:lnB w="6350" cap="flat" cmpd="sng" algn="ctr">
                      <a:solidFill>
                        <a:srgbClr val="A09B91"/>
                      </a:solidFill>
                      <a:prstDash val="solid"/>
                      <a:round/>
                      <a:headEnd type="none" w="med" len="med"/>
                      <a:tailEnd type="none" w="med" len="med"/>
                    </a:lnB>
                    <a:solidFill>
                      <a:srgbClr val="E5E2DB"/>
                    </a:solidFill>
                  </a:tcPr>
                </a:tc>
                <a:tc>
                  <a:txBody>
                    <a:bodyPr/>
                    <a:lstStyle/>
                    <a:p>
                      <a:r>
                        <a:rPr lang="en-US" sz="1000">
                          <a:effectLst/>
                        </a:rPr>
                        <a:t>more than 29</a:t>
                      </a:r>
                      <a:r>
                        <a:rPr lang="en-US" sz="1000" b="0" i="0" u="none" strike="noStrike" baseline="30000">
                          <a:solidFill>
                            <a:srgbClr val="0A0073"/>
                          </a:solidFill>
                          <a:effectLst/>
                          <a:hlinkClick r:id="rId4"/>
                        </a:rPr>
                        <a:t>[2]</a:t>
                      </a:r>
                      <a:endParaRPr lang="en-US" sz="1000">
                        <a:effectLst/>
                      </a:endParaRPr>
                    </a:p>
                  </a:txBody>
                  <a:tcPr anchor="ctr">
                    <a:lnL w="6350" cap="flat" cmpd="sng" algn="ctr">
                      <a:solidFill>
                        <a:srgbClr val="A09B91"/>
                      </a:solidFill>
                      <a:prstDash val="solid"/>
                      <a:round/>
                      <a:headEnd type="none" w="med" len="med"/>
                      <a:tailEnd type="none" w="med" len="med"/>
                    </a:lnL>
                    <a:lnR w="6350" cap="flat" cmpd="sng" algn="ctr">
                      <a:solidFill>
                        <a:srgbClr val="A09B91"/>
                      </a:solidFill>
                      <a:prstDash val="solid"/>
                      <a:round/>
                      <a:headEnd type="none" w="med" len="med"/>
                      <a:tailEnd type="none" w="med" len="med"/>
                    </a:lnR>
                    <a:lnT w="6350" cap="flat" cmpd="sng" algn="ctr">
                      <a:solidFill>
                        <a:srgbClr val="A09B91"/>
                      </a:solidFill>
                      <a:prstDash val="solid"/>
                      <a:round/>
                      <a:headEnd type="none" w="med" len="med"/>
                      <a:tailEnd type="none" w="med" len="med"/>
                    </a:lnT>
                    <a:lnB w="6350" cap="flat" cmpd="sng" algn="ctr">
                      <a:solidFill>
                        <a:srgbClr val="A09B91"/>
                      </a:solidFill>
                      <a:prstDash val="solid"/>
                      <a:round/>
                      <a:headEnd type="none" w="med" len="med"/>
                      <a:tailEnd type="none" w="med" len="med"/>
                    </a:lnB>
                    <a:solidFill>
                      <a:srgbClr val="E5E2DB"/>
                    </a:solidFill>
                  </a:tcPr>
                </a:tc>
                <a:extLst>
                  <a:ext uri="{0D108BD9-81ED-4DB2-BD59-A6C34878D82A}">
                    <a16:rowId xmlns:a16="http://schemas.microsoft.com/office/drawing/2014/main" val="10004"/>
                  </a:ext>
                </a:extLst>
              </a:tr>
              <a:tr h="286193">
                <a:tc>
                  <a:txBody>
                    <a:bodyPr/>
                    <a:lstStyle/>
                    <a:p>
                      <a:r>
                        <a:rPr lang="en-US" sz="1000">
                          <a:effectLst/>
                        </a:rPr>
                        <a:t>2001</a:t>
                      </a:r>
                    </a:p>
                  </a:txBody>
                  <a:tcPr anchor="ctr">
                    <a:lnL w="6350" cap="flat" cmpd="sng" algn="ctr">
                      <a:solidFill>
                        <a:srgbClr val="A09B91"/>
                      </a:solidFill>
                      <a:prstDash val="solid"/>
                      <a:round/>
                      <a:headEnd type="none" w="med" len="med"/>
                      <a:tailEnd type="none" w="med" len="med"/>
                    </a:lnL>
                    <a:lnR w="6350" cap="flat" cmpd="sng" algn="ctr">
                      <a:solidFill>
                        <a:srgbClr val="A09B91"/>
                      </a:solidFill>
                      <a:prstDash val="solid"/>
                      <a:round/>
                      <a:headEnd type="none" w="med" len="med"/>
                      <a:tailEnd type="none" w="med" len="med"/>
                    </a:lnR>
                    <a:lnT w="6350" cap="flat" cmpd="sng" algn="ctr">
                      <a:solidFill>
                        <a:srgbClr val="A09B91"/>
                      </a:solidFill>
                      <a:prstDash val="solid"/>
                      <a:round/>
                      <a:headEnd type="none" w="med" len="med"/>
                      <a:tailEnd type="none" w="med" len="med"/>
                    </a:lnT>
                    <a:lnB w="6350" cap="flat" cmpd="sng" algn="ctr">
                      <a:solidFill>
                        <a:srgbClr val="A09B91"/>
                      </a:solidFill>
                      <a:prstDash val="solid"/>
                      <a:round/>
                      <a:headEnd type="none" w="med" len="med"/>
                      <a:tailEnd type="none" w="med" len="med"/>
                    </a:lnB>
                    <a:solidFill>
                      <a:srgbClr val="E5E2DB"/>
                    </a:solidFill>
                  </a:tcPr>
                </a:tc>
                <a:tc>
                  <a:txBody>
                    <a:bodyPr/>
                    <a:lstStyle/>
                    <a:p>
                      <a:r>
                        <a:rPr lang="en-US" sz="1000">
                          <a:effectLst/>
                        </a:rPr>
                        <a:t>Windows XP</a:t>
                      </a:r>
                    </a:p>
                  </a:txBody>
                  <a:tcPr anchor="ctr">
                    <a:lnL w="6350" cap="flat" cmpd="sng" algn="ctr">
                      <a:solidFill>
                        <a:srgbClr val="A09B91"/>
                      </a:solidFill>
                      <a:prstDash val="solid"/>
                      <a:round/>
                      <a:headEnd type="none" w="med" len="med"/>
                      <a:tailEnd type="none" w="med" len="med"/>
                    </a:lnL>
                    <a:lnR w="6350" cap="flat" cmpd="sng" algn="ctr">
                      <a:solidFill>
                        <a:srgbClr val="A09B91"/>
                      </a:solidFill>
                      <a:prstDash val="solid"/>
                      <a:round/>
                      <a:headEnd type="none" w="med" len="med"/>
                      <a:tailEnd type="none" w="med" len="med"/>
                    </a:lnR>
                    <a:lnT w="6350" cap="flat" cmpd="sng" algn="ctr">
                      <a:solidFill>
                        <a:srgbClr val="A09B91"/>
                      </a:solidFill>
                      <a:prstDash val="solid"/>
                      <a:round/>
                      <a:headEnd type="none" w="med" len="med"/>
                      <a:tailEnd type="none" w="med" len="med"/>
                    </a:lnT>
                    <a:lnB w="6350" cap="flat" cmpd="sng" algn="ctr">
                      <a:solidFill>
                        <a:srgbClr val="A09B91"/>
                      </a:solidFill>
                      <a:prstDash val="solid"/>
                      <a:round/>
                      <a:headEnd type="none" w="med" len="med"/>
                      <a:tailEnd type="none" w="med" len="med"/>
                    </a:lnB>
                    <a:solidFill>
                      <a:srgbClr val="E5E2DB"/>
                    </a:solidFill>
                  </a:tcPr>
                </a:tc>
                <a:tc>
                  <a:txBody>
                    <a:bodyPr/>
                    <a:lstStyle/>
                    <a:p>
                      <a:r>
                        <a:rPr lang="en-US" sz="1000">
                          <a:effectLst/>
                        </a:rPr>
                        <a:t>45</a:t>
                      </a:r>
                      <a:r>
                        <a:rPr lang="en-US" sz="1000" b="0" i="0" u="none" strike="noStrike" baseline="30000">
                          <a:solidFill>
                            <a:srgbClr val="0A0073"/>
                          </a:solidFill>
                          <a:effectLst/>
                          <a:hlinkClick r:id="rId5"/>
                        </a:rPr>
                        <a:t>[3]</a:t>
                      </a:r>
                      <a:r>
                        <a:rPr lang="en-US" sz="1000" b="0" i="0" u="none" strike="noStrike" baseline="30000">
                          <a:solidFill>
                            <a:srgbClr val="0A0073"/>
                          </a:solidFill>
                          <a:effectLst/>
                          <a:hlinkClick r:id="rId6"/>
                        </a:rPr>
                        <a:t>[4]</a:t>
                      </a:r>
                      <a:endParaRPr lang="en-US" sz="1000">
                        <a:effectLst/>
                      </a:endParaRPr>
                    </a:p>
                  </a:txBody>
                  <a:tcPr anchor="ctr">
                    <a:lnL w="6350" cap="flat" cmpd="sng" algn="ctr">
                      <a:solidFill>
                        <a:srgbClr val="A09B91"/>
                      </a:solidFill>
                      <a:prstDash val="solid"/>
                      <a:round/>
                      <a:headEnd type="none" w="med" len="med"/>
                      <a:tailEnd type="none" w="med" len="med"/>
                    </a:lnL>
                    <a:lnR w="6350" cap="flat" cmpd="sng" algn="ctr">
                      <a:solidFill>
                        <a:srgbClr val="A09B91"/>
                      </a:solidFill>
                      <a:prstDash val="solid"/>
                      <a:round/>
                      <a:headEnd type="none" w="med" len="med"/>
                      <a:tailEnd type="none" w="med" len="med"/>
                    </a:lnR>
                    <a:lnT w="6350" cap="flat" cmpd="sng" algn="ctr">
                      <a:solidFill>
                        <a:srgbClr val="A09B91"/>
                      </a:solidFill>
                      <a:prstDash val="solid"/>
                      <a:round/>
                      <a:headEnd type="none" w="med" len="med"/>
                      <a:tailEnd type="none" w="med" len="med"/>
                    </a:lnT>
                    <a:lnB w="6350" cap="flat" cmpd="sng" algn="ctr">
                      <a:solidFill>
                        <a:srgbClr val="A09B91"/>
                      </a:solidFill>
                      <a:prstDash val="solid"/>
                      <a:round/>
                      <a:headEnd type="none" w="med" len="med"/>
                      <a:tailEnd type="none" w="med" len="med"/>
                    </a:lnB>
                    <a:solidFill>
                      <a:srgbClr val="E5E2DB"/>
                    </a:solidFill>
                  </a:tcPr>
                </a:tc>
                <a:extLst>
                  <a:ext uri="{0D108BD9-81ED-4DB2-BD59-A6C34878D82A}">
                    <a16:rowId xmlns:a16="http://schemas.microsoft.com/office/drawing/2014/main" val="10005"/>
                  </a:ext>
                </a:extLst>
              </a:tr>
              <a:tr h="465063">
                <a:tc>
                  <a:txBody>
                    <a:bodyPr/>
                    <a:lstStyle/>
                    <a:p>
                      <a:r>
                        <a:rPr lang="en-US" sz="1000">
                          <a:effectLst/>
                        </a:rPr>
                        <a:t>2003</a:t>
                      </a:r>
                    </a:p>
                  </a:txBody>
                  <a:tcPr anchor="ctr">
                    <a:lnL w="6350" cap="flat" cmpd="sng" algn="ctr">
                      <a:solidFill>
                        <a:srgbClr val="A09B91"/>
                      </a:solidFill>
                      <a:prstDash val="solid"/>
                      <a:round/>
                      <a:headEnd type="none" w="med" len="med"/>
                      <a:tailEnd type="none" w="med" len="med"/>
                    </a:lnL>
                    <a:lnR w="6350" cap="flat" cmpd="sng" algn="ctr">
                      <a:solidFill>
                        <a:srgbClr val="A09B91"/>
                      </a:solidFill>
                      <a:prstDash val="solid"/>
                      <a:round/>
                      <a:headEnd type="none" w="med" len="med"/>
                      <a:tailEnd type="none" w="med" len="med"/>
                    </a:lnR>
                    <a:lnT w="6350" cap="flat" cmpd="sng" algn="ctr">
                      <a:solidFill>
                        <a:srgbClr val="A09B91"/>
                      </a:solidFill>
                      <a:prstDash val="solid"/>
                      <a:round/>
                      <a:headEnd type="none" w="med" len="med"/>
                      <a:tailEnd type="none" w="med" len="med"/>
                    </a:lnT>
                    <a:lnB w="6350" cap="flat" cmpd="sng" algn="ctr">
                      <a:solidFill>
                        <a:srgbClr val="A09B91"/>
                      </a:solidFill>
                      <a:prstDash val="solid"/>
                      <a:round/>
                      <a:headEnd type="none" w="med" len="med"/>
                      <a:tailEnd type="none" w="med" len="med"/>
                    </a:lnB>
                    <a:solidFill>
                      <a:srgbClr val="E5E2DB"/>
                    </a:solidFill>
                  </a:tcPr>
                </a:tc>
                <a:tc>
                  <a:txBody>
                    <a:bodyPr/>
                    <a:lstStyle/>
                    <a:p>
                      <a:r>
                        <a:rPr lang="en-US" sz="1000">
                          <a:effectLst/>
                        </a:rPr>
                        <a:t>Windows Server 2003</a:t>
                      </a:r>
                    </a:p>
                  </a:txBody>
                  <a:tcPr anchor="ctr">
                    <a:lnL w="6350" cap="flat" cmpd="sng" algn="ctr">
                      <a:solidFill>
                        <a:srgbClr val="A09B91"/>
                      </a:solidFill>
                      <a:prstDash val="solid"/>
                      <a:round/>
                      <a:headEnd type="none" w="med" len="med"/>
                      <a:tailEnd type="none" w="med" len="med"/>
                    </a:lnL>
                    <a:lnR w="6350" cap="flat" cmpd="sng" algn="ctr">
                      <a:solidFill>
                        <a:srgbClr val="A09B91"/>
                      </a:solidFill>
                      <a:prstDash val="solid"/>
                      <a:round/>
                      <a:headEnd type="none" w="med" len="med"/>
                      <a:tailEnd type="none" w="med" len="med"/>
                    </a:lnR>
                    <a:lnT w="6350" cap="flat" cmpd="sng" algn="ctr">
                      <a:solidFill>
                        <a:srgbClr val="A09B91"/>
                      </a:solidFill>
                      <a:prstDash val="solid"/>
                      <a:round/>
                      <a:headEnd type="none" w="med" len="med"/>
                      <a:tailEnd type="none" w="med" len="med"/>
                    </a:lnT>
                    <a:lnB w="6350" cap="flat" cmpd="sng" algn="ctr">
                      <a:solidFill>
                        <a:srgbClr val="A09B91"/>
                      </a:solidFill>
                      <a:prstDash val="solid"/>
                      <a:round/>
                      <a:headEnd type="none" w="med" len="med"/>
                      <a:tailEnd type="none" w="med" len="med"/>
                    </a:lnB>
                    <a:solidFill>
                      <a:srgbClr val="E5E2DB"/>
                    </a:solidFill>
                  </a:tcPr>
                </a:tc>
                <a:tc>
                  <a:txBody>
                    <a:bodyPr/>
                    <a:lstStyle/>
                    <a:p>
                      <a:r>
                        <a:rPr lang="en-US" sz="1000" dirty="0">
                          <a:effectLst/>
                        </a:rPr>
                        <a:t>50</a:t>
                      </a:r>
                      <a:r>
                        <a:rPr lang="en-US" sz="1000" b="0" i="0" u="none" strike="noStrike" baseline="30000" dirty="0">
                          <a:solidFill>
                            <a:srgbClr val="0A0073"/>
                          </a:solidFill>
                          <a:effectLst/>
                          <a:hlinkClick r:id="rId4"/>
                        </a:rPr>
                        <a:t>[2]</a:t>
                      </a:r>
                      <a:endParaRPr lang="en-US" sz="1000" dirty="0">
                        <a:effectLst/>
                      </a:endParaRPr>
                    </a:p>
                  </a:txBody>
                  <a:tcPr anchor="ctr">
                    <a:lnL w="6350" cap="flat" cmpd="sng" algn="ctr">
                      <a:solidFill>
                        <a:srgbClr val="A09B91"/>
                      </a:solidFill>
                      <a:prstDash val="solid"/>
                      <a:round/>
                      <a:headEnd type="none" w="med" len="med"/>
                      <a:tailEnd type="none" w="med" len="med"/>
                    </a:lnL>
                    <a:lnR w="6350" cap="flat" cmpd="sng" algn="ctr">
                      <a:solidFill>
                        <a:srgbClr val="A09B91"/>
                      </a:solidFill>
                      <a:prstDash val="solid"/>
                      <a:round/>
                      <a:headEnd type="none" w="med" len="med"/>
                      <a:tailEnd type="none" w="med" len="med"/>
                    </a:lnR>
                    <a:lnT w="6350" cap="flat" cmpd="sng" algn="ctr">
                      <a:solidFill>
                        <a:srgbClr val="A09B91"/>
                      </a:solidFill>
                      <a:prstDash val="solid"/>
                      <a:round/>
                      <a:headEnd type="none" w="med" len="med"/>
                      <a:tailEnd type="none" w="med" len="med"/>
                    </a:lnT>
                    <a:lnB w="6350" cap="flat" cmpd="sng" algn="ctr">
                      <a:solidFill>
                        <a:srgbClr val="A09B91"/>
                      </a:solidFill>
                      <a:prstDash val="solid"/>
                      <a:round/>
                      <a:headEnd type="none" w="med" len="med"/>
                      <a:tailEnd type="none" w="med" len="med"/>
                    </a:lnB>
                    <a:solidFill>
                      <a:srgbClr val="E5E2DB"/>
                    </a:solid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20395649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Vision of Data Mapping Access Hierarchy for Auto Parser</a:t>
            </a:r>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5" name="Object 4"/>
          <p:cNvGraphicFramePr>
            <a:graphicFrameLocks noChangeAspect="1"/>
          </p:cNvGraphicFramePr>
          <p:nvPr>
            <p:extLst>
              <p:ext uri="{D42A27DB-BD31-4B8C-83A1-F6EECF244321}">
                <p14:modId xmlns:p14="http://schemas.microsoft.com/office/powerpoint/2010/main" val="1826934301"/>
              </p:ext>
            </p:extLst>
          </p:nvPr>
        </p:nvGraphicFramePr>
        <p:xfrm>
          <a:off x="2663113" y="3031125"/>
          <a:ext cx="5387975" cy="1828800"/>
        </p:xfrm>
        <a:graphic>
          <a:graphicData uri="http://schemas.openxmlformats.org/presentationml/2006/ole">
            <mc:AlternateContent xmlns:mc="http://schemas.openxmlformats.org/markup-compatibility/2006">
              <mc:Choice xmlns:v="urn:schemas-microsoft-com:vml" Requires="v">
                <p:oleObj spid="_x0000_s11717" name="Visio" r:id="rId3" imgW="6515047" imgH="2209800" progId="Visio.Drawing.15">
                  <p:embed/>
                </p:oleObj>
              </mc:Choice>
              <mc:Fallback>
                <p:oleObj name="Visio" r:id="rId3" imgW="6515047" imgH="2209800" progId="Visio.Drawing.15">
                  <p:embed/>
                  <p:pic>
                    <p:nvPicPr>
                      <p:cNvPr id="0" name=""/>
                      <p:cNvPicPr>
                        <a:picLocks noChangeAspect="1" noChangeArrowheads="1"/>
                      </p:cNvPicPr>
                      <p:nvPr/>
                    </p:nvPicPr>
                    <p:blipFill>
                      <a:blip r:embed="rId4"/>
                      <a:srcRect/>
                      <a:stretch>
                        <a:fillRect/>
                      </a:stretch>
                    </p:blipFill>
                    <p:spPr bwMode="auto">
                      <a:xfrm>
                        <a:off x="2663113" y="3031125"/>
                        <a:ext cx="5387975" cy="1828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Rectangle 5"/>
          <p:cNvSpPr>
            <a:spLocks noChangeArrowheads="1"/>
          </p:cNvSpPr>
          <p:nvPr/>
        </p:nvSpPr>
        <p:spPr bwMode="auto">
          <a:xfrm>
            <a:off x="931025" y="40981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7" name="Object 6"/>
          <p:cNvGraphicFramePr>
            <a:graphicFrameLocks noChangeAspect="1"/>
          </p:cNvGraphicFramePr>
          <p:nvPr>
            <p:extLst>
              <p:ext uri="{D42A27DB-BD31-4B8C-83A1-F6EECF244321}">
                <p14:modId xmlns:p14="http://schemas.microsoft.com/office/powerpoint/2010/main" val="3196779146"/>
              </p:ext>
            </p:extLst>
          </p:nvPr>
        </p:nvGraphicFramePr>
        <p:xfrm>
          <a:off x="76200" y="1660671"/>
          <a:ext cx="5943600" cy="808038"/>
        </p:xfrm>
        <a:graphic>
          <a:graphicData uri="http://schemas.openxmlformats.org/presentationml/2006/ole">
            <mc:AlternateContent xmlns:mc="http://schemas.openxmlformats.org/markup-compatibility/2006">
              <mc:Choice xmlns:v="urn:schemas-microsoft-com:vml" Requires="v">
                <p:oleObj spid="_x0000_s11718" name="Visio" r:id="rId5" imgW="6736198" imgH="914400" progId="Visio.Drawing.15">
                  <p:embed/>
                </p:oleObj>
              </mc:Choice>
              <mc:Fallback>
                <p:oleObj name="Visio" r:id="rId5" imgW="6736198" imgH="914400" progId="Visio.Drawing.15">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200" y="1660671"/>
                        <a:ext cx="5943600" cy="8080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Rectangle 7"/>
          <p:cNvSpPr>
            <a:spLocks noChangeArrowheads="1"/>
          </p:cNvSpPr>
          <p:nvPr/>
        </p:nvSpPr>
        <p:spPr bwMode="auto">
          <a:xfrm>
            <a:off x="2186248" y="160435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9" name="Object 8"/>
          <p:cNvGraphicFramePr>
            <a:graphicFrameLocks noChangeAspect="1"/>
          </p:cNvGraphicFramePr>
          <p:nvPr>
            <p:extLst>
              <p:ext uri="{D42A27DB-BD31-4B8C-83A1-F6EECF244321}">
                <p14:modId xmlns:p14="http://schemas.microsoft.com/office/powerpoint/2010/main" val="2773788230"/>
              </p:ext>
            </p:extLst>
          </p:nvPr>
        </p:nvGraphicFramePr>
        <p:xfrm>
          <a:off x="-32705" y="2412395"/>
          <a:ext cx="2875194" cy="3719266"/>
        </p:xfrm>
        <a:graphic>
          <a:graphicData uri="http://schemas.openxmlformats.org/presentationml/2006/ole">
            <mc:AlternateContent xmlns:mc="http://schemas.openxmlformats.org/markup-compatibility/2006">
              <mc:Choice xmlns:v="urn:schemas-microsoft-com:vml" Requires="v">
                <p:oleObj spid="_x0000_s11719" name="Visio" r:id="rId7" imgW="5608414" imgH="7246620" progId="Visio.Drawing.15">
                  <p:embed/>
                </p:oleObj>
              </mc:Choice>
              <mc:Fallback>
                <p:oleObj name="Visio" r:id="rId7" imgW="5608414" imgH="7246620" progId="Visio.Drawing.15">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2705" y="2412395"/>
                        <a:ext cx="2875194" cy="3719266"/>
                      </a:xfrm>
                      <a:prstGeom prst="rect">
                        <a:avLst/>
                      </a:prstGeom>
                      <a:noFill/>
                    </p:spPr>
                  </p:pic>
                </p:oleObj>
              </mc:Fallback>
            </mc:AlternateContent>
          </a:graphicData>
        </a:graphic>
      </p:graphicFrame>
      <p:pic>
        <p:nvPicPr>
          <p:cNvPr id="3" name="Picture 2"/>
          <p:cNvPicPr>
            <a:picLocks noChangeAspect="1"/>
          </p:cNvPicPr>
          <p:nvPr/>
        </p:nvPicPr>
        <p:blipFill rotWithShape="1">
          <a:blip r:embed="rId9"/>
          <a:srcRect t="12390" r="56229" b="59731"/>
          <a:stretch/>
        </p:blipFill>
        <p:spPr>
          <a:xfrm>
            <a:off x="7567624" y="3945525"/>
            <a:ext cx="4401507" cy="1752140"/>
          </a:xfrm>
          <a:prstGeom prst="rect">
            <a:avLst/>
          </a:prstGeom>
        </p:spPr>
      </p:pic>
      <p:sp>
        <p:nvSpPr>
          <p:cNvPr id="11" name="Down Arrow 10"/>
          <p:cNvSpPr/>
          <p:nvPr/>
        </p:nvSpPr>
        <p:spPr>
          <a:xfrm>
            <a:off x="9768378" y="3327358"/>
            <a:ext cx="483463" cy="647307"/>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a:blip r:embed="rId10"/>
          <a:stretch>
            <a:fillRect/>
          </a:stretch>
        </p:blipFill>
        <p:spPr>
          <a:xfrm>
            <a:off x="7232952" y="1174403"/>
            <a:ext cx="4736179" cy="1573789"/>
          </a:xfrm>
          <a:prstGeom prst="rect">
            <a:avLst/>
          </a:prstGeom>
        </p:spPr>
      </p:pic>
      <p:pic>
        <p:nvPicPr>
          <p:cNvPr id="13" name="Picture 12"/>
          <p:cNvPicPr>
            <a:picLocks noChangeAspect="1"/>
          </p:cNvPicPr>
          <p:nvPr/>
        </p:nvPicPr>
        <p:blipFill>
          <a:blip r:embed="rId11"/>
          <a:stretch>
            <a:fillRect/>
          </a:stretch>
        </p:blipFill>
        <p:spPr>
          <a:xfrm>
            <a:off x="4820741" y="5159325"/>
            <a:ext cx="1072717" cy="822674"/>
          </a:xfrm>
          <a:prstGeom prst="rect">
            <a:avLst/>
          </a:prstGeom>
        </p:spPr>
      </p:pic>
      <p:sp>
        <p:nvSpPr>
          <p:cNvPr id="10" name="TextBox 9"/>
          <p:cNvSpPr txBox="1"/>
          <p:nvPr/>
        </p:nvSpPr>
        <p:spPr>
          <a:xfrm>
            <a:off x="3701134" y="4772629"/>
            <a:ext cx="3311932" cy="369332"/>
          </a:xfrm>
          <a:prstGeom prst="rect">
            <a:avLst/>
          </a:prstGeom>
          <a:noFill/>
        </p:spPr>
        <p:txBody>
          <a:bodyPr wrap="none" rtlCol="0">
            <a:spAutoFit/>
          </a:bodyPr>
          <a:lstStyle/>
          <a:p>
            <a:r>
              <a:rPr lang="en-US" dirty="0"/>
              <a:t>Project Code Name: PacmanIC.py</a:t>
            </a:r>
          </a:p>
        </p:txBody>
      </p:sp>
      <p:sp>
        <p:nvSpPr>
          <p:cNvPr id="16" name="Rectangle 15"/>
          <p:cNvSpPr/>
          <p:nvPr/>
        </p:nvSpPr>
        <p:spPr>
          <a:xfrm>
            <a:off x="200526" y="936279"/>
            <a:ext cx="6950242" cy="646331"/>
          </a:xfrm>
          <a:prstGeom prst="rect">
            <a:avLst/>
          </a:prstGeom>
        </p:spPr>
        <p:txBody>
          <a:bodyPr wrap="square">
            <a:spAutoFit/>
          </a:bodyPr>
          <a:lstStyle/>
          <a:p>
            <a:pPr marR="0" lvl="0">
              <a:spcBef>
                <a:spcPts val="0"/>
              </a:spcBef>
              <a:spcAft>
                <a:spcPts val="0"/>
              </a:spcAft>
            </a:pPr>
            <a:r>
              <a:rPr lang="en-US" b="1" dirty="0">
                <a:solidFill>
                  <a:srgbClr val="1F497D"/>
                </a:solidFill>
                <a:latin typeface="Calibri" panose="020F0502020204030204" pitchFamily="34" charset="0"/>
                <a:ea typeface="Times New Roman" panose="02020603050405020304" pitchFamily="18" charset="0"/>
                <a:cs typeface="Times New Roman" panose="02020603050405020304" pitchFamily="18" charset="0"/>
              </a:rPr>
              <a:t>Goal </a:t>
            </a:r>
            <a:r>
              <a:rPr lang="en-US" dirty="0">
                <a:solidFill>
                  <a:srgbClr val="1F497D"/>
                </a:solidFill>
                <a:latin typeface="Calibri" panose="020F0502020204030204" pitchFamily="34" charset="0"/>
                <a:ea typeface="Times New Roman" panose="02020603050405020304" pitchFamily="18" charset="0"/>
                <a:cs typeface="Times New Roman" panose="02020603050405020304" pitchFamily="18" charset="0"/>
              </a:rPr>
              <a:t>– Text parsing map of firmware data structures within the telemetry, assert, event dump(s) without the compiler.</a:t>
            </a:r>
            <a:endParaRPr lang="en-US" dirty="0">
              <a:effectLst/>
              <a:latin typeface="Calibri" panose="020F050202020403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0862948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PacMacIC.py Tool Chain Flow (Preview)</a:t>
            </a:r>
          </a:p>
        </p:txBody>
      </p:sp>
      <p:pic>
        <p:nvPicPr>
          <p:cNvPr id="5" name="Content Placeholder 4"/>
          <p:cNvPicPr>
            <a:picLocks noGrp="1" noChangeAspect="1"/>
          </p:cNvPicPr>
          <p:nvPr>
            <p:ph sz="half" idx="1"/>
          </p:nvPr>
        </p:nvPicPr>
        <p:blipFill>
          <a:blip r:embed="rId2"/>
          <a:stretch>
            <a:fillRect/>
          </a:stretch>
        </p:blipFill>
        <p:spPr>
          <a:xfrm>
            <a:off x="1103705" y="1291639"/>
            <a:ext cx="3393300" cy="4694114"/>
          </a:xfrm>
          <a:prstGeom prst="rect">
            <a:avLst/>
          </a:prstGeom>
        </p:spPr>
      </p:pic>
      <p:sp>
        <p:nvSpPr>
          <p:cNvPr id="3" name="TextBox 2"/>
          <p:cNvSpPr txBox="1"/>
          <p:nvPr/>
        </p:nvSpPr>
        <p:spPr>
          <a:xfrm>
            <a:off x="1280609" y="922307"/>
            <a:ext cx="2762744" cy="369332"/>
          </a:xfrm>
          <a:prstGeom prst="rect">
            <a:avLst/>
          </a:prstGeom>
          <a:noFill/>
        </p:spPr>
        <p:txBody>
          <a:bodyPr wrap="none" rtlCol="0">
            <a:spAutoFit/>
          </a:bodyPr>
          <a:lstStyle/>
          <a:p>
            <a:r>
              <a:rPr lang="en-US" b="1" dirty="0"/>
              <a:t>Data Extraction Script Flow</a:t>
            </a:r>
          </a:p>
        </p:txBody>
      </p:sp>
      <p:sp>
        <p:nvSpPr>
          <p:cNvPr id="7" name="TextBox 6"/>
          <p:cNvSpPr txBox="1"/>
          <p:nvPr/>
        </p:nvSpPr>
        <p:spPr>
          <a:xfrm>
            <a:off x="7477105" y="922307"/>
            <a:ext cx="3205365" cy="369332"/>
          </a:xfrm>
          <a:prstGeom prst="rect">
            <a:avLst/>
          </a:prstGeom>
          <a:noFill/>
        </p:spPr>
        <p:txBody>
          <a:bodyPr wrap="none" rtlCol="0">
            <a:spAutoFit/>
          </a:bodyPr>
          <a:lstStyle/>
          <a:p>
            <a:r>
              <a:rPr lang="en-US" b="1" dirty="0"/>
              <a:t>Auto C to C-Type Compiler Flow</a:t>
            </a:r>
          </a:p>
        </p:txBody>
      </p:sp>
      <p:pic>
        <p:nvPicPr>
          <p:cNvPr id="9" name="Content Placeholder 8"/>
          <p:cNvPicPr>
            <a:picLocks noGrp="1" noChangeAspect="1"/>
          </p:cNvPicPr>
          <p:nvPr>
            <p:ph sz="half" idx="2"/>
          </p:nvPr>
        </p:nvPicPr>
        <p:blipFill>
          <a:blip r:embed="rId3"/>
          <a:stretch>
            <a:fillRect/>
          </a:stretch>
        </p:blipFill>
        <p:spPr>
          <a:xfrm>
            <a:off x="6577176" y="1459790"/>
            <a:ext cx="5005224" cy="4525963"/>
          </a:xfrm>
          <a:prstGeom prst="rect">
            <a:avLst/>
          </a:prstGeom>
        </p:spPr>
      </p:pic>
      <p:pic>
        <p:nvPicPr>
          <p:cNvPr id="10244" name="Picture 4" descr="Image result for pacman"/>
          <p:cNvPicPr>
            <a:picLocks noChangeAspect="1" noChangeArrowheads="1" noCrop="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78000" y="5064279"/>
            <a:ext cx="754053" cy="3770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37577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Objectives</a:t>
            </a:r>
          </a:p>
        </p:txBody>
      </p:sp>
      <p:sp>
        <p:nvSpPr>
          <p:cNvPr id="3" name="Content Placeholder 2"/>
          <p:cNvSpPr>
            <a:spLocks noGrp="1"/>
          </p:cNvSpPr>
          <p:nvPr>
            <p:ph idx="1"/>
          </p:nvPr>
        </p:nvSpPr>
        <p:spPr>
          <a:xfrm>
            <a:off x="609600" y="1088967"/>
            <a:ext cx="10972800" cy="4862946"/>
          </a:xfrm>
        </p:spPr>
        <p:txBody>
          <a:bodyPr/>
          <a:lstStyle/>
          <a:p>
            <a:r>
              <a:rPr lang="en-US" sz="2000" dirty="0"/>
              <a:t>TTD is defined by determinate timeline from the fault appearance to the confirmation of adequate evidence to proceed a technical resolution strategy. Thus, </a:t>
            </a:r>
            <a:r>
              <a:rPr lang="en-US" sz="2000" u="sng" dirty="0"/>
              <a:t>TTD is the optimizable variable within the telemetry initiative.</a:t>
            </a:r>
            <a:endParaRPr lang="en-US" sz="2000" dirty="0"/>
          </a:p>
          <a:p>
            <a:endParaRPr lang="en-US" sz="2000" dirty="0">
              <a:ea typeface="Intel Clear Pro" panose="020B0804020202060201" pitchFamily="34" charset="0"/>
              <a:cs typeface="Intel Clear"/>
            </a:endParaRPr>
          </a:p>
          <a:p>
            <a:r>
              <a:rPr lang="en-US" sz="2000" dirty="0">
                <a:ea typeface="Intel Clear Pro" panose="020B0804020202060201" pitchFamily="34" charset="0"/>
                <a:cs typeface="Intel Clear"/>
              </a:rPr>
              <a:t>Understand the mechanisms within telemetry so engineers can:</a:t>
            </a:r>
          </a:p>
          <a:p>
            <a:pPr lvl="1"/>
            <a:r>
              <a:rPr lang="en-US" sz="2000" dirty="0">
                <a:ea typeface="Intel Clear Pro" panose="020B0804020202060201" pitchFamily="34" charset="0"/>
                <a:cs typeface="Intel Clear"/>
              </a:rPr>
              <a:t>Save all data using available tools.</a:t>
            </a:r>
          </a:p>
          <a:p>
            <a:pPr lvl="1"/>
            <a:r>
              <a:rPr lang="en-US" sz="2000" dirty="0">
                <a:ea typeface="Intel Clear Pro" panose="020B0804020202060201" pitchFamily="34" charset="0"/>
                <a:cs typeface="Intel Clear"/>
              </a:rPr>
              <a:t>Verify content.</a:t>
            </a:r>
          </a:p>
          <a:p>
            <a:pPr lvl="1"/>
            <a:r>
              <a:rPr lang="en-US" sz="2000" dirty="0">
                <a:ea typeface="Intel Clear Pro" panose="020B0804020202060201" pitchFamily="34" charset="0"/>
                <a:cs typeface="Intel Clear"/>
              </a:rPr>
              <a:t>Provided concise list of telemetry data included.</a:t>
            </a:r>
          </a:p>
          <a:p>
            <a:pPr lvl="1"/>
            <a:r>
              <a:rPr lang="en-US" sz="2000" dirty="0">
                <a:ea typeface="Intel Clear Pro" panose="020B0804020202060201" pitchFamily="34" charset="0"/>
                <a:cs typeface="Intel Clear"/>
              </a:rPr>
              <a:t>Characterization of the system setup, usage, and the sequence to the fault event.</a:t>
            </a:r>
          </a:p>
          <a:p>
            <a:pPr lvl="1"/>
            <a:r>
              <a:rPr lang="en-US" sz="2000" dirty="0">
                <a:ea typeface="Intel Clear Pro" panose="020B0804020202060201" pitchFamily="34" charset="0"/>
                <a:cs typeface="Intel Clear"/>
              </a:rPr>
              <a:t>Diligently develop a problem statement using the scientific method by reducing scope.</a:t>
            </a:r>
          </a:p>
          <a:p>
            <a:pPr lvl="1"/>
            <a:r>
              <a:rPr lang="en-US" sz="2000" dirty="0">
                <a:ea typeface="Intel Clear Pro" panose="020B0804020202060201" pitchFamily="34" charset="0"/>
                <a:cs typeface="Intel Clear"/>
              </a:rPr>
              <a:t>When a fault case is not clear provide feedback for how we can improve the methodology in future engagements.</a:t>
            </a:r>
          </a:p>
          <a:p>
            <a:pPr lvl="1"/>
            <a:r>
              <a:rPr lang="en-US" sz="2000" dirty="0">
                <a:ea typeface="Intel Clear Pro" panose="020B0804020202060201" pitchFamily="34" charset="0"/>
                <a:cs typeface="Intel Clear"/>
              </a:rPr>
              <a:t>Improve the NSG fault analysis handbook with encountered evaluations.</a:t>
            </a:r>
          </a:p>
          <a:p>
            <a:pPr lvl="1"/>
            <a:endParaRPr lang="en-US" sz="2000" dirty="0">
              <a:ea typeface="Intel Clear Pro" panose="020B0804020202060201" pitchFamily="34" charset="0"/>
              <a:cs typeface="Intel Clear"/>
            </a:endParaRPr>
          </a:p>
          <a:p>
            <a:pPr lvl="1"/>
            <a:endParaRPr lang="en-US" sz="2000" dirty="0">
              <a:ea typeface="Intel Clear Pro" panose="020B0804020202060201" pitchFamily="34" charset="0"/>
              <a:cs typeface="Intel Clear"/>
            </a:endParaRPr>
          </a:p>
          <a:p>
            <a:endParaRPr lang="en-US" sz="2000" dirty="0">
              <a:ea typeface="Intel Clear Pro" panose="020B0804020202060201" pitchFamily="34" charset="0"/>
              <a:cs typeface="Intel Clear"/>
            </a:endParaRPr>
          </a:p>
          <a:p>
            <a:endParaRPr lang="en-US" sz="2000" dirty="0">
              <a:ea typeface="Intel Clear Pro" panose="020B0804020202060201" pitchFamily="34" charset="0"/>
              <a:cs typeface="Intel Clear"/>
            </a:endParaRPr>
          </a:p>
          <a:p>
            <a:endParaRPr lang="en-US" sz="2000" dirty="0">
              <a:ea typeface="Intel Clear Pro" panose="020B0804020202060201" pitchFamily="34" charset="0"/>
              <a:cs typeface="Intel Clear"/>
            </a:endParaRPr>
          </a:p>
          <a:p>
            <a:endParaRPr lang="en-US" sz="2000" u="sng" dirty="0">
              <a:solidFill>
                <a:schemeClr val="bg1"/>
              </a:solidFill>
              <a:ea typeface="Intel Clear Pro" panose="020B0804020202060201" pitchFamily="34" charset="0"/>
              <a:cs typeface="Intel Clear"/>
            </a:endParaRPr>
          </a:p>
          <a:p>
            <a:endParaRPr lang="en-US" sz="2000" dirty="0"/>
          </a:p>
        </p:txBody>
      </p:sp>
    </p:spTree>
    <p:extLst>
      <p:ext uri="{BB962C8B-B14F-4D97-AF65-F5344CB8AC3E}">
        <p14:creationId xmlns:p14="http://schemas.microsoft.com/office/powerpoint/2010/main" val="166474003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sz="quarter"/>
          </p:nvPr>
        </p:nvSpPr>
        <p:spPr/>
        <p:txBody>
          <a:bodyPr/>
          <a:lstStyle/>
          <a:p>
            <a:r>
              <a:rPr lang="en-US" dirty="0"/>
              <a:t>External Tools</a:t>
            </a:r>
          </a:p>
        </p:txBody>
      </p:sp>
    </p:spTree>
    <p:extLst>
      <p:ext uri="{BB962C8B-B14F-4D97-AF65-F5344CB8AC3E}">
        <p14:creationId xmlns:p14="http://schemas.microsoft.com/office/powerpoint/2010/main" val="2113675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External Tools - Strategy </a:t>
            </a:r>
          </a:p>
        </p:txBody>
      </p:sp>
      <p:pic>
        <p:nvPicPr>
          <p:cNvPr id="4" name="Content Placeholder 3">
            <a:extLst>
              <a:ext uri="{FF2B5EF4-FFF2-40B4-BE49-F238E27FC236}">
                <a16:creationId xmlns:a16="http://schemas.microsoft.com/office/drawing/2014/main" id="{19284DFC-BADC-4E56-A97A-425A9FE80195}"/>
              </a:ext>
            </a:extLst>
          </p:cNvPr>
          <p:cNvPicPr>
            <a:picLocks noGrp="1" noChangeAspect="1"/>
          </p:cNvPicPr>
          <p:nvPr>
            <p:ph idx="1"/>
          </p:nvPr>
        </p:nvPicPr>
        <p:blipFill>
          <a:blip r:embed="rId3"/>
          <a:stretch>
            <a:fillRect/>
          </a:stretch>
        </p:blipFill>
        <p:spPr>
          <a:xfrm>
            <a:off x="1821875" y="1080656"/>
            <a:ext cx="8548250" cy="4934672"/>
          </a:xfrm>
          <a:prstGeom prst="rect">
            <a:avLst/>
          </a:prstGeom>
        </p:spPr>
      </p:pic>
      <p:pic>
        <p:nvPicPr>
          <p:cNvPr id="5" name="Picture 2" descr="https://soft-dev.org/logo.png">
            <a:extLst>
              <a:ext uri="{FF2B5EF4-FFF2-40B4-BE49-F238E27FC236}">
                <a16:creationId xmlns:a16="http://schemas.microsoft.com/office/drawing/2014/main" id="{EE944670-18A7-468C-8422-32BC22A4058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10883453" y="116509"/>
            <a:ext cx="1222401" cy="13180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165053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External Tools </a:t>
            </a:r>
          </a:p>
        </p:txBody>
      </p:sp>
      <p:sp>
        <p:nvSpPr>
          <p:cNvPr id="3" name="Content Placeholder 2"/>
          <p:cNvSpPr>
            <a:spLocks noGrp="1"/>
          </p:cNvSpPr>
          <p:nvPr>
            <p:ph idx="1"/>
          </p:nvPr>
        </p:nvSpPr>
        <p:spPr>
          <a:xfrm>
            <a:off x="609600" y="831273"/>
            <a:ext cx="10972800" cy="4777808"/>
          </a:xfrm>
        </p:spPr>
        <p:txBody>
          <a:bodyPr/>
          <a:lstStyle/>
          <a:p>
            <a:pPr>
              <a:spcBef>
                <a:spcPts val="600"/>
              </a:spcBef>
            </a:pPr>
            <a:r>
              <a:rPr lang="en-US" sz="2000" dirty="0">
                <a:ea typeface="Intel Clear Pro" panose="020B0804020202060201" pitchFamily="34" charset="0"/>
                <a:cs typeface="Intel Clear"/>
              </a:rPr>
              <a:t>Following Tools can be used today to pull the Telemetry log from the device</a:t>
            </a:r>
          </a:p>
          <a:p>
            <a:pPr marL="643459" lvl="1" indent="-342900">
              <a:spcBef>
                <a:spcPts val="600"/>
              </a:spcBef>
              <a:buFont typeface="Arial" panose="020B0604020202020204" pitchFamily="34" charset="0"/>
              <a:buChar char="•"/>
            </a:pPr>
            <a:r>
              <a:rPr lang="en-US" sz="2000" dirty="0">
                <a:ea typeface="Intel Clear Pro" panose="020B0804020202060201" pitchFamily="34" charset="0"/>
                <a:cs typeface="Intel Clear"/>
              </a:rPr>
              <a:t>Intel® SSD Configuration Manger (</a:t>
            </a:r>
            <a:r>
              <a:rPr lang="en-US" sz="2000" dirty="0" err="1">
                <a:ea typeface="Intel Clear Pro" panose="020B0804020202060201" pitchFamily="34" charset="0"/>
                <a:cs typeface="Intel Clear"/>
              </a:rPr>
              <a:t>iSSDCM</a:t>
            </a:r>
            <a:r>
              <a:rPr lang="en-US" sz="2000" dirty="0">
                <a:ea typeface="Intel Clear Pro" panose="020B0804020202060201" pitchFamily="34" charset="0"/>
                <a:cs typeface="Intel Clear"/>
              </a:rPr>
              <a:t>)</a:t>
            </a:r>
          </a:p>
          <a:p>
            <a:pPr marL="643459" lvl="1" indent="-342900">
              <a:spcBef>
                <a:spcPts val="600"/>
              </a:spcBef>
              <a:buFont typeface="Arial" panose="020B0604020202020204" pitchFamily="34" charset="0"/>
              <a:buChar char="•"/>
            </a:pPr>
            <a:r>
              <a:rPr lang="en-US" sz="2000" dirty="0">
                <a:ea typeface="Intel Clear Pro" panose="020B0804020202060201" pitchFamily="34" charset="0"/>
                <a:cs typeface="Intel Clear"/>
              </a:rPr>
              <a:t>Intel® Quick Screen Tool (QST)</a:t>
            </a:r>
          </a:p>
          <a:p>
            <a:pPr marL="643459" lvl="1" indent="-342900">
              <a:spcBef>
                <a:spcPts val="600"/>
              </a:spcBef>
              <a:buFont typeface="Arial" panose="020B0604020202020204" pitchFamily="34" charset="0"/>
              <a:buChar char="•"/>
            </a:pPr>
            <a:r>
              <a:rPr lang="en-US" sz="2000" dirty="0" err="1">
                <a:ea typeface="Intel Clear Pro" panose="020B0804020202060201" pitchFamily="34" charset="0"/>
                <a:cs typeface="Intel Clear"/>
              </a:rPr>
              <a:t>NVMe</a:t>
            </a:r>
            <a:r>
              <a:rPr lang="en-US" sz="2000" dirty="0">
                <a:ea typeface="Intel Clear Pro" panose="020B0804020202060201" pitchFamily="34" charset="0"/>
                <a:cs typeface="Intel Clear"/>
              </a:rPr>
              <a:t>-CLI (Linux/Open Source Tool)</a:t>
            </a:r>
          </a:p>
          <a:p>
            <a:pPr>
              <a:spcBef>
                <a:spcPts val="600"/>
              </a:spcBef>
            </a:pPr>
            <a:r>
              <a:rPr lang="en-US" sz="2000" dirty="0">
                <a:ea typeface="Intel Clear Pro" panose="020B0804020202060201" pitchFamily="34" charset="0"/>
                <a:cs typeface="Intel Clear"/>
              </a:rPr>
              <a:t>Intel® Memory and Storage Tool (</a:t>
            </a:r>
            <a:r>
              <a:rPr lang="en-US" sz="2000" dirty="0" err="1">
                <a:ea typeface="Intel Clear Pro" panose="020B0804020202060201" pitchFamily="34" charset="0"/>
                <a:cs typeface="Intel Clear"/>
              </a:rPr>
              <a:t>iMAS</a:t>
            </a:r>
            <a:r>
              <a:rPr lang="en-US" sz="2000" dirty="0">
                <a:ea typeface="Intel Clear Pro" panose="020B0804020202060201" pitchFamily="34" charset="0"/>
                <a:cs typeface="Intel Clear"/>
              </a:rPr>
              <a:t>)</a:t>
            </a:r>
          </a:p>
          <a:p>
            <a:pPr marL="643459" lvl="1" indent="-342900">
              <a:spcBef>
                <a:spcPts val="600"/>
              </a:spcBef>
              <a:buFont typeface="Arial" panose="020B0604020202020204" pitchFamily="34" charset="0"/>
              <a:buChar char="•"/>
            </a:pPr>
            <a:r>
              <a:rPr lang="en-US" sz="2000" dirty="0">
                <a:ea typeface="Intel Clear Pro" panose="020B0804020202060201" pitchFamily="34" charset="0"/>
                <a:cs typeface="Intel Clear"/>
              </a:rPr>
              <a:t>Development is WIP</a:t>
            </a:r>
          </a:p>
          <a:p>
            <a:pPr marL="643459" lvl="1" indent="-342900">
              <a:spcBef>
                <a:spcPts val="600"/>
              </a:spcBef>
              <a:buFont typeface="Arial" panose="020B0604020202020204" pitchFamily="34" charset="0"/>
              <a:buChar char="•"/>
            </a:pPr>
            <a:r>
              <a:rPr lang="en-US" sz="2000" dirty="0">
                <a:ea typeface="Intel Clear Pro" panose="020B0804020202060201" pitchFamily="34" charset="0"/>
                <a:cs typeface="Intel Clear"/>
              </a:rPr>
              <a:t>1</a:t>
            </a:r>
            <a:r>
              <a:rPr lang="en-US" sz="2000" baseline="30000" dirty="0">
                <a:ea typeface="Intel Clear Pro" panose="020B0804020202060201" pitchFamily="34" charset="0"/>
                <a:cs typeface="Intel Clear"/>
              </a:rPr>
              <a:t>st</a:t>
            </a:r>
            <a:r>
              <a:rPr lang="en-US" sz="2000" dirty="0">
                <a:ea typeface="Intel Clear Pro" panose="020B0804020202060201" pitchFamily="34" charset="0"/>
                <a:cs typeface="Intel Clear"/>
              </a:rPr>
              <a:t> release (Rev 0.5; end of Q2) will provide basic Telemetry log parsing and display of the following.  The FW won’t track trends or averages. </a:t>
            </a:r>
          </a:p>
          <a:p>
            <a:pPr marL="300559" lvl="1">
              <a:spcBef>
                <a:spcPts val="600"/>
              </a:spcBef>
            </a:pPr>
            <a:endParaRPr lang="en-US" sz="2000" dirty="0">
              <a:latin typeface="Intel Clear"/>
              <a:ea typeface="Intel Clear Pro" panose="020B0804020202060201" pitchFamily="34" charset="0"/>
              <a:cs typeface="Intel Clear"/>
            </a:endParaRPr>
          </a:p>
          <a:p>
            <a:endParaRPr lang="en-US" dirty="0"/>
          </a:p>
        </p:txBody>
      </p:sp>
      <p:pic>
        <p:nvPicPr>
          <p:cNvPr id="4" name="Picture 3">
            <a:extLst>
              <a:ext uri="{FF2B5EF4-FFF2-40B4-BE49-F238E27FC236}">
                <a16:creationId xmlns:a16="http://schemas.microsoft.com/office/drawing/2014/main" id="{80C5C820-95D7-49D6-A48C-EB7D40D240FF}"/>
              </a:ext>
            </a:extLst>
          </p:cNvPr>
          <p:cNvPicPr>
            <a:picLocks noChangeAspect="1"/>
          </p:cNvPicPr>
          <p:nvPr/>
        </p:nvPicPr>
        <p:blipFill>
          <a:blip r:embed="rId3"/>
          <a:stretch>
            <a:fillRect/>
          </a:stretch>
        </p:blipFill>
        <p:spPr>
          <a:xfrm>
            <a:off x="2594090" y="4141787"/>
            <a:ext cx="7003819" cy="1776413"/>
          </a:xfrm>
          <a:prstGeom prst="rect">
            <a:avLst/>
          </a:prstGeom>
        </p:spPr>
      </p:pic>
      <p:pic>
        <p:nvPicPr>
          <p:cNvPr id="5" name="Picture 4">
            <a:extLst>
              <a:ext uri="{FF2B5EF4-FFF2-40B4-BE49-F238E27FC236}">
                <a16:creationId xmlns:a16="http://schemas.microsoft.com/office/drawing/2014/main" id="{463EF166-09C6-4CE4-945D-89781CD7F7F9}"/>
              </a:ext>
            </a:extLst>
          </p:cNvPr>
          <p:cNvPicPr>
            <a:picLocks noChangeAspect="1"/>
          </p:cNvPicPr>
          <p:nvPr/>
        </p:nvPicPr>
        <p:blipFill>
          <a:blip r:embed="rId4"/>
          <a:stretch>
            <a:fillRect/>
          </a:stretch>
        </p:blipFill>
        <p:spPr>
          <a:xfrm>
            <a:off x="10858034" y="283362"/>
            <a:ext cx="1071559" cy="1095821"/>
          </a:xfrm>
          <a:prstGeom prst="rect">
            <a:avLst/>
          </a:prstGeom>
        </p:spPr>
      </p:pic>
    </p:spTree>
    <p:extLst>
      <p:ext uri="{BB962C8B-B14F-4D97-AF65-F5344CB8AC3E}">
        <p14:creationId xmlns:p14="http://schemas.microsoft.com/office/powerpoint/2010/main" val="303210730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References</a:t>
            </a:r>
          </a:p>
        </p:txBody>
      </p:sp>
      <p:sp>
        <p:nvSpPr>
          <p:cNvPr id="3" name="Content Placeholder 2"/>
          <p:cNvSpPr>
            <a:spLocks noGrp="1"/>
          </p:cNvSpPr>
          <p:nvPr>
            <p:ph idx="1"/>
          </p:nvPr>
        </p:nvSpPr>
        <p:spPr>
          <a:xfrm>
            <a:off x="476504" y="1339273"/>
            <a:ext cx="5516672" cy="4403828"/>
          </a:xfrm>
        </p:spPr>
        <p:txBody>
          <a:bodyPr/>
          <a:lstStyle/>
          <a:p>
            <a:pPr marL="0" indent="0">
              <a:buNone/>
            </a:pPr>
            <a:r>
              <a:rPr lang="en-US" dirty="0"/>
              <a:t>Groups (Joe Tarango, Lead)</a:t>
            </a:r>
          </a:p>
          <a:p>
            <a:r>
              <a:rPr lang="en-US" dirty="0"/>
              <a:t>Developer Divide and Conquer Open Forum</a:t>
            </a:r>
          </a:p>
          <a:p>
            <a:r>
              <a:rPr lang="en-US" dirty="0"/>
              <a:t>Customer Engineering</a:t>
            </a:r>
          </a:p>
          <a:p>
            <a:r>
              <a:rPr lang="en-US" dirty="0"/>
              <a:t>Telemetry Escalations</a:t>
            </a:r>
          </a:p>
          <a:p>
            <a:r>
              <a:rPr lang="en-US" dirty="0"/>
              <a:t>Telemetry Architecture</a:t>
            </a:r>
          </a:p>
          <a:p>
            <a:endParaRPr lang="en-US" dirty="0"/>
          </a:p>
          <a:p>
            <a:endParaRPr lang="en-US" dirty="0"/>
          </a:p>
          <a:p>
            <a:endParaRPr lang="en-US" dirty="0"/>
          </a:p>
        </p:txBody>
      </p:sp>
      <p:sp>
        <p:nvSpPr>
          <p:cNvPr id="4" name="Rectangle 3"/>
          <p:cNvSpPr/>
          <p:nvPr/>
        </p:nvSpPr>
        <p:spPr>
          <a:xfrm>
            <a:off x="5486400" y="777435"/>
            <a:ext cx="6502399" cy="3570208"/>
          </a:xfrm>
          <a:prstGeom prst="rect">
            <a:avLst/>
          </a:prstGeom>
        </p:spPr>
        <p:txBody>
          <a:bodyPr wrap="square">
            <a:spAutoFit/>
          </a:bodyPr>
          <a:lstStyle/>
          <a:p>
            <a:pPr marL="643459" lvl="1" indent="-342900">
              <a:spcBef>
                <a:spcPts val="600"/>
              </a:spcBef>
              <a:buFont typeface="Wingdings" panose="05000000000000000000" pitchFamily="2" charset="2"/>
              <a:buChar char="§"/>
            </a:pPr>
            <a:endParaRPr lang="en-US" sz="1600" dirty="0"/>
          </a:p>
          <a:p>
            <a:r>
              <a:rPr lang="en-US" sz="2000" u="sng" dirty="0">
                <a:latin typeface="Intel Clear"/>
                <a:ea typeface="Intel Clear Pro" panose="020B0804020202060201" pitchFamily="34" charset="0"/>
                <a:cs typeface="Intel Clear"/>
              </a:rPr>
              <a:t>Internal: </a:t>
            </a:r>
          </a:p>
          <a:p>
            <a:pPr marL="342900" indent="-342900">
              <a:buFont typeface="Arial" panose="020B0604020202020204" pitchFamily="34" charset="0"/>
              <a:buChar char="•"/>
            </a:pPr>
            <a:r>
              <a:rPr lang="en-US" sz="1700" dirty="0">
                <a:latin typeface="Intel Clear"/>
                <a:ea typeface="Intel Clear Pro" panose="020B0804020202060201" pitchFamily="34" charset="0"/>
                <a:cs typeface="Intel Clear"/>
              </a:rPr>
              <a:t>Wiki page</a:t>
            </a:r>
          </a:p>
          <a:p>
            <a:pPr marL="342900" indent="-342900">
              <a:buFont typeface="Arial" panose="020B0604020202020204" pitchFamily="34" charset="0"/>
              <a:buChar char="•"/>
            </a:pPr>
            <a:endParaRPr lang="en-US" sz="1700" u="sng" dirty="0">
              <a:latin typeface="Intel Clear"/>
              <a:ea typeface="Intel Clear Pro" panose="020B0804020202060201" pitchFamily="34" charset="0"/>
              <a:cs typeface="Intel Clear"/>
            </a:endParaRPr>
          </a:p>
          <a:p>
            <a:r>
              <a:rPr lang="en-US" sz="2000" u="sng" dirty="0">
                <a:latin typeface="Intel Clear"/>
                <a:ea typeface="Intel Clear Pro" panose="020B0804020202060201" pitchFamily="34" charset="0"/>
                <a:cs typeface="Intel Clear"/>
              </a:rPr>
              <a:t>External: </a:t>
            </a:r>
          </a:p>
          <a:p>
            <a:pPr marL="342900" indent="-342900">
              <a:buFont typeface="Arial" panose="020B0604020202020204" pitchFamily="34" charset="0"/>
              <a:buChar char="•"/>
            </a:pPr>
            <a:r>
              <a:rPr lang="en-US" sz="1700" dirty="0">
                <a:latin typeface="Intel Clear"/>
                <a:ea typeface="Intel Clear Pro" panose="020B0804020202060201" pitchFamily="34" charset="0"/>
                <a:cs typeface="Intel Clear"/>
              </a:rPr>
              <a:t>Part #1 on Telemetry BLOG:  </a:t>
            </a:r>
            <a:r>
              <a:rPr lang="en-US" sz="1700" dirty="0">
                <a:ea typeface="Intel Clear Pro" panose="020B0804020202060201" pitchFamily="34" charset="0"/>
                <a:cs typeface="Intel Clear"/>
                <a:hlinkClick r:id="rId2">
                  <a:extLst>
                    <a:ext uri="{A12FA001-AC4F-418D-AE19-62706E023703}">
                      <ahyp:hlinkClr xmlns:ahyp="http://schemas.microsoft.com/office/drawing/2018/hyperlinkcolor" val="tx"/>
                    </a:ext>
                  </a:extLst>
                </a:hlinkClick>
              </a:rPr>
              <a:t>https://itpeernetwork.intel.com/telemetry-enhancing-customer-triage/</a:t>
            </a:r>
            <a:endParaRPr lang="en-US" sz="1700" dirty="0">
              <a:ea typeface="Intel Clear Pro" panose="020B0804020202060201" pitchFamily="34" charset="0"/>
              <a:cs typeface="Intel Clear"/>
            </a:endParaRPr>
          </a:p>
          <a:p>
            <a:pPr marL="342900" indent="-342900">
              <a:buFont typeface="Arial" panose="020B0604020202020204" pitchFamily="34" charset="0"/>
              <a:buChar char="•"/>
            </a:pPr>
            <a:r>
              <a:rPr lang="en-US" sz="1700" dirty="0">
                <a:latin typeface="Intel Clear"/>
                <a:ea typeface="Intel Clear Pro" panose="020B0804020202060201" pitchFamily="34" charset="0"/>
                <a:cs typeface="Intel Clear"/>
              </a:rPr>
              <a:t>Part #2 on Telemetry BLOG: </a:t>
            </a:r>
            <a:r>
              <a:rPr lang="en-US" sz="1700" dirty="0">
                <a:latin typeface="Intel Clear"/>
                <a:ea typeface="Intel Clear Pro" panose="020B0804020202060201" pitchFamily="34" charset="0"/>
                <a:cs typeface="Intel Clear"/>
                <a:hlinkClick r:id="rId3">
                  <a:extLst>
                    <a:ext uri="{A12FA001-AC4F-418D-AE19-62706E023703}">
                      <ahyp:hlinkClr xmlns:ahyp="http://schemas.microsoft.com/office/drawing/2018/hyperlinkcolor" val="tx"/>
                    </a:ext>
                  </a:extLst>
                </a:hlinkClick>
              </a:rPr>
              <a:t>https://itpeernetwork.intel.com/telemetry-use-cases/</a:t>
            </a:r>
            <a:r>
              <a:rPr lang="en-US" sz="1700" dirty="0">
                <a:latin typeface="Intel Clear"/>
                <a:ea typeface="Intel Clear Pro" panose="020B0804020202060201" pitchFamily="34" charset="0"/>
                <a:cs typeface="Intel Clear"/>
              </a:rPr>
              <a:t> </a:t>
            </a:r>
          </a:p>
          <a:p>
            <a:pPr marL="342900" indent="-342900">
              <a:buFont typeface="Arial" panose="020B0604020202020204" pitchFamily="34" charset="0"/>
              <a:buChar char="•"/>
            </a:pPr>
            <a:r>
              <a:rPr lang="en-US" sz="1700" dirty="0">
                <a:latin typeface="Intel Clear"/>
                <a:ea typeface="Intel Clear Pro" panose="020B0804020202060201" pitchFamily="34" charset="0"/>
                <a:cs typeface="Intel Clear"/>
              </a:rPr>
              <a:t>A comprehensive whitepaper will be published in end of Q3_2019 DCG platform level Telemetry BLOGs: </a:t>
            </a:r>
            <a:r>
              <a:rPr lang="en-US" sz="1700" dirty="0">
                <a:ea typeface="Intel Clear Pro" panose="020B0804020202060201" pitchFamily="34" charset="0"/>
                <a:cs typeface="Intel Clear"/>
              </a:rPr>
              <a:t>  </a:t>
            </a:r>
            <a:r>
              <a:rPr lang="en-US" sz="1700" dirty="0">
                <a:ea typeface="Intel Clear Pro" panose="020B0804020202060201" pitchFamily="34" charset="0"/>
                <a:cs typeface="Intel Clear"/>
                <a:hlinkClick r:id="rId4"/>
              </a:rPr>
              <a:t>https://itpeernetwork.intel.com/know-your-data-center/</a:t>
            </a:r>
            <a:r>
              <a:rPr lang="en-US" sz="1700" dirty="0">
                <a:ea typeface="Intel Clear Pro" panose="020B0804020202060201" pitchFamily="34" charset="0"/>
                <a:cs typeface="Intel Clear"/>
              </a:rPr>
              <a:t> </a:t>
            </a:r>
            <a:endParaRPr lang="en-US" sz="1700" dirty="0">
              <a:latin typeface="Intel Clear"/>
              <a:ea typeface="Intel Clear Pro" panose="020B0804020202060201" pitchFamily="34" charset="0"/>
              <a:cs typeface="Intel Clear"/>
            </a:endParaRPr>
          </a:p>
        </p:txBody>
      </p:sp>
    </p:spTree>
    <p:extLst>
      <p:ext uri="{BB962C8B-B14F-4D97-AF65-F5344CB8AC3E}">
        <p14:creationId xmlns:p14="http://schemas.microsoft.com/office/powerpoint/2010/main" val="269779289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sz="quarter"/>
          </p:nvPr>
        </p:nvSpPr>
        <p:spPr/>
        <p:txBody>
          <a:bodyPr/>
          <a:lstStyle/>
          <a:p>
            <a:r>
              <a:rPr lang="en-US" dirty="0"/>
              <a:t>Part 2 – Additional Tools, Data Control, Additional Content Injection, Security, and Process, and Operational Consideration</a:t>
            </a:r>
          </a:p>
        </p:txBody>
      </p:sp>
    </p:spTree>
    <p:extLst>
      <p:ext uri="{BB962C8B-B14F-4D97-AF65-F5344CB8AC3E}">
        <p14:creationId xmlns:p14="http://schemas.microsoft.com/office/powerpoint/2010/main" val="20053875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Objectives</a:t>
            </a:r>
          </a:p>
        </p:txBody>
      </p:sp>
      <p:sp>
        <p:nvSpPr>
          <p:cNvPr id="3" name="Content Placeholder 2"/>
          <p:cNvSpPr>
            <a:spLocks noGrp="1"/>
          </p:cNvSpPr>
          <p:nvPr>
            <p:ph sz="half" idx="1"/>
          </p:nvPr>
        </p:nvSpPr>
        <p:spPr>
          <a:xfrm>
            <a:off x="609600" y="1085849"/>
            <a:ext cx="5384800" cy="5040316"/>
          </a:xfrm>
        </p:spPr>
        <p:txBody>
          <a:bodyPr/>
          <a:lstStyle/>
          <a:p>
            <a:r>
              <a:rPr lang="en-US" sz="2400" dirty="0"/>
              <a:t> Triage for Internal Usage</a:t>
            </a:r>
          </a:p>
          <a:p>
            <a:pPr lvl="1"/>
            <a:r>
              <a:rPr lang="en-US" dirty="0"/>
              <a:t>Payload Extract and Partition</a:t>
            </a:r>
          </a:p>
          <a:p>
            <a:pPr lvl="1"/>
            <a:r>
              <a:rPr lang="en-US" dirty="0"/>
              <a:t>Auto Parsing with Telemetry Tools</a:t>
            </a:r>
          </a:p>
          <a:p>
            <a:pPr lvl="1"/>
            <a:r>
              <a:rPr lang="en-US" dirty="0"/>
              <a:t>Developer Scripts</a:t>
            </a:r>
          </a:p>
          <a:p>
            <a:pPr lvl="1"/>
            <a:r>
              <a:rPr lang="en-US" dirty="0"/>
              <a:t>Data Control</a:t>
            </a:r>
          </a:p>
          <a:p>
            <a:pPr lvl="2"/>
            <a:r>
              <a:rPr lang="en-US" sz="2400" dirty="0"/>
              <a:t>Source</a:t>
            </a:r>
          </a:p>
          <a:p>
            <a:pPr lvl="2"/>
            <a:r>
              <a:rPr lang="en-US" sz="2400" dirty="0"/>
              <a:t>Identifier and Requirements</a:t>
            </a:r>
          </a:p>
          <a:p>
            <a:pPr lvl="2"/>
            <a:r>
              <a:rPr lang="en-US" sz="2400" dirty="0"/>
              <a:t>Structure Tracking Details</a:t>
            </a:r>
          </a:p>
          <a:p>
            <a:pPr lvl="1"/>
            <a:r>
              <a:rPr lang="en-US" dirty="0"/>
              <a:t>Handling Saved Data</a:t>
            </a:r>
          </a:p>
          <a:p>
            <a:pPr lvl="1"/>
            <a:r>
              <a:rPr lang="en-US" dirty="0"/>
              <a:t>Segmenting Files</a:t>
            </a:r>
          </a:p>
          <a:p>
            <a:pPr lvl="1"/>
            <a:r>
              <a:rPr lang="en-US" dirty="0"/>
              <a:t>Architecture Flow</a:t>
            </a:r>
          </a:p>
        </p:txBody>
      </p:sp>
      <p:sp>
        <p:nvSpPr>
          <p:cNvPr id="4" name="Content Placeholder 3"/>
          <p:cNvSpPr>
            <a:spLocks noGrp="1"/>
          </p:cNvSpPr>
          <p:nvPr>
            <p:ph sz="half" idx="2"/>
          </p:nvPr>
        </p:nvSpPr>
        <p:spPr>
          <a:xfrm>
            <a:off x="6197600" y="1085849"/>
            <a:ext cx="5384800" cy="5040315"/>
          </a:xfrm>
        </p:spPr>
        <p:txBody>
          <a:bodyPr/>
          <a:lstStyle/>
          <a:p>
            <a:pPr lvl="1"/>
            <a:r>
              <a:rPr lang="en-US" dirty="0"/>
              <a:t>Adding Content</a:t>
            </a:r>
          </a:p>
          <a:p>
            <a:pPr lvl="2"/>
            <a:r>
              <a:rPr lang="en-US" sz="2400" dirty="0"/>
              <a:t>Structures and Functions</a:t>
            </a:r>
          </a:p>
          <a:p>
            <a:pPr lvl="2"/>
            <a:r>
              <a:rPr lang="en-US" sz="2400" dirty="0"/>
              <a:t>Addition Steps</a:t>
            </a:r>
          </a:p>
          <a:p>
            <a:pPr lvl="1"/>
            <a:r>
              <a:rPr lang="en-US" dirty="0"/>
              <a:t>Data Content Security</a:t>
            </a:r>
          </a:p>
          <a:p>
            <a:pPr lvl="2"/>
            <a:r>
              <a:rPr lang="en-US" sz="2400" dirty="0"/>
              <a:t>Classification</a:t>
            </a:r>
          </a:p>
          <a:p>
            <a:pPr lvl="2"/>
            <a:r>
              <a:rPr lang="en-US" sz="2400" dirty="0"/>
              <a:t>Auditing</a:t>
            </a:r>
          </a:p>
          <a:p>
            <a:pPr lvl="1"/>
            <a:r>
              <a:rPr lang="en-US" dirty="0"/>
              <a:t>Telemetry Data Content Addition Process</a:t>
            </a:r>
          </a:p>
          <a:p>
            <a:pPr lvl="1"/>
            <a:r>
              <a:rPr lang="en-US" dirty="0"/>
              <a:t>Performance and WAF Considerations</a:t>
            </a:r>
          </a:p>
          <a:p>
            <a:endParaRPr lang="en-US" sz="2400" dirty="0"/>
          </a:p>
        </p:txBody>
      </p:sp>
    </p:spTree>
    <p:extLst>
      <p:ext uri="{BB962C8B-B14F-4D97-AF65-F5344CB8AC3E}">
        <p14:creationId xmlns:p14="http://schemas.microsoft.com/office/powerpoint/2010/main" val="263684967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sz="quarter"/>
          </p:nvPr>
        </p:nvSpPr>
        <p:spPr/>
        <p:txBody>
          <a:bodyPr/>
          <a:lstStyle/>
          <a:p>
            <a:r>
              <a:rPr lang="en-US" dirty="0"/>
              <a:t>Advanced Telemetry Tools</a:t>
            </a:r>
          </a:p>
        </p:txBody>
      </p:sp>
    </p:spTree>
    <p:extLst>
      <p:ext uri="{BB962C8B-B14F-4D97-AF65-F5344CB8AC3E}">
        <p14:creationId xmlns:p14="http://schemas.microsoft.com/office/powerpoint/2010/main" val="25885743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Triage for Internal Usage</a:t>
            </a:r>
          </a:p>
        </p:txBody>
      </p:sp>
      <p:sp>
        <p:nvSpPr>
          <p:cNvPr id="3" name="Content Placeholder 2"/>
          <p:cNvSpPr>
            <a:spLocks noGrp="1"/>
          </p:cNvSpPr>
          <p:nvPr>
            <p:ph idx="1"/>
          </p:nvPr>
        </p:nvSpPr>
        <p:spPr>
          <a:xfrm>
            <a:off x="609600" y="1099127"/>
            <a:ext cx="10972800" cy="4925590"/>
          </a:xfrm>
        </p:spPr>
        <p:txBody>
          <a:bodyPr/>
          <a:lstStyle/>
          <a:p>
            <a:pPr marL="586309" lvl="1">
              <a:spcBef>
                <a:spcPts val="600"/>
              </a:spcBef>
              <a:buFont typeface="Arial" panose="020B0604020202020204" pitchFamily="34" charset="0"/>
              <a:buChar char="•"/>
            </a:pPr>
            <a:r>
              <a:rPr lang="en-US" sz="2000" dirty="0">
                <a:ea typeface="Intel Clear Pro" panose="020B0804020202060201" pitchFamily="34" charset="0"/>
                <a:cs typeface="Intel Clear"/>
              </a:rPr>
              <a:t>Allows for capturing and parsing  of portions of the Telemetry binary log</a:t>
            </a:r>
          </a:p>
          <a:p>
            <a:pPr marL="586309" lvl="1">
              <a:spcBef>
                <a:spcPts val="600"/>
              </a:spcBef>
              <a:buFont typeface="Arial" panose="020B0604020202020204" pitchFamily="34" charset="0"/>
              <a:buChar char="•"/>
            </a:pPr>
            <a:r>
              <a:rPr lang="en-US" sz="2000" dirty="0">
                <a:ea typeface="Intel Clear Pro" panose="020B0804020202060201" pitchFamily="34" charset="0"/>
                <a:cs typeface="Intel Clear"/>
              </a:rPr>
              <a:t>Should be used by AEs, </a:t>
            </a:r>
            <a:r>
              <a:rPr lang="en-US" sz="2000" dirty="0" err="1">
                <a:ea typeface="Intel Clear Pro" panose="020B0804020202060201" pitchFamily="34" charset="0"/>
                <a:cs typeface="Intel Clear"/>
              </a:rPr>
              <a:t>Devs</a:t>
            </a:r>
            <a:r>
              <a:rPr lang="en-US" sz="2000" dirty="0">
                <a:ea typeface="Intel Clear Pro" panose="020B0804020202060201" pitchFamily="34" charset="0"/>
                <a:cs typeface="Intel Clear"/>
              </a:rPr>
              <a:t>, TSSs; only internal; </a:t>
            </a:r>
          </a:p>
          <a:p>
            <a:pPr marL="586309" lvl="1">
              <a:spcBef>
                <a:spcPts val="600"/>
              </a:spcBef>
              <a:buFont typeface="Arial" panose="020B0604020202020204" pitchFamily="34" charset="0"/>
              <a:buChar char="•"/>
            </a:pPr>
            <a:r>
              <a:rPr lang="en-US" sz="2000" dirty="0">
                <a:ea typeface="Intel Clear Pro" panose="020B0804020202060201" pitchFamily="34" charset="0"/>
                <a:cs typeface="Intel Clear"/>
              </a:rPr>
              <a:t>&gt;Triage.exe –t &lt;</a:t>
            </a:r>
            <a:r>
              <a:rPr lang="en-US" sz="2000" dirty="0" err="1">
                <a:ea typeface="Intel Clear Pro" panose="020B0804020202060201" pitchFamily="34" charset="0"/>
                <a:cs typeface="Intel Clear"/>
              </a:rPr>
              <a:t>Telemetry.bin</a:t>
            </a:r>
            <a:r>
              <a:rPr lang="en-US" sz="2000" dirty="0">
                <a:ea typeface="Intel Clear Pro" panose="020B0804020202060201" pitchFamily="34" charset="0"/>
                <a:cs typeface="Intel Clear"/>
              </a:rPr>
              <a:t>&gt; --</a:t>
            </a:r>
            <a:r>
              <a:rPr lang="en-US" sz="2000" dirty="0" err="1">
                <a:ea typeface="Intel Clear Pro" panose="020B0804020202060201" pitchFamily="34" charset="0"/>
                <a:cs typeface="Intel Clear"/>
              </a:rPr>
              <a:t>testball</a:t>
            </a:r>
            <a:r>
              <a:rPr lang="en-US" sz="2000" dirty="0">
                <a:ea typeface="Intel Clear Pro" panose="020B0804020202060201" pitchFamily="34" charset="0"/>
                <a:cs typeface="Intel Clear"/>
              </a:rPr>
              <a:t> &lt;path&gt;  </a:t>
            </a:r>
          </a:p>
          <a:p>
            <a:pPr marL="586309" lvl="1">
              <a:spcBef>
                <a:spcPts val="600"/>
              </a:spcBef>
              <a:buFont typeface="Arial" panose="020B0604020202020204" pitchFamily="34" charset="0"/>
              <a:buChar char="•"/>
            </a:pPr>
            <a:r>
              <a:rPr lang="en-US" sz="2000" dirty="0">
                <a:ea typeface="Intel Clear Pro" panose="020B0804020202060201" pitchFamily="34" charset="0"/>
                <a:cs typeface="Intel Clear"/>
              </a:rPr>
              <a:t>The tool currently parses the following data objects: </a:t>
            </a:r>
          </a:p>
          <a:p>
            <a:pPr marL="1047731" lvl="2" indent="-285750">
              <a:spcBef>
                <a:spcPts val="600"/>
              </a:spcBef>
            </a:pPr>
            <a:r>
              <a:rPr lang="en-US" sz="2000" dirty="0" err="1">
                <a:ea typeface="Intel Clear Pro" panose="020B0804020202060201" pitchFamily="34" charset="0"/>
                <a:cs typeface="Intel Clear"/>
              </a:rPr>
              <a:t>nLog</a:t>
            </a:r>
            <a:r>
              <a:rPr lang="en-US" sz="2000" dirty="0">
                <a:ea typeface="Intel Clear Pro" panose="020B0804020202060201" pitchFamily="34" charset="0"/>
                <a:cs typeface="Intel Clear"/>
              </a:rPr>
              <a:t> (Both NAND and </a:t>
            </a:r>
            <a:r>
              <a:rPr lang="en-US" sz="2000" dirty="0" err="1">
                <a:ea typeface="Intel Clear Pro" panose="020B0804020202060201" pitchFamily="34" charset="0"/>
                <a:cs typeface="Intel Clear"/>
              </a:rPr>
              <a:t>Optane</a:t>
            </a:r>
            <a:r>
              <a:rPr lang="en-US" sz="2000" dirty="0">
                <a:ea typeface="Intel Clear Pro" panose="020B0804020202060201" pitchFamily="34" charset="0"/>
                <a:cs typeface="Intel Clear"/>
              </a:rPr>
              <a:t>)</a:t>
            </a:r>
          </a:p>
          <a:p>
            <a:pPr marL="1047731" lvl="2" indent="-285750">
              <a:spcBef>
                <a:spcPts val="600"/>
              </a:spcBef>
            </a:pPr>
            <a:r>
              <a:rPr lang="en-US" sz="2000" dirty="0">
                <a:ea typeface="Intel Clear Pro" panose="020B0804020202060201" pitchFamily="34" charset="0"/>
                <a:cs typeface="Intel Clear"/>
              </a:rPr>
              <a:t>Assert Dump (Assert Dump header and </a:t>
            </a:r>
            <a:r>
              <a:rPr lang="en-US" sz="2000" dirty="0" err="1">
                <a:ea typeface="Intel Clear Pro" panose="020B0804020202060201" pitchFamily="34" charset="0"/>
                <a:cs typeface="Intel Clear"/>
              </a:rPr>
              <a:t>nLog</a:t>
            </a:r>
            <a:r>
              <a:rPr lang="en-US" sz="2000" dirty="0">
                <a:ea typeface="Intel Clear Pro" panose="020B0804020202060201" pitchFamily="34" charset="0"/>
                <a:cs typeface="Intel Clear"/>
              </a:rPr>
              <a:t>)</a:t>
            </a:r>
          </a:p>
          <a:p>
            <a:pPr marL="1047731" lvl="2" indent="-285750">
              <a:spcBef>
                <a:spcPts val="600"/>
              </a:spcBef>
            </a:pPr>
            <a:r>
              <a:rPr lang="en-US" sz="2000" dirty="0">
                <a:ea typeface="Intel Clear Pro" panose="020B0804020202060201" pitchFamily="34" charset="0"/>
                <a:cs typeface="Intel Clear"/>
              </a:rPr>
              <a:t>Event Dumps (Event Dump header and </a:t>
            </a:r>
            <a:r>
              <a:rPr lang="en-US" sz="2000" dirty="0" err="1">
                <a:ea typeface="Intel Clear Pro" panose="020B0804020202060201" pitchFamily="34" charset="0"/>
                <a:cs typeface="Intel Clear"/>
              </a:rPr>
              <a:t>nLog</a:t>
            </a:r>
            <a:r>
              <a:rPr lang="en-US" sz="2000" dirty="0">
                <a:ea typeface="Intel Clear Pro" panose="020B0804020202060201" pitchFamily="34" charset="0"/>
                <a:cs typeface="Intel Clear"/>
              </a:rPr>
              <a:t>)</a:t>
            </a:r>
          </a:p>
          <a:p>
            <a:pPr marL="1047731" lvl="2" indent="-285750">
              <a:spcBef>
                <a:spcPts val="600"/>
              </a:spcBef>
            </a:pPr>
            <a:r>
              <a:rPr lang="en-US" sz="2000" dirty="0" err="1">
                <a:ea typeface="Intel Clear Pro" panose="020B0804020202060201" pitchFamily="34" charset="0"/>
                <a:cs typeface="Intel Clear"/>
              </a:rPr>
              <a:t>Sidetrace</a:t>
            </a:r>
            <a:r>
              <a:rPr lang="en-US" sz="2000" dirty="0">
                <a:ea typeface="Intel Clear Pro" panose="020B0804020202060201" pitchFamily="34" charset="0"/>
                <a:cs typeface="Intel Clear"/>
              </a:rPr>
              <a:t> - may not be included depending on the fault</a:t>
            </a:r>
          </a:p>
          <a:p>
            <a:pPr marL="1047731" lvl="2" indent="-285750">
              <a:spcBef>
                <a:spcPts val="600"/>
              </a:spcBef>
            </a:pPr>
            <a:r>
              <a:rPr lang="en-US" sz="2000" dirty="0">
                <a:ea typeface="Intel Clear Pro" panose="020B0804020202060201" pitchFamily="34" charset="0"/>
                <a:cs typeface="Intel Clear"/>
              </a:rPr>
              <a:t>APL </a:t>
            </a:r>
            <a:r>
              <a:rPr lang="en-US" sz="2000" dirty="0" err="1">
                <a:ea typeface="Intel Clear Pro" panose="020B0804020202060201" pitchFamily="34" charset="0"/>
                <a:cs typeface="Intel Clear"/>
              </a:rPr>
              <a:t>nLog</a:t>
            </a:r>
            <a:endParaRPr lang="en-US" sz="2000" dirty="0">
              <a:ea typeface="Intel Clear Pro" panose="020B0804020202060201" pitchFamily="34" charset="0"/>
              <a:cs typeface="Intel Clear"/>
            </a:endParaRPr>
          </a:p>
          <a:p>
            <a:pPr marL="1047731" lvl="2" indent="-285750">
              <a:spcBef>
                <a:spcPts val="600"/>
              </a:spcBef>
            </a:pPr>
            <a:r>
              <a:rPr lang="en-US" sz="2000" dirty="0">
                <a:ea typeface="Intel Clear Pro" panose="020B0804020202060201" pitchFamily="34" charset="0"/>
                <a:cs typeface="Intel Clear"/>
              </a:rPr>
              <a:t>APL Crash dump (On Linux systems only)</a:t>
            </a:r>
          </a:p>
          <a:p>
            <a:pPr marL="586309" lvl="1">
              <a:spcBef>
                <a:spcPts val="600"/>
              </a:spcBef>
              <a:buFont typeface="Arial" panose="020B0604020202020204" pitchFamily="34" charset="0"/>
              <a:buChar char="•"/>
            </a:pPr>
            <a:r>
              <a:rPr lang="en-US" sz="2000" dirty="0">
                <a:ea typeface="Intel Clear Pro" panose="020B0804020202060201" pitchFamily="34" charset="0"/>
                <a:cs typeface="Intel Clear"/>
              </a:rPr>
              <a:t>Ongoing, iterative enhancements for V2 Telemetry version will add additional parsing &amp; analysis over time. It’s WIP.  </a:t>
            </a:r>
          </a:p>
          <a:p>
            <a:pPr marL="819131" lvl="2" indent="-285750">
              <a:spcBef>
                <a:spcPts val="600"/>
              </a:spcBef>
            </a:pPr>
            <a:endParaRPr lang="en-US" sz="2000" dirty="0">
              <a:ea typeface="Intel Clear Pro" panose="020B0804020202060201" pitchFamily="34" charset="0"/>
              <a:cs typeface="Intel Clear"/>
            </a:endParaRPr>
          </a:p>
          <a:p>
            <a:endParaRPr lang="en-US" sz="2000" dirty="0"/>
          </a:p>
        </p:txBody>
      </p:sp>
    </p:spTree>
    <p:extLst>
      <p:ext uri="{BB962C8B-B14F-4D97-AF65-F5344CB8AC3E}">
        <p14:creationId xmlns:p14="http://schemas.microsoft.com/office/powerpoint/2010/main" val="185091192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Telemetry Payload Extract and Partition - Dev</a:t>
            </a:r>
          </a:p>
        </p:txBody>
      </p:sp>
      <p:sp>
        <p:nvSpPr>
          <p:cNvPr id="3" name="Content Placeholder 2"/>
          <p:cNvSpPr>
            <a:spLocks noGrp="1"/>
          </p:cNvSpPr>
          <p:nvPr>
            <p:ph idx="1"/>
          </p:nvPr>
        </p:nvSpPr>
        <p:spPr>
          <a:xfrm>
            <a:off x="609600" y="1166117"/>
            <a:ext cx="10972800" cy="4858600"/>
          </a:xfrm>
        </p:spPr>
        <p:txBody>
          <a:bodyPr/>
          <a:lstStyle/>
          <a:p>
            <a:r>
              <a:rPr lang="en-US" sz="2400" dirty="0"/>
              <a:t>Triage Extract (</a:t>
            </a:r>
            <a:r>
              <a:rPr lang="en-US" sz="2400" dirty="0" err="1"/>
              <a:t>NSGTools</a:t>
            </a:r>
            <a:r>
              <a:rPr lang="en-US" sz="2400" dirty="0"/>
              <a:t>)</a:t>
            </a:r>
          </a:p>
          <a:p>
            <a:pPr lvl="1"/>
            <a:r>
              <a:rPr lang="en-US" sz="2400" dirty="0"/>
              <a:t>python triage.py --</a:t>
            </a:r>
            <a:r>
              <a:rPr lang="en-US" sz="2400" dirty="0" err="1"/>
              <a:t>gettelemetry</a:t>
            </a:r>
            <a:endParaRPr lang="en-US" sz="2400" dirty="0"/>
          </a:p>
          <a:p>
            <a:pPr lvl="1"/>
            <a:r>
              <a:rPr lang="en-US" sz="2400" dirty="0"/>
              <a:t>python triage.py -t </a:t>
            </a:r>
            <a:r>
              <a:rPr lang="en-US" sz="2400" dirty="0" err="1"/>
              <a:t>telemetry.bin</a:t>
            </a:r>
            <a:endParaRPr lang="en-US" sz="2400" dirty="0"/>
          </a:p>
          <a:p>
            <a:r>
              <a:rPr lang="en-US" sz="2400" dirty="0"/>
              <a:t>Developer (\telemetry)</a:t>
            </a:r>
          </a:p>
          <a:p>
            <a:pPr lvl="1"/>
            <a:r>
              <a:rPr lang="en-US" sz="2400" dirty="0"/>
              <a:t>Python getTelemetry.py -d 1 </a:t>
            </a:r>
            <a:r>
              <a:rPr lang="en-US" sz="2400" dirty="0" err="1"/>
              <a:t>sample.bin</a:t>
            </a:r>
            <a:r>
              <a:rPr lang="en-US" sz="2400" dirty="0"/>
              <a:t> –</a:t>
            </a:r>
            <a:r>
              <a:rPr lang="en-US" sz="2400" dirty="0" err="1"/>
              <a:t>nvme</a:t>
            </a:r>
            <a:endParaRPr lang="en-US" sz="2400" dirty="0"/>
          </a:p>
          <a:p>
            <a:pPr lvl="1"/>
            <a:r>
              <a:rPr lang="en-US" sz="2400" dirty="0"/>
              <a:t>Additional Option</a:t>
            </a:r>
          </a:p>
          <a:p>
            <a:pPr lvl="2"/>
            <a:r>
              <a:rPr lang="en-US" dirty="0"/>
              <a:t>Host initiated log “—hi” (default)</a:t>
            </a:r>
          </a:p>
          <a:p>
            <a:pPr lvl="2"/>
            <a:r>
              <a:rPr lang="en-US" dirty="0"/>
              <a:t>Controller initiated log “—ci”</a:t>
            </a:r>
          </a:p>
          <a:p>
            <a:r>
              <a:rPr lang="en-US" sz="2400" dirty="0"/>
              <a:t>Developer Separate </a:t>
            </a:r>
            <a:r>
              <a:rPr lang="en-US" sz="2400" dirty="0" err="1"/>
              <a:t>eUIDs</a:t>
            </a:r>
            <a:r>
              <a:rPr lang="en-US" sz="2400" dirty="0"/>
              <a:t> (telemetry)</a:t>
            </a:r>
          </a:p>
          <a:p>
            <a:pPr lvl="1"/>
            <a:r>
              <a:rPr lang="en-US" sz="2400" dirty="0"/>
              <a:t>parseTelemetryBin.py </a:t>
            </a:r>
            <a:r>
              <a:rPr lang="en-US" sz="2400" dirty="0" err="1"/>
              <a:t>sample.bin</a:t>
            </a:r>
            <a:r>
              <a:rPr lang="en-US" sz="2400" dirty="0"/>
              <a:t> -o sample --debug &gt; telemetryGetAndParse_log.txt 2&gt;&amp;1</a:t>
            </a:r>
          </a:p>
          <a:p>
            <a:pPr lvl="1"/>
            <a:endParaRPr lang="en-US" sz="2400" dirty="0"/>
          </a:p>
          <a:p>
            <a:pPr lvl="1"/>
            <a:endParaRPr lang="en-US" sz="2400" dirty="0"/>
          </a:p>
        </p:txBody>
      </p:sp>
    </p:spTree>
    <p:extLst>
      <p:ext uri="{BB962C8B-B14F-4D97-AF65-F5344CB8AC3E}">
        <p14:creationId xmlns:p14="http://schemas.microsoft.com/office/powerpoint/2010/main" val="302929010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sz="quarter"/>
          </p:nvPr>
        </p:nvSpPr>
        <p:spPr/>
        <p:txBody>
          <a:bodyPr/>
          <a:lstStyle/>
          <a:p>
            <a:r>
              <a:rPr lang="en-US" dirty="0"/>
              <a:t>Parsing with Telemetry Tools</a:t>
            </a:r>
          </a:p>
        </p:txBody>
      </p:sp>
    </p:spTree>
    <p:extLst>
      <p:ext uri="{BB962C8B-B14F-4D97-AF65-F5344CB8AC3E}">
        <p14:creationId xmlns:p14="http://schemas.microsoft.com/office/powerpoint/2010/main" val="39985717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Telemetry</a:t>
            </a:r>
          </a:p>
        </p:txBody>
      </p:sp>
      <p:sp>
        <p:nvSpPr>
          <p:cNvPr id="3" name="Content Placeholder 2"/>
          <p:cNvSpPr>
            <a:spLocks noGrp="1"/>
          </p:cNvSpPr>
          <p:nvPr>
            <p:ph idx="1"/>
          </p:nvPr>
        </p:nvSpPr>
        <p:spPr>
          <a:xfrm>
            <a:off x="609600" y="941388"/>
            <a:ext cx="10972800" cy="5083329"/>
          </a:xfrm>
        </p:spPr>
        <p:txBody>
          <a:bodyPr/>
          <a:lstStyle/>
          <a:p>
            <a:pPr lvl="1" eaLnBrk="0" hangingPunct="0">
              <a:spcBef>
                <a:spcPct val="0"/>
              </a:spcBef>
              <a:buFont typeface="Arial" panose="020B0604020202020204" pitchFamily="34" charset="0"/>
              <a:buChar char="•"/>
            </a:pPr>
            <a:r>
              <a:rPr lang="en-US" altLang="en-US" sz="2000" dirty="0">
                <a:latin typeface="Intel Clear" panose="020B0604020203020204" pitchFamily="34" charset="0"/>
                <a:ea typeface="Intel Clear" panose="020B0604020203020204" pitchFamily="34" charset="0"/>
                <a:cs typeface="Intel Clear" panose="020B0604020203020204" pitchFamily="34" charset="0"/>
              </a:rPr>
              <a:t>Intel’s remote method for a device to capture and save pertinent data</a:t>
            </a:r>
          </a:p>
          <a:p>
            <a:pPr lvl="1" eaLnBrk="0" hangingPunct="0">
              <a:spcBef>
                <a:spcPct val="0"/>
              </a:spcBef>
              <a:buFont typeface="Arial" panose="020B0604020202020204" pitchFamily="34" charset="0"/>
              <a:buChar char="•"/>
            </a:pPr>
            <a:endParaRPr lang="en-US" altLang="en-US" sz="2000" dirty="0">
              <a:latin typeface="Intel Clear" panose="020B0604020203020204" pitchFamily="34" charset="0"/>
              <a:ea typeface="Intel Clear" panose="020B0604020203020204" pitchFamily="34" charset="0"/>
              <a:cs typeface="Intel Clear" panose="020B0604020203020204" pitchFamily="34" charset="0"/>
            </a:endParaRPr>
          </a:p>
          <a:p>
            <a:pPr lvl="1" eaLnBrk="0" hangingPunct="0">
              <a:spcBef>
                <a:spcPct val="0"/>
              </a:spcBef>
              <a:buFont typeface="Arial" panose="020B0604020202020204" pitchFamily="34" charset="0"/>
              <a:buChar char="•"/>
            </a:pPr>
            <a:r>
              <a:rPr lang="en-US" altLang="en-US" sz="2000" dirty="0">
                <a:latin typeface="Intel Clear" panose="020B0604020203020204" pitchFamily="34" charset="0"/>
                <a:ea typeface="Intel Clear" panose="020B0604020203020204" pitchFamily="34" charset="0"/>
                <a:cs typeface="Intel Clear" panose="020B0604020203020204" pitchFamily="34" charset="0"/>
              </a:rPr>
              <a:t>Uses standard command interface for all products</a:t>
            </a:r>
          </a:p>
          <a:p>
            <a:pPr lvl="1" eaLnBrk="0" hangingPunct="0">
              <a:spcBef>
                <a:spcPct val="0"/>
              </a:spcBef>
              <a:buFont typeface="Arial" panose="020B0604020202020204" pitchFamily="34" charset="0"/>
              <a:buChar char="•"/>
            </a:pPr>
            <a:r>
              <a:rPr lang="en-US" altLang="en-US" sz="2000" dirty="0">
                <a:latin typeface="Intel Clear" panose="020B0604020203020204" pitchFamily="34" charset="0"/>
                <a:ea typeface="Intel Clear" panose="020B0604020203020204" pitchFamily="34" charset="0"/>
                <a:cs typeface="Intel Clear" panose="020B0604020203020204" pitchFamily="34" charset="0"/>
              </a:rPr>
              <a:t>Adheres to Industry Standardization  </a:t>
            </a:r>
          </a:p>
          <a:p>
            <a:pPr marL="1200150" lvl="2" indent="-285750" eaLnBrk="0" hangingPunct="0">
              <a:spcBef>
                <a:spcPct val="0"/>
              </a:spcBef>
            </a:pPr>
            <a:r>
              <a:rPr lang="en-US" altLang="en-US" sz="2000" dirty="0" err="1">
                <a:latin typeface="Intel Clear" panose="020B0604020203020204" pitchFamily="34" charset="0"/>
                <a:ea typeface="Intel Clear" panose="020B0604020203020204" pitchFamily="34" charset="0"/>
                <a:cs typeface="Intel Clear" panose="020B0604020203020204" pitchFamily="34" charset="0"/>
                <a:sym typeface="Wingdings" panose="05000000000000000000" pitchFamily="2" charset="2"/>
              </a:rPr>
              <a:t>NVMe</a:t>
            </a:r>
            <a:r>
              <a:rPr lang="en-US" altLang="en-US" sz="2000" dirty="0">
                <a:latin typeface="Intel Clear" panose="020B0604020203020204" pitchFamily="34" charset="0"/>
                <a:ea typeface="Intel Clear" panose="020B0604020203020204" pitchFamily="34" charset="0"/>
                <a:cs typeface="Intel Clear" panose="020B0604020203020204" pitchFamily="34" charset="0"/>
                <a:sym typeface="Wingdings" panose="05000000000000000000" pitchFamily="2" charset="2"/>
              </a:rPr>
              <a:t> 1.3 Telemetry Specification</a:t>
            </a:r>
          </a:p>
          <a:p>
            <a:pPr marL="1200150" lvl="2" indent="-285750" eaLnBrk="0" hangingPunct="0">
              <a:spcBef>
                <a:spcPct val="0"/>
              </a:spcBef>
            </a:pPr>
            <a:r>
              <a:rPr lang="en-US" altLang="en-US" sz="2000" dirty="0">
                <a:latin typeface="Intel Clear" panose="020B0604020203020204" pitchFamily="34" charset="0"/>
                <a:ea typeface="Intel Clear" panose="020B0604020203020204" pitchFamily="34" charset="0"/>
                <a:cs typeface="Intel Clear" panose="020B0604020203020204" pitchFamily="34" charset="0"/>
                <a:sym typeface="Wingdings" panose="05000000000000000000" pitchFamily="2" charset="2"/>
              </a:rPr>
              <a:t>SATA ACS 4 Definitions</a:t>
            </a:r>
          </a:p>
          <a:p>
            <a:pPr lvl="1" eaLnBrk="0" hangingPunct="0">
              <a:spcBef>
                <a:spcPct val="0"/>
              </a:spcBef>
              <a:buFont typeface="Arial" panose="020B0604020202020204" pitchFamily="34" charset="0"/>
              <a:buChar char="•"/>
            </a:pPr>
            <a:endParaRPr lang="en-US" altLang="en-US" sz="2000" dirty="0">
              <a:latin typeface="Intel Clear" panose="020B0604020203020204" pitchFamily="34" charset="0"/>
              <a:ea typeface="Intel Clear" panose="020B0604020203020204" pitchFamily="34" charset="0"/>
              <a:cs typeface="Intel Clear" panose="020B0604020203020204" pitchFamily="34" charset="0"/>
            </a:endParaRPr>
          </a:p>
          <a:p>
            <a:pPr lvl="1" eaLnBrk="0" hangingPunct="0">
              <a:spcBef>
                <a:spcPct val="0"/>
              </a:spcBef>
              <a:buFont typeface="Arial" panose="020B0604020202020204" pitchFamily="34" charset="0"/>
              <a:buChar char="•"/>
            </a:pPr>
            <a:r>
              <a:rPr lang="en-US" altLang="en-US" sz="2000" dirty="0">
                <a:latin typeface="Intel Clear" panose="020B0604020203020204" pitchFamily="34" charset="0"/>
                <a:ea typeface="Intel Clear" panose="020B0604020203020204" pitchFamily="34" charset="0"/>
                <a:cs typeface="Intel Clear" panose="020B0604020203020204" pitchFamily="34" charset="0"/>
              </a:rPr>
              <a:t>Decoupling </a:t>
            </a:r>
          </a:p>
          <a:p>
            <a:pPr lvl="2" eaLnBrk="0" hangingPunct="0">
              <a:spcBef>
                <a:spcPct val="0"/>
              </a:spcBef>
            </a:pPr>
            <a:r>
              <a:rPr lang="en-US" sz="2000" dirty="0">
                <a:latin typeface="Intel Clear" panose="020B0604020203020204" pitchFamily="34" charset="0"/>
                <a:ea typeface="Intel Clear" panose="020B0604020203020204" pitchFamily="34" charset="0"/>
                <a:cs typeface="Intel Clear" panose="020B0604020203020204" pitchFamily="34" charset="0"/>
              </a:rPr>
              <a:t>Minimize the returned Intel devices in the field</a:t>
            </a:r>
          </a:p>
          <a:p>
            <a:pPr lvl="2" eaLnBrk="0" hangingPunct="0">
              <a:spcBef>
                <a:spcPct val="0"/>
              </a:spcBef>
            </a:pPr>
            <a:r>
              <a:rPr lang="en-US" sz="2000" dirty="0">
                <a:latin typeface="Intel Clear" panose="020B0604020203020204" pitchFamily="34" charset="0"/>
                <a:ea typeface="Intel Clear" panose="020B0604020203020204" pitchFamily="34" charset="0"/>
                <a:cs typeface="Intel Clear" panose="020B0604020203020204" pitchFamily="34" charset="0"/>
              </a:rPr>
              <a:t>Complex propriety tools such as AE-in-a-box no longer required</a:t>
            </a:r>
          </a:p>
          <a:p>
            <a:pPr lvl="2" eaLnBrk="0" hangingPunct="0">
              <a:spcBef>
                <a:spcPct val="0"/>
              </a:spcBef>
            </a:pPr>
            <a:r>
              <a:rPr lang="en-US" sz="2000" dirty="0">
                <a:latin typeface="Intel Clear" panose="020B0604020203020204" pitchFamily="34" charset="0"/>
                <a:ea typeface="Intel Clear" panose="020B0604020203020204" pitchFamily="34" charset="0"/>
                <a:cs typeface="Intel Clear" panose="020B0604020203020204" pitchFamily="34" charset="0"/>
              </a:rPr>
              <a:t>Availability of Customer own tool chain interface to retrieve logs in customer environment (Linux, MS Windows, …)</a:t>
            </a:r>
          </a:p>
          <a:p>
            <a:pPr marL="457200" lvl="1" indent="0" eaLnBrk="0" hangingPunct="0">
              <a:spcBef>
                <a:spcPct val="0"/>
              </a:spcBef>
              <a:buNone/>
            </a:pPr>
            <a:endParaRPr lang="en-US" altLang="en-US" sz="2000" dirty="0">
              <a:latin typeface="Intel Clear" panose="020B0604020203020204" pitchFamily="34" charset="0"/>
              <a:ea typeface="Intel Clear" panose="020B0604020203020204" pitchFamily="34" charset="0"/>
              <a:cs typeface="Intel Clear" panose="020B0604020203020204" pitchFamily="34" charset="0"/>
            </a:endParaRPr>
          </a:p>
          <a:p>
            <a:pPr lvl="1" eaLnBrk="0" hangingPunct="0">
              <a:spcBef>
                <a:spcPct val="0"/>
              </a:spcBef>
              <a:buFont typeface="Arial" panose="020B0604020202020204" pitchFamily="34" charset="0"/>
              <a:buChar char="•"/>
            </a:pPr>
            <a:r>
              <a:rPr lang="en-US" sz="2000" dirty="0">
                <a:latin typeface="Intel Clear" panose="020B0604020203020204" pitchFamily="34" charset="0"/>
                <a:ea typeface="Intel Clear" panose="020B0604020203020204" pitchFamily="34" charset="0"/>
                <a:cs typeface="Intel Clear" panose="020B0604020203020204" pitchFamily="34" charset="0"/>
              </a:rPr>
              <a:t>Generally, accelerate fault analysis of anomaly event detections</a:t>
            </a:r>
          </a:p>
          <a:p>
            <a:pPr lvl="2" eaLnBrk="0" hangingPunct="0">
              <a:spcBef>
                <a:spcPct val="0"/>
              </a:spcBef>
            </a:pPr>
            <a:r>
              <a:rPr lang="en-US" sz="2000" dirty="0">
                <a:latin typeface="Intel Clear" panose="020B0604020203020204" pitchFamily="34" charset="0"/>
                <a:ea typeface="Intel Clear" panose="020B0604020203020204" pitchFamily="34" charset="0"/>
                <a:cs typeface="Intel Clear" panose="020B0604020203020204" pitchFamily="34" charset="0"/>
              </a:rPr>
              <a:t>Internally (</a:t>
            </a:r>
            <a:r>
              <a:rPr lang="en-US" sz="2000" dirty="0" err="1">
                <a:latin typeface="Intel Clear" panose="020B0604020203020204" pitchFamily="34" charset="0"/>
                <a:ea typeface="Intel Clear" panose="020B0604020203020204" pitchFamily="34" charset="0"/>
                <a:cs typeface="Intel Clear" panose="020B0604020203020204" pitchFamily="34" charset="0"/>
              </a:rPr>
              <a:t>ConVal</a:t>
            </a:r>
            <a:r>
              <a:rPr lang="en-US" sz="2000" dirty="0">
                <a:latin typeface="Intel Clear" panose="020B0604020203020204" pitchFamily="34" charset="0"/>
                <a:ea typeface="Intel Clear" panose="020B0604020203020204" pitchFamily="34" charset="0"/>
                <a:cs typeface="Intel Clear" panose="020B0604020203020204" pitchFamily="34" charset="0"/>
              </a:rPr>
              <a:t> and PV)</a:t>
            </a:r>
          </a:p>
          <a:p>
            <a:pPr lvl="2" eaLnBrk="0" hangingPunct="0">
              <a:spcBef>
                <a:spcPct val="0"/>
              </a:spcBef>
            </a:pPr>
            <a:r>
              <a:rPr lang="en-US" sz="2000" dirty="0">
                <a:latin typeface="Intel Clear" panose="020B0604020203020204" pitchFamily="34" charset="0"/>
                <a:ea typeface="Intel Clear" panose="020B0604020203020204" pitchFamily="34" charset="0"/>
                <a:cs typeface="Intel Clear" panose="020B0604020203020204" pitchFamily="34" charset="0"/>
              </a:rPr>
              <a:t>Externally filed (Customer)</a:t>
            </a:r>
          </a:p>
          <a:p>
            <a:pPr lvl="1" eaLnBrk="0" hangingPunct="0">
              <a:spcBef>
                <a:spcPct val="0"/>
              </a:spcBef>
            </a:pPr>
            <a:endParaRPr lang="en-US" sz="2000" dirty="0">
              <a:latin typeface="Intel Clear" panose="020B0604020203020204" pitchFamily="34" charset="0"/>
              <a:ea typeface="Intel Clear" panose="020B0604020203020204" pitchFamily="34" charset="0"/>
              <a:cs typeface="Intel Clear" panose="020B0604020203020204" pitchFamily="34" charset="0"/>
            </a:endParaRPr>
          </a:p>
          <a:p>
            <a:pPr lvl="1" eaLnBrk="0" hangingPunct="0">
              <a:spcBef>
                <a:spcPct val="0"/>
              </a:spcBef>
            </a:pPr>
            <a:endParaRPr lang="en-US" sz="2000" dirty="0">
              <a:latin typeface="Intel Clear" panose="020B0604020203020204" pitchFamily="34" charset="0"/>
              <a:ea typeface="Intel Clear" panose="020B0604020203020204" pitchFamily="34" charset="0"/>
              <a:cs typeface="Intel Clear" panose="020B0604020203020204" pitchFamily="34" charset="0"/>
            </a:endParaRPr>
          </a:p>
          <a:p>
            <a:pPr lvl="1" eaLnBrk="0" hangingPunct="0">
              <a:spcBef>
                <a:spcPct val="0"/>
              </a:spcBef>
              <a:buFont typeface="Arial" panose="020B0604020202020204" pitchFamily="34" charset="0"/>
              <a:buChar char="•"/>
            </a:pPr>
            <a:endParaRPr lang="en-US" sz="2000" dirty="0">
              <a:latin typeface="Intel Clear" panose="020B0604020203020204" pitchFamily="34" charset="0"/>
              <a:ea typeface="Intel Clear" panose="020B0604020203020204" pitchFamily="34" charset="0"/>
              <a:cs typeface="Intel Clear" panose="020B0604020203020204" pitchFamily="34" charset="0"/>
            </a:endParaRPr>
          </a:p>
        </p:txBody>
      </p:sp>
      <p:pic>
        <p:nvPicPr>
          <p:cNvPr id="4" name="Picture 3">
            <a:extLst>
              <a:ext uri="{FF2B5EF4-FFF2-40B4-BE49-F238E27FC236}">
                <a16:creationId xmlns:a16="http://schemas.microsoft.com/office/drawing/2014/main" id="{0B292A5C-C969-4C79-9693-6B3FA5374A9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588"/>
            <a:ext cx="2216845" cy="702001"/>
          </a:xfrm>
          <a:prstGeom prst="rect">
            <a:avLst/>
          </a:prstGeom>
        </p:spPr>
      </p:pic>
    </p:spTree>
    <p:extLst>
      <p:ext uri="{BB962C8B-B14F-4D97-AF65-F5344CB8AC3E}">
        <p14:creationId xmlns:p14="http://schemas.microsoft.com/office/powerpoint/2010/main" val="62913028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88968"/>
            <a:ext cx="10972800" cy="939800"/>
          </a:xfrm>
        </p:spPr>
        <p:txBody>
          <a:bodyPr/>
          <a:lstStyle/>
          <a:p>
            <a:r>
              <a:rPr lang="en-US" dirty="0"/>
              <a:t>Auto Parser </a:t>
            </a:r>
            <a:br>
              <a:rPr lang="en-US" dirty="0"/>
            </a:br>
            <a:r>
              <a:rPr lang="en-US" dirty="0"/>
              <a:t>aka </a:t>
            </a:r>
            <a:r>
              <a:rPr lang="en-US" dirty="0" err="1"/>
              <a:t>PacMan</a:t>
            </a:r>
            <a:r>
              <a:rPr lang="en-US" dirty="0"/>
              <a:t> I See </a:t>
            </a:r>
            <a:r>
              <a:rPr lang="en-US" dirty="0" err="1"/>
              <a:t>Py</a:t>
            </a:r>
            <a:endParaRPr lang="en-US" dirty="0"/>
          </a:p>
        </p:txBody>
      </p:sp>
      <p:sp>
        <p:nvSpPr>
          <p:cNvPr id="3" name="Content Placeholder 2"/>
          <p:cNvSpPr>
            <a:spLocks noGrp="1"/>
          </p:cNvSpPr>
          <p:nvPr>
            <p:ph idx="1"/>
          </p:nvPr>
        </p:nvSpPr>
        <p:spPr>
          <a:xfrm>
            <a:off x="609600" y="2363118"/>
            <a:ext cx="11120582" cy="3661599"/>
          </a:xfrm>
        </p:spPr>
        <p:txBody>
          <a:bodyPr/>
          <a:lstStyle/>
          <a:p>
            <a:r>
              <a:rPr lang="en-US" sz="2000" dirty="0"/>
              <a:t>Location</a:t>
            </a:r>
          </a:p>
          <a:p>
            <a:pPr lvl="1"/>
            <a:r>
              <a:rPr lang="en-US" sz="2000" dirty="0"/>
              <a:t>telemetry</a:t>
            </a:r>
          </a:p>
          <a:p>
            <a:r>
              <a:rPr lang="en-US" sz="2000" dirty="0"/>
              <a:t>Usage</a:t>
            </a:r>
          </a:p>
          <a:p>
            <a:pPr lvl="2"/>
            <a:r>
              <a:rPr lang="en-US" sz="2000" dirty="0"/>
              <a:t>python ctypeAutoGen.py --verbose --</a:t>
            </a:r>
            <a:r>
              <a:rPr lang="en-US" sz="2000" dirty="0" err="1"/>
              <a:t>projectname</a:t>
            </a:r>
            <a:r>
              <a:rPr lang="en-US" sz="2000" dirty="0"/>
              <a:t> </a:t>
            </a:r>
            <a:r>
              <a:rPr lang="en-US" sz="2000" dirty="0" err="1"/>
              <a:t>product_ca</a:t>
            </a:r>
            <a:r>
              <a:rPr lang="en-US" sz="2000" dirty="0"/>
              <a:t> --</a:t>
            </a:r>
            <a:r>
              <a:rPr lang="en-US" sz="2000" dirty="0" err="1"/>
              <a:t>fwbuilddir</a:t>
            </a:r>
            <a:r>
              <a:rPr lang="en-US" sz="2000" dirty="0"/>
              <a:t> ..\</a:t>
            </a:r>
            <a:r>
              <a:rPr lang="en-US" sz="2000" dirty="0" err="1"/>
              <a:t>product_ca</a:t>
            </a:r>
            <a:r>
              <a:rPr lang="en-US" sz="2000" dirty="0"/>
              <a:t> --tools .\ --</a:t>
            </a:r>
            <a:r>
              <a:rPr lang="en-US" sz="2000" dirty="0" err="1"/>
              <a:t>multiexeversion</a:t>
            </a:r>
            <a:r>
              <a:rPr lang="en-US" sz="2000" dirty="0"/>
              <a:t> multi_616 &gt; telemetryGenParse_log.txt 2&gt;&amp;1</a:t>
            </a:r>
          </a:p>
          <a:p>
            <a:r>
              <a:rPr lang="en-US" sz="2000" dirty="0"/>
              <a:t>Produced File Location</a:t>
            </a:r>
          </a:p>
          <a:p>
            <a:pPr lvl="2"/>
            <a:r>
              <a:rPr lang="en-US" sz="2000" dirty="0" err="1"/>
              <a:t>product_ca</a:t>
            </a:r>
            <a:r>
              <a:rPr lang="en-US" sz="2000" dirty="0"/>
              <a:t>\telemetry</a:t>
            </a:r>
          </a:p>
          <a:p>
            <a:r>
              <a:rPr lang="en-US" sz="2000" dirty="0"/>
              <a:t>Parser Dictionary location</a:t>
            </a:r>
          </a:p>
          <a:p>
            <a:pPr lvl="2"/>
            <a:r>
              <a:rPr lang="en-US" sz="2000" dirty="0"/>
              <a:t>telemetry\parsers</a:t>
            </a:r>
          </a:p>
          <a:p>
            <a:pPr lvl="2"/>
            <a:endParaRPr lang="en-US" sz="2000" dirty="0"/>
          </a:p>
        </p:txBody>
      </p:sp>
      <p:pic>
        <p:nvPicPr>
          <p:cNvPr id="4" name="Picture 3"/>
          <p:cNvPicPr>
            <a:picLocks noChangeAspect="1"/>
          </p:cNvPicPr>
          <p:nvPr/>
        </p:nvPicPr>
        <p:blipFill>
          <a:blip r:embed="rId2"/>
          <a:stretch>
            <a:fillRect/>
          </a:stretch>
        </p:blipFill>
        <p:spPr>
          <a:xfrm>
            <a:off x="9033163" y="610213"/>
            <a:ext cx="2032000" cy="1558355"/>
          </a:xfrm>
          <a:prstGeom prst="rect">
            <a:avLst/>
          </a:prstGeom>
        </p:spPr>
      </p:pic>
    </p:spTree>
    <p:extLst>
      <p:ext uri="{BB962C8B-B14F-4D97-AF65-F5344CB8AC3E}">
        <p14:creationId xmlns:p14="http://schemas.microsoft.com/office/powerpoint/2010/main" val="70772517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Vision of Data Mapping Access Hierarchy for Auto Parser</a:t>
            </a:r>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5" name="Object 4"/>
          <p:cNvGraphicFramePr>
            <a:graphicFrameLocks noChangeAspect="1"/>
          </p:cNvGraphicFramePr>
          <p:nvPr/>
        </p:nvGraphicFramePr>
        <p:xfrm>
          <a:off x="2818136" y="3140589"/>
          <a:ext cx="5387975" cy="1828800"/>
        </p:xfrm>
        <a:graphic>
          <a:graphicData uri="http://schemas.openxmlformats.org/presentationml/2006/ole">
            <mc:AlternateContent xmlns:mc="http://schemas.openxmlformats.org/markup-compatibility/2006">
              <mc:Choice xmlns:v="urn:schemas-microsoft-com:vml" Requires="v">
                <p:oleObj spid="_x0000_s8886" name="Visio" r:id="rId3" imgW="6515047" imgH="2209800" progId="Visio.Drawing.15">
                  <p:embed/>
                </p:oleObj>
              </mc:Choice>
              <mc:Fallback>
                <p:oleObj name="Visio" r:id="rId3" imgW="6515047" imgH="2209800" progId="Visio.Drawing.15">
                  <p:embed/>
                  <p:pic>
                    <p:nvPicPr>
                      <p:cNvPr id="0" name=""/>
                      <p:cNvPicPr>
                        <a:picLocks noChangeAspect="1" noChangeArrowheads="1"/>
                      </p:cNvPicPr>
                      <p:nvPr/>
                    </p:nvPicPr>
                    <p:blipFill>
                      <a:blip r:embed="rId4"/>
                      <a:srcRect/>
                      <a:stretch>
                        <a:fillRect/>
                      </a:stretch>
                    </p:blipFill>
                    <p:spPr bwMode="auto">
                      <a:xfrm>
                        <a:off x="2818136" y="3140589"/>
                        <a:ext cx="5387975" cy="1828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Rectangle 5"/>
          <p:cNvSpPr>
            <a:spLocks noChangeArrowheads="1"/>
          </p:cNvSpPr>
          <p:nvPr/>
        </p:nvSpPr>
        <p:spPr bwMode="auto">
          <a:xfrm>
            <a:off x="931025" y="40981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7" name="Object 6"/>
          <p:cNvGraphicFramePr>
            <a:graphicFrameLocks noChangeAspect="1"/>
          </p:cNvGraphicFramePr>
          <p:nvPr/>
        </p:nvGraphicFramePr>
        <p:xfrm>
          <a:off x="774006" y="999229"/>
          <a:ext cx="5943600" cy="808038"/>
        </p:xfrm>
        <a:graphic>
          <a:graphicData uri="http://schemas.openxmlformats.org/presentationml/2006/ole">
            <mc:AlternateContent xmlns:mc="http://schemas.openxmlformats.org/markup-compatibility/2006">
              <mc:Choice xmlns:v="urn:schemas-microsoft-com:vml" Requires="v">
                <p:oleObj spid="_x0000_s8887" name="Visio" r:id="rId5" imgW="6736198" imgH="914400" progId="Visio.Drawing.15">
                  <p:embed/>
                </p:oleObj>
              </mc:Choice>
              <mc:Fallback>
                <p:oleObj name="Visio" r:id="rId5" imgW="6736198" imgH="914400" progId="Visio.Drawing.15">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4006" y="999229"/>
                        <a:ext cx="5943600" cy="8080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Rectangle 7"/>
          <p:cNvSpPr>
            <a:spLocks noChangeArrowheads="1"/>
          </p:cNvSpPr>
          <p:nvPr/>
        </p:nvSpPr>
        <p:spPr bwMode="auto">
          <a:xfrm>
            <a:off x="2186248" y="160435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9" name="Object 8"/>
          <p:cNvGraphicFramePr>
            <a:graphicFrameLocks noChangeAspect="1"/>
          </p:cNvGraphicFramePr>
          <p:nvPr/>
        </p:nvGraphicFramePr>
        <p:xfrm>
          <a:off x="208949" y="2141361"/>
          <a:ext cx="2875194" cy="3719266"/>
        </p:xfrm>
        <a:graphic>
          <a:graphicData uri="http://schemas.openxmlformats.org/presentationml/2006/ole">
            <mc:AlternateContent xmlns:mc="http://schemas.openxmlformats.org/markup-compatibility/2006">
              <mc:Choice xmlns:v="urn:schemas-microsoft-com:vml" Requires="v">
                <p:oleObj spid="_x0000_s8888" name="Visio" r:id="rId7" imgW="5608414" imgH="7246620" progId="Visio.Drawing.15">
                  <p:embed/>
                </p:oleObj>
              </mc:Choice>
              <mc:Fallback>
                <p:oleObj name="Visio" r:id="rId7" imgW="5608414" imgH="7246620" progId="Visio.Drawing.15">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08949" y="2141361"/>
                        <a:ext cx="2875194" cy="3719266"/>
                      </a:xfrm>
                      <a:prstGeom prst="rect">
                        <a:avLst/>
                      </a:prstGeom>
                      <a:noFill/>
                    </p:spPr>
                  </p:pic>
                </p:oleObj>
              </mc:Fallback>
            </mc:AlternateContent>
          </a:graphicData>
        </a:graphic>
      </p:graphicFrame>
      <p:pic>
        <p:nvPicPr>
          <p:cNvPr id="3" name="Picture 2"/>
          <p:cNvPicPr>
            <a:picLocks noChangeAspect="1"/>
          </p:cNvPicPr>
          <p:nvPr/>
        </p:nvPicPr>
        <p:blipFill rotWithShape="1">
          <a:blip r:embed="rId9"/>
          <a:srcRect t="12390" r="56229" b="59731"/>
          <a:stretch/>
        </p:blipFill>
        <p:spPr>
          <a:xfrm>
            <a:off x="7567624" y="3945525"/>
            <a:ext cx="4401507" cy="1752140"/>
          </a:xfrm>
          <a:prstGeom prst="rect">
            <a:avLst/>
          </a:prstGeom>
        </p:spPr>
      </p:pic>
      <p:sp>
        <p:nvSpPr>
          <p:cNvPr id="11" name="Down Arrow 10"/>
          <p:cNvSpPr/>
          <p:nvPr/>
        </p:nvSpPr>
        <p:spPr>
          <a:xfrm>
            <a:off x="9768378" y="3327358"/>
            <a:ext cx="483463" cy="647307"/>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a:blip r:embed="rId10"/>
          <a:stretch>
            <a:fillRect/>
          </a:stretch>
        </p:blipFill>
        <p:spPr>
          <a:xfrm>
            <a:off x="7232952" y="1174403"/>
            <a:ext cx="4736179" cy="1573789"/>
          </a:xfrm>
          <a:prstGeom prst="rect">
            <a:avLst/>
          </a:prstGeom>
        </p:spPr>
      </p:pic>
    </p:spTree>
    <p:extLst>
      <p:ext uri="{BB962C8B-B14F-4D97-AF65-F5344CB8AC3E}">
        <p14:creationId xmlns:p14="http://schemas.microsoft.com/office/powerpoint/2010/main" val="40552301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Telemetry Developer Scripts</a:t>
            </a:r>
          </a:p>
        </p:txBody>
      </p:sp>
      <p:pic>
        <p:nvPicPr>
          <p:cNvPr id="8" name="Content Placeholder 7"/>
          <p:cNvPicPr>
            <a:picLocks noGrp="1" noChangeAspect="1"/>
          </p:cNvPicPr>
          <p:nvPr>
            <p:ph idx="1"/>
          </p:nvPr>
        </p:nvPicPr>
        <p:blipFill>
          <a:blip r:embed="rId2"/>
          <a:stretch>
            <a:fillRect/>
          </a:stretch>
        </p:blipFill>
        <p:spPr>
          <a:xfrm>
            <a:off x="853440" y="1163319"/>
            <a:ext cx="4965712" cy="4424363"/>
          </a:xfrm>
          <a:prstGeom prst="rect">
            <a:avLst/>
          </a:prstGeom>
        </p:spPr>
      </p:pic>
      <p:pic>
        <p:nvPicPr>
          <p:cNvPr id="9" name="Picture 8"/>
          <p:cNvPicPr>
            <a:picLocks noChangeAspect="1"/>
          </p:cNvPicPr>
          <p:nvPr/>
        </p:nvPicPr>
        <p:blipFill>
          <a:blip r:embed="rId3"/>
          <a:stretch>
            <a:fillRect/>
          </a:stretch>
        </p:blipFill>
        <p:spPr>
          <a:xfrm>
            <a:off x="6498740" y="1066878"/>
            <a:ext cx="4738220" cy="4617244"/>
          </a:xfrm>
          <a:prstGeom prst="rect">
            <a:avLst/>
          </a:prstGeom>
        </p:spPr>
      </p:pic>
    </p:spTree>
    <p:extLst>
      <p:ext uri="{BB962C8B-B14F-4D97-AF65-F5344CB8AC3E}">
        <p14:creationId xmlns:p14="http://schemas.microsoft.com/office/powerpoint/2010/main" val="5197661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sz="quarter"/>
          </p:nvPr>
        </p:nvSpPr>
        <p:spPr/>
        <p:txBody>
          <a:bodyPr/>
          <a:lstStyle/>
          <a:p>
            <a:r>
              <a:rPr lang="en-US" dirty="0"/>
              <a:t>Data Control</a:t>
            </a:r>
          </a:p>
        </p:txBody>
      </p:sp>
    </p:spTree>
    <p:extLst>
      <p:ext uri="{BB962C8B-B14F-4D97-AF65-F5344CB8AC3E}">
        <p14:creationId xmlns:p14="http://schemas.microsoft.com/office/powerpoint/2010/main" val="41694214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Control Structures for Telemetry</a:t>
            </a:r>
          </a:p>
        </p:txBody>
      </p:sp>
      <p:sp>
        <p:nvSpPr>
          <p:cNvPr id="3" name="Content Placeholder 2"/>
          <p:cNvSpPr>
            <a:spLocks noGrp="1"/>
          </p:cNvSpPr>
          <p:nvPr>
            <p:ph idx="1"/>
          </p:nvPr>
        </p:nvSpPr>
        <p:spPr>
          <a:xfrm>
            <a:off x="609600" y="698269"/>
            <a:ext cx="10972800" cy="5326448"/>
          </a:xfrm>
        </p:spPr>
        <p:txBody>
          <a:bodyPr/>
          <a:lstStyle/>
          <a:p>
            <a:r>
              <a:rPr lang="en-US" sz="2800" dirty="0"/>
              <a:t>Source Code</a:t>
            </a:r>
          </a:p>
          <a:p>
            <a:pPr lvl="1"/>
            <a:r>
              <a:rPr lang="en-US" dirty="0" err="1"/>
              <a:t>ssddev</a:t>
            </a:r>
            <a:r>
              <a:rPr lang="en-US" dirty="0"/>
              <a:t>\</a:t>
            </a:r>
            <a:r>
              <a:rPr lang="en-US" dirty="0" err="1"/>
              <a:t>nand</a:t>
            </a:r>
            <a:r>
              <a:rPr lang="en-US" dirty="0"/>
              <a:t>\gen3\</a:t>
            </a:r>
            <a:r>
              <a:rPr lang="en-US" dirty="0" err="1"/>
              <a:t>src</a:t>
            </a:r>
            <a:r>
              <a:rPr lang="en-US" dirty="0"/>
              <a:t>\</a:t>
            </a:r>
            <a:r>
              <a:rPr lang="en-US" dirty="0" err="1"/>
              <a:t>datacontrol.h</a:t>
            </a:r>
            <a:endParaRPr lang="en-US" dirty="0"/>
          </a:p>
          <a:p>
            <a:pPr lvl="1"/>
            <a:r>
              <a:rPr lang="en-US" dirty="0" err="1"/>
              <a:t>ssddev</a:t>
            </a:r>
            <a:r>
              <a:rPr lang="en-US" dirty="0"/>
              <a:t>\</a:t>
            </a:r>
            <a:r>
              <a:rPr lang="en-US" dirty="0" err="1"/>
              <a:t>nand</a:t>
            </a:r>
            <a:r>
              <a:rPr lang="en-US" dirty="0"/>
              <a:t>\gen3\</a:t>
            </a:r>
            <a:r>
              <a:rPr lang="en-US" dirty="0" err="1"/>
              <a:t>src</a:t>
            </a:r>
            <a:r>
              <a:rPr lang="en-US" dirty="0"/>
              <a:t>\</a:t>
            </a:r>
            <a:r>
              <a:rPr lang="en-US" dirty="0" err="1"/>
              <a:t>datacontrol.c</a:t>
            </a:r>
            <a:endParaRPr lang="en-US" dirty="0"/>
          </a:p>
          <a:p>
            <a:r>
              <a:rPr lang="en-US" sz="2800" dirty="0"/>
              <a:t>Data Information</a:t>
            </a:r>
          </a:p>
          <a:p>
            <a:pPr lvl="1"/>
            <a:r>
              <a:rPr lang="en-US" dirty="0"/>
              <a:t>Identifiers</a:t>
            </a:r>
          </a:p>
          <a:p>
            <a:pPr lvl="2"/>
            <a:r>
              <a:rPr lang="en-US" sz="2800" dirty="0" err="1"/>
              <a:t>eUniqueIdentifier</a:t>
            </a:r>
            <a:endParaRPr lang="en-US" sz="2800" dirty="0"/>
          </a:p>
          <a:p>
            <a:pPr lvl="1"/>
            <a:r>
              <a:rPr lang="en-US" dirty="0"/>
              <a:t>NAND tracking information</a:t>
            </a:r>
          </a:p>
          <a:p>
            <a:pPr lvl="2"/>
            <a:r>
              <a:rPr lang="en-US" sz="2800" dirty="0" err="1"/>
              <a:t>dataControl_t</a:t>
            </a:r>
            <a:r>
              <a:rPr lang="en-US" sz="2800" dirty="0"/>
              <a:t> </a:t>
            </a:r>
            <a:r>
              <a:rPr lang="en-US" sz="2800" dirty="0" err="1"/>
              <a:t>dataControlTable</a:t>
            </a:r>
            <a:r>
              <a:rPr lang="en-US" sz="2800" dirty="0"/>
              <a:t>[]</a:t>
            </a:r>
          </a:p>
          <a:p>
            <a:pPr lvl="1"/>
            <a:r>
              <a:rPr lang="en-US" dirty="0"/>
              <a:t>Telemetry V2 Header</a:t>
            </a:r>
          </a:p>
          <a:p>
            <a:pPr lvl="2"/>
            <a:r>
              <a:rPr lang="en-US" sz="2800" dirty="0"/>
              <a:t>telemetryObjMapEntryV2_t pool[]</a:t>
            </a:r>
          </a:p>
        </p:txBody>
      </p:sp>
    </p:spTree>
    <p:extLst>
      <p:ext uri="{BB962C8B-B14F-4D97-AF65-F5344CB8AC3E}">
        <p14:creationId xmlns:p14="http://schemas.microsoft.com/office/powerpoint/2010/main" val="65383192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Control Identifier and Requirements</a:t>
            </a:r>
          </a:p>
        </p:txBody>
      </p:sp>
      <p:pic>
        <p:nvPicPr>
          <p:cNvPr id="5" name="Picture 4"/>
          <p:cNvPicPr>
            <a:picLocks noChangeAspect="1"/>
          </p:cNvPicPr>
          <p:nvPr/>
        </p:nvPicPr>
        <p:blipFill>
          <a:blip r:embed="rId2"/>
          <a:stretch>
            <a:fillRect/>
          </a:stretch>
        </p:blipFill>
        <p:spPr>
          <a:xfrm>
            <a:off x="6633221" y="3367634"/>
            <a:ext cx="5028768" cy="2658379"/>
          </a:xfrm>
          <a:prstGeom prst="rect">
            <a:avLst/>
          </a:prstGeom>
        </p:spPr>
      </p:pic>
      <p:sp>
        <p:nvSpPr>
          <p:cNvPr id="6" name="Content Placeholder 5"/>
          <p:cNvSpPr>
            <a:spLocks noGrp="1"/>
          </p:cNvSpPr>
          <p:nvPr>
            <p:ph idx="1"/>
          </p:nvPr>
        </p:nvSpPr>
        <p:spPr>
          <a:xfrm>
            <a:off x="6487637" y="1122218"/>
            <a:ext cx="5416188" cy="4813068"/>
          </a:xfrm>
        </p:spPr>
        <p:txBody>
          <a:bodyPr/>
          <a:lstStyle/>
          <a:p>
            <a:r>
              <a:rPr lang="en-US" sz="1400" dirty="0"/>
              <a:t>Each identifier requires:</a:t>
            </a:r>
          </a:p>
          <a:p>
            <a:pPr lvl="1"/>
            <a:r>
              <a:rPr lang="en-US" sz="1400" dirty="0"/>
              <a:t>Uniqueness</a:t>
            </a:r>
          </a:p>
          <a:p>
            <a:pPr lvl="1"/>
            <a:r>
              <a:rPr lang="en-US" sz="1400" dirty="0"/>
              <a:t>Retiring structures are agnostic</a:t>
            </a:r>
          </a:p>
          <a:p>
            <a:pPr lvl="1"/>
            <a:r>
              <a:rPr lang="en-US" sz="1400" dirty="0"/>
              <a:t>New Structures added to </a:t>
            </a:r>
            <a:r>
              <a:rPr lang="en-US" sz="1400" u="sng" dirty="0"/>
              <a:t>Telemetry</a:t>
            </a:r>
            <a:r>
              <a:rPr lang="en-US" sz="1400" dirty="0"/>
              <a:t> require new assignment</a:t>
            </a:r>
          </a:p>
          <a:p>
            <a:pPr lvl="1"/>
            <a:r>
              <a:rPr lang="en-US" sz="1400" dirty="0"/>
              <a:t>Data must be tracked</a:t>
            </a:r>
          </a:p>
          <a:p>
            <a:pPr lvl="2"/>
            <a:r>
              <a:rPr lang="en-US" sz="1400" dirty="0"/>
              <a:t>Major – Structural definition is novel</a:t>
            </a:r>
          </a:p>
          <a:p>
            <a:pPr lvl="2"/>
            <a:r>
              <a:rPr lang="en-US" sz="1400" dirty="0"/>
              <a:t>Minor – Extensions by appending</a:t>
            </a:r>
          </a:p>
          <a:p>
            <a:pPr lvl="2"/>
            <a:r>
              <a:rPr lang="en-US" sz="1400" dirty="0"/>
              <a:t>Size – Minimal with extendibility pad, each increase should follow constraints of all products</a:t>
            </a:r>
          </a:p>
        </p:txBody>
      </p:sp>
      <p:pic>
        <p:nvPicPr>
          <p:cNvPr id="7" name="Picture 6"/>
          <p:cNvPicPr>
            <a:picLocks noChangeAspect="1"/>
          </p:cNvPicPr>
          <p:nvPr/>
        </p:nvPicPr>
        <p:blipFill>
          <a:blip r:embed="rId3"/>
          <a:stretch>
            <a:fillRect/>
          </a:stretch>
        </p:blipFill>
        <p:spPr>
          <a:xfrm>
            <a:off x="609600" y="840080"/>
            <a:ext cx="5677146" cy="5095206"/>
          </a:xfrm>
          <a:prstGeom prst="rect">
            <a:avLst/>
          </a:prstGeom>
        </p:spPr>
      </p:pic>
    </p:spTree>
    <p:extLst>
      <p:ext uri="{BB962C8B-B14F-4D97-AF65-F5344CB8AC3E}">
        <p14:creationId xmlns:p14="http://schemas.microsoft.com/office/powerpoint/2010/main" val="385194675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Control Structure Tracking Details</a:t>
            </a:r>
          </a:p>
        </p:txBody>
      </p:sp>
      <p:pic>
        <p:nvPicPr>
          <p:cNvPr id="4" name="Content Placeholder 3"/>
          <p:cNvPicPr>
            <a:picLocks noGrp="1" noChangeAspect="1"/>
          </p:cNvPicPr>
          <p:nvPr>
            <p:ph idx="1"/>
          </p:nvPr>
        </p:nvPicPr>
        <p:blipFill>
          <a:blip r:embed="rId2"/>
          <a:stretch>
            <a:fillRect/>
          </a:stretch>
        </p:blipFill>
        <p:spPr>
          <a:xfrm>
            <a:off x="684128" y="1043247"/>
            <a:ext cx="10507862" cy="4424363"/>
          </a:xfrm>
          <a:prstGeom prst="rect">
            <a:avLst/>
          </a:prstGeom>
        </p:spPr>
      </p:pic>
    </p:spTree>
    <p:extLst>
      <p:ext uri="{BB962C8B-B14F-4D97-AF65-F5344CB8AC3E}">
        <p14:creationId xmlns:p14="http://schemas.microsoft.com/office/powerpoint/2010/main" val="37708681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sz="quarter"/>
          </p:nvPr>
        </p:nvSpPr>
        <p:spPr/>
        <p:txBody>
          <a:bodyPr/>
          <a:lstStyle/>
          <a:p>
            <a:r>
              <a:rPr lang="en-US" dirty="0"/>
              <a:t>Handling Saved Data</a:t>
            </a:r>
          </a:p>
        </p:txBody>
      </p:sp>
    </p:spTree>
    <p:extLst>
      <p:ext uri="{BB962C8B-B14F-4D97-AF65-F5344CB8AC3E}">
        <p14:creationId xmlns:p14="http://schemas.microsoft.com/office/powerpoint/2010/main" val="36499308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Telemetry Data Saved</a:t>
            </a:r>
          </a:p>
        </p:txBody>
      </p:sp>
      <p:sp>
        <p:nvSpPr>
          <p:cNvPr id="4" name="Content Placeholder 3"/>
          <p:cNvSpPr>
            <a:spLocks noGrp="1"/>
          </p:cNvSpPr>
          <p:nvPr>
            <p:ph sz="half" idx="2"/>
          </p:nvPr>
        </p:nvSpPr>
        <p:spPr>
          <a:xfrm>
            <a:off x="6460776" y="941387"/>
            <a:ext cx="5462519" cy="5201035"/>
          </a:xfrm>
        </p:spPr>
        <p:txBody>
          <a:bodyPr/>
          <a:lstStyle/>
          <a:p>
            <a:r>
              <a:rPr lang="en-US" sz="1600" dirty="0"/>
              <a:t>Script Sample Binary</a:t>
            </a:r>
          </a:p>
          <a:p>
            <a:pPr lvl="1"/>
            <a:r>
              <a:rPr lang="en-US" sz="1600" dirty="0" err="1"/>
              <a:t>Sample.bin</a:t>
            </a:r>
            <a:r>
              <a:rPr lang="en-US" sz="1600" dirty="0"/>
              <a:t> (red, middle)</a:t>
            </a:r>
          </a:p>
          <a:p>
            <a:pPr lvl="2"/>
            <a:r>
              <a:rPr lang="en-US" sz="1600" dirty="0"/>
              <a:t>Telemetry binary payloads</a:t>
            </a:r>
          </a:p>
          <a:p>
            <a:pPr lvl="2"/>
            <a:r>
              <a:rPr lang="en-US" sz="1600" dirty="0"/>
              <a:t>Simulator Loading Script</a:t>
            </a:r>
          </a:p>
          <a:p>
            <a:pPr lvl="1"/>
            <a:r>
              <a:rPr lang="en-US" sz="1600" dirty="0"/>
              <a:t>Sample Folder (Orange, top)</a:t>
            </a:r>
          </a:p>
          <a:p>
            <a:pPr lvl="2"/>
            <a:r>
              <a:rPr lang="en-US" sz="1600" dirty="0"/>
              <a:t>Segmented data objects </a:t>
            </a:r>
          </a:p>
          <a:p>
            <a:pPr lvl="1"/>
            <a:r>
              <a:rPr lang="en-US" sz="1600" dirty="0"/>
              <a:t>Telemetry*_log.txt</a:t>
            </a:r>
          </a:p>
          <a:p>
            <a:pPr lvl="2"/>
            <a:r>
              <a:rPr lang="en-US" sz="1600" dirty="0"/>
              <a:t>Developer debug parsing logs for sample folder.</a:t>
            </a:r>
          </a:p>
          <a:p>
            <a:pPr lvl="1"/>
            <a:r>
              <a:rPr lang="en-US" sz="1600" dirty="0" err="1"/>
              <a:t>AutoGen</a:t>
            </a:r>
            <a:r>
              <a:rPr lang="en-US" sz="1600" dirty="0"/>
              <a:t> creates a folder within the specific project “telemetry”</a:t>
            </a:r>
          </a:p>
          <a:p>
            <a:pPr lvl="2"/>
            <a:r>
              <a:rPr lang="en-US" sz="1600" dirty="0"/>
              <a:t>The folder contains: </a:t>
            </a:r>
          </a:p>
          <a:p>
            <a:pPr lvl="3"/>
            <a:r>
              <a:rPr lang="en-US" sz="1600" dirty="0"/>
              <a:t>Logs – Logs for the phases of the generation </a:t>
            </a:r>
          </a:p>
          <a:p>
            <a:pPr lvl="3"/>
            <a:r>
              <a:rPr lang="en-US" sz="1600" dirty="0"/>
              <a:t>Parser – Generated python C-type decoder</a:t>
            </a:r>
          </a:p>
          <a:p>
            <a:pPr lvl="3"/>
            <a:r>
              <a:rPr lang="en-US" sz="1600" dirty="0"/>
              <a:t>Command – API interface</a:t>
            </a:r>
          </a:p>
          <a:p>
            <a:pPr lvl="1"/>
            <a:r>
              <a:rPr lang="en-US" sz="1600" dirty="0"/>
              <a:t>PacManText.bat used the *.bin to output text.</a:t>
            </a:r>
          </a:p>
        </p:txBody>
      </p:sp>
      <p:pic>
        <p:nvPicPr>
          <p:cNvPr id="10" name="Picture 9"/>
          <p:cNvPicPr>
            <a:picLocks noChangeAspect="1"/>
          </p:cNvPicPr>
          <p:nvPr/>
        </p:nvPicPr>
        <p:blipFill>
          <a:blip r:embed="rId2"/>
          <a:stretch>
            <a:fillRect/>
          </a:stretch>
        </p:blipFill>
        <p:spPr>
          <a:xfrm>
            <a:off x="0" y="525379"/>
            <a:ext cx="1136443" cy="5514474"/>
          </a:xfrm>
          <a:prstGeom prst="rect">
            <a:avLst/>
          </a:prstGeom>
        </p:spPr>
      </p:pic>
      <p:pic>
        <p:nvPicPr>
          <p:cNvPr id="11" name="Picture 10"/>
          <p:cNvPicPr>
            <a:picLocks noChangeAspect="1"/>
          </p:cNvPicPr>
          <p:nvPr/>
        </p:nvPicPr>
        <p:blipFill>
          <a:blip r:embed="rId3"/>
          <a:stretch>
            <a:fillRect/>
          </a:stretch>
        </p:blipFill>
        <p:spPr>
          <a:xfrm>
            <a:off x="1136443" y="471488"/>
            <a:ext cx="916361" cy="5514474"/>
          </a:xfrm>
          <a:prstGeom prst="rect">
            <a:avLst/>
          </a:prstGeom>
        </p:spPr>
      </p:pic>
      <p:pic>
        <p:nvPicPr>
          <p:cNvPr id="12" name="Picture 11"/>
          <p:cNvPicPr>
            <a:picLocks noChangeAspect="1"/>
          </p:cNvPicPr>
          <p:nvPr/>
        </p:nvPicPr>
        <p:blipFill>
          <a:blip r:embed="rId4"/>
          <a:stretch>
            <a:fillRect/>
          </a:stretch>
        </p:blipFill>
        <p:spPr>
          <a:xfrm>
            <a:off x="3062417" y="1471863"/>
            <a:ext cx="1233389" cy="2478129"/>
          </a:xfrm>
          <a:prstGeom prst="rect">
            <a:avLst/>
          </a:prstGeom>
        </p:spPr>
      </p:pic>
      <p:pic>
        <p:nvPicPr>
          <p:cNvPr id="13" name="Picture 12"/>
          <p:cNvPicPr>
            <a:picLocks noChangeAspect="1"/>
          </p:cNvPicPr>
          <p:nvPr/>
        </p:nvPicPr>
        <p:blipFill>
          <a:blip r:embed="rId5"/>
          <a:stretch>
            <a:fillRect/>
          </a:stretch>
        </p:blipFill>
        <p:spPr>
          <a:xfrm>
            <a:off x="4508480" y="2165307"/>
            <a:ext cx="1445724" cy="1445724"/>
          </a:xfrm>
          <a:prstGeom prst="rect">
            <a:avLst/>
          </a:prstGeom>
        </p:spPr>
      </p:pic>
      <p:pic>
        <p:nvPicPr>
          <p:cNvPr id="15" name="Picture 14"/>
          <p:cNvPicPr>
            <a:picLocks noChangeAspect="1"/>
          </p:cNvPicPr>
          <p:nvPr/>
        </p:nvPicPr>
        <p:blipFill>
          <a:blip r:embed="rId6"/>
          <a:stretch>
            <a:fillRect/>
          </a:stretch>
        </p:blipFill>
        <p:spPr>
          <a:xfrm>
            <a:off x="2028624" y="471488"/>
            <a:ext cx="1009613" cy="5484822"/>
          </a:xfrm>
          <a:prstGeom prst="rect">
            <a:avLst/>
          </a:prstGeom>
        </p:spPr>
      </p:pic>
      <p:pic>
        <p:nvPicPr>
          <p:cNvPr id="16" name="Picture 15"/>
          <p:cNvPicPr>
            <a:picLocks noChangeAspect="1"/>
          </p:cNvPicPr>
          <p:nvPr/>
        </p:nvPicPr>
        <p:blipFill rotWithShape="1">
          <a:blip r:embed="rId7"/>
          <a:srcRect t="934"/>
          <a:stretch/>
        </p:blipFill>
        <p:spPr>
          <a:xfrm>
            <a:off x="4675468" y="4026568"/>
            <a:ext cx="1785308" cy="1959394"/>
          </a:xfrm>
          <a:prstGeom prst="rect">
            <a:avLst/>
          </a:prstGeom>
        </p:spPr>
      </p:pic>
      <p:sp>
        <p:nvSpPr>
          <p:cNvPr id="17" name="TextBox 16"/>
          <p:cNvSpPr txBox="1"/>
          <p:nvPr/>
        </p:nvSpPr>
        <p:spPr>
          <a:xfrm>
            <a:off x="4912952" y="3718791"/>
            <a:ext cx="1085618" cy="307777"/>
          </a:xfrm>
          <a:prstGeom prst="rect">
            <a:avLst/>
          </a:prstGeom>
          <a:noFill/>
        </p:spPr>
        <p:txBody>
          <a:bodyPr wrap="none" rtlCol="0">
            <a:spAutoFit/>
          </a:bodyPr>
          <a:lstStyle/>
          <a:p>
            <a:r>
              <a:rPr lang="en-US" sz="1400" dirty="0"/>
              <a:t>Pacman text</a:t>
            </a:r>
          </a:p>
        </p:txBody>
      </p:sp>
      <p:sp>
        <p:nvSpPr>
          <p:cNvPr id="18" name="TextBox 17"/>
          <p:cNvSpPr txBox="1"/>
          <p:nvPr/>
        </p:nvSpPr>
        <p:spPr>
          <a:xfrm>
            <a:off x="4384157" y="1854958"/>
            <a:ext cx="1338828" cy="307777"/>
          </a:xfrm>
          <a:prstGeom prst="rect">
            <a:avLst/>
          </a:prstGeom>
          <a:noFill/>
        </p:spPr>
        <p:txBody>
          <a:bodyPr wrap="none" rtlCol="0">
            <a:spAutoFit/>
          </a:bodyPr>
          <a:lstStyle/>
          <a:p>
            <a:r>
              <a:rPr lang="en-US" sz="1400" dirty="0" err="1"/>
              <a:t>AutoGen</a:t>
            </a:r>
            <a:r>
              <a:rPr lang="en-US" sz="1400" dirty="0"/>
              <a:t> parser</a:t>
            </a:r>
          </a:p>
        </p:txBody>
      </p:sp>
      <p:sp>
        <p:nvSpPr>
          <p:cNvPr id="19" name="TextBox 18"/>
          <p:cNvSpPr txBox="1"/>
          <p:nvPr/>
        </p:nvSpPr>
        <p:spPr>
          <a:xfrm>
            <a:off x="3024991" y="1134434"/>
            <a:ext cx="1309269" cy="307777"/>
          </a:xfrm>
          <a:prstGeom prst="rect">
            <a:avLst/>
          </a:prstGeom>
          <a:noFill/>
        </p:spPr>
        <p:txBody>
          <a:bodyPr wrap="none" rtlCol="0">
            <a:spAutoFit/>
          </a:bodyPr>
          <a:lstStyle/>
          <a:p>
            <a:r>
              <a:rPr lang="en-US" sz="1400" dirty="0" err="1"/>
              <a:t>AutoGen</a:t>
            </a:r>
            <a:r>
              <a:rPr lang="en-US" sz="1400" dirty="0"/>
              <a:t> folder</a:t>
            </a:r>
          </a:p>
        </p:txBody>
      </p:sp>
      <p:sp>
        <p:nvSpPr>
          <p:cNvPr id="20" name="TextBox 19"/>
          <p:cNvSpPr txBox="1"/>
          <p:nvPr/>
        </p:nvSpPr>
        <p:spPr>
          <a:xfrm>
            <a:off x="-46568" y="217602"/>
            <a:ext cx="3084805" cy="307777"/>
          </a:xfrm>
          <a:prstGeom prst="rect">
            <a:avLst/>
          </a:prstGeom>
          <a:noFill/>
        </p:spPr>
        <p:txBody>
          <a:bodyPr wrap="square" rtlCol="0">
            <a:spAutoFit/>
          </a:bodyPr>
          <a:lstStyle/>
          <a:p>
            <a:pPr algn="ctr"/>
            <a:r>
              <a:rPr lang="en-US" sz="1400" dirty="0"/>
              <a:t>Steps 1-3</a:t>
            </a:r>
          </a:p>
        </p:txBody>
      </p:sp>
      <p:pic>
        <p:nvPicPr>
          <p:cNvPr id="21" name="Picture 20"/>
          <p:cNvPicPr>
            <a:picLocks noChangeAspect="1"/>
          </p:cNvPicPr>
          <p:nvPr/>
        </p:nvPicPr>
        <p:blipFill>
          <a:blip r:embed="rId8"/>
          <a:stretch>
            <a:fillRect/>
          </a:stretch>
        </p:blipFill>
        <p:spPr>
          <a:xfrm>
            <a:off x="3181723" y="4794845"/>
            <a:ext cx="1326757" cy="137433"/>
          </a:xfrm>
          <a:prstGeom prst="rect">
            <a:avLst/>
          </a:prstGeom>
        </p:spPr>
      </p:pic>
    </p:spTree>
    <p:extLst>
      <p:ext uri="{BB962C8B-B14F-4D97-AF65-F5344CB8AC3E}">
        <p14:creationId xmlns:p14="http://schemas.microsoft.com/office/powerpoint/2010/main" val="164332639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Telemetry Segmented Files Part 1/3</a:t>
            </a:r>
          </a:p>
        </p:txBody>
      </p:sp>
      <p:sp>
        <p:nvSpPr>
          <p:cNvPr id="10" name="Content Placeholder 2"/>
          <p:cNvSpPr>
            <a:spLocks noGrp="1"/>
          </p:cNvSpPr>
          <p:nvPr>
            <p:ph idx="1"/>
          </p:nvPr>
        </p:nvSpPr>
        <p:spPr>
          <a:xfrm>
            <a:off x="3519055" y="941388"/>
            <a:ext cx="8063345" cy="5083329"/>
          </a:xfrm>
        </p:spPr>
        <p:txBody>
          <a:bodyPr/>
          <a:lstStyle/>
          <a:p>
            <a:r>
              <a:rPr lang="en-US" sz="2000" dirty="0"/>
              <a:t>Telemetry generates numerous files </a:t>
            </a:r>
          </a:p>
          <a:p>
            <a:pPr lvl="1"/>
            <a:r>
              <a:rPr lang="en-US" sz="2000" dirty="0"/>
              <a:t>Depending on the objects in the list</a:t>
            </a:r>
          </a:p>
          <a:p>
            <a:pPr lvl="1"/>
            <a:r>
              <a:rPr lang="en-US" sz="2000" dirty="0"/>
              <a:t>For host initiated, the event dump is only included if one exists.</a:t>
            </a:r>
          </a:p>
          <a:p>
            <a:pPr lvl="1"/>
            <a:r>
              <a:rPr lang="en-US" sz="2000" dirty="0"/>
              <a:t>When multiple event dumps exist back to back a controller initiated event will occur if the feature is enabled</a:t>
            </a:r>
          </a:p>
          <a:p>
            <a:r>
              <a:rPr lang="en-US" sz="2000" dirty="0"/>
              <a:t>Each object is parsed into segments</a:t>
            </a:r>
          </a:p>
          <a:p>
            <a:pPr lvl="1"/>
            <a:r>
              <a:rPr lang="en-US" sz="2000" dirty="0"/>
              <a:t>Format (Subject to change and within listed in log file) </a:t>
            </a:r>
          </a:p>
          <a:p>
            <a:pPr lvl="2"/>
            <a:r>
              <a:rPr lang="en-US" dirty="0"/>
              <a:t>&lt;Serial Number&gt; &lt;Core (Optional)&gt; &lt;</a:t>
            </a:r>
            <a:r>
              <a:rPr lang="en-US" dirty="0" err="1"/>
              <a:t>eUID</a:t>
            </a:r>
            <a:r>
              <a:rPr lang="en-US" dirty="0"/>
              <a:t>&gt; &lt;Major&gt; &lt;Minor&gt; &lt;Known GHS Firmware Variable Name&gt; &lt;Byte Size&gt;</a:t>
            </a:r>
          </a:p>
        </p:txBody>
      </p:sp>
      <p:pic>
        <p:nvPicPr>
          <p:cNvPr id="4" name="Picture 3"/>
          <p:cNvPicPr>
            <a:picLocks noChangeAspect="1"/>
          </p:cNvPicPr>
          <p:nvPr/>
        </p:nvPicPr>
        <p:blipFill>
          <a:blip r:embed="rId2"/>
          <a:stretch>
            <a:fillRect/>
          </a:stretch>
        </p:blipFill>
        <p:spPr>
          <a:xfrm>
            <a:off x="797640" y="749966"/>
            <a:ext cx="2138065" cy="5239393"/>
          </a:xfrm>
          <a:prstGeom prst="rect">
            <a:avLst/>
          </a:prstGeom>
        </p:spPr>
      </p:pic>
      <p:pic>
        <p:nvPicPr>
          <p:cNvPr id="6" name="Picture 5"/>
          <p:cNvPicPr>
            <a:picLocks noChangeAspect="1"/>
          </p:cNvPicPr>
          <p:nvPr/>
        </p:nvPicPr>
        <p:blipFill>
          <a:blip r:embed="rId3"/>
          <a:stretch>
            <a:fillRect/>
          </a:stretch>
        </p:blipFill>
        <p:spPr>
          <a:xfrm>
            <a:off x="4844716" y="4188116"/>
            <a:ext cx="5474367" cy="1801243"/>
          </a:xfrm>
          <a:prstGeom prst="rect">
            <a:avLst/>
          </a:prstGeom>
        </p:spPr>
      </p:pic>
    </p:spTree>
    <p:extLst>
      <p:ext uri="{BB962C8B-B14F-4D97-AF65-F5344CB8AC3E}">
        <p14:creationId xmlns:p14="http://schemas.microsoft.com/office/powerpoint/2010/main" val="31240084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Customer Alignment</a:t>
            </a:r>
          </a:p>
        </p:txBody>
      </p:sp>
      <p:sp>
        <p:nvSpPr>
          <p:cNvPr id="3" name="Content Placeholder 2"/>
          <p:cNvSpPr>
            <a:spLocks noGrp="1"/>
          </p:cNvSpPr>
          <p:nvPr>
            <p:ph idx="1"/>
          </p:nvPr>
        </p:nvSpPr>
        <p:spPr>
          <a:xfrm>
            <a:off x="420785" y="671640"/>
            <a:ext cx="11312665" cy="5353078"/>
          </a:xfrm>
        </p:spPr>
        <p:txBody>
          <a:bodyPr/>
          <a:lstStyle/>
          <a:p>
            <a:pPr>
              <a:buFont typeface="+mj-lt"/>
              <a:buAutoNum type="arabicPeriod"/>
            </a:pPr>
            <a:r>
              <a:rPr lang="en-US" sz="1800" dirty="0"/>
              <a:t>Telemetry is viewed by our customers to be the critical fault analysis method </a:t>
            </a:r>
          </a:p>
          <a:p>
            <a:pPr>
              <a:buFont typeface="+mj-lt"/>
              <a:buAutoNum type="arabicPeriod"/>
            </a:pPr>
            <a:r>
              <a:rPr lang="en-US" sz="1800" dirty="0"/>
              <a:t>NSG working group has a public blog to accumulate feedback</a:t>
            </a:r>
          </a:p>
          <a:p>
            <a:pPr>
              <a:buFont typeface="+mj-lt"/>
              <a:buAutoNum type="arabicPeriod"/>
            </a:pPr>
            <a:r>
              <a:rPr lang="en-US" sz="1800" dirty="0"/>
              <a:t>Customer Requests</a:t>
            </a:r>
          </a:p>
          <a:p>
            <a:pPr marL="800100" lvl="1" indent="-342900">
              <a:buFont typeface="+mj-lt"/>
              <a:buAutoNum type="alphaLcPeriod"/>
            </a:pPr>
            <a:r>
              <a:rPr lang="en-US" sz="1800" dirty="0"/>
              <a:t>Interpret a portion of the data payload for analysis</a:t>
            </a:r>
          </a:p>
          <a:p>
            <a:pPr marL="800100" lvl="1" indent="-342900">
              <a:buFont typeface="+mj-lt"/>
              <a:buAutoNum type="alphaLcPeriod"/>
            </a:pPr>
            <a:r>
              <a:rPr lang="en-US" sz="1800" dirty="0"/>
              <a:t>The initial evaluation should be able to summarize the meta data contained</a:t>
            </a:r>
          </a:p>
          <a:p>
            <a:pPr marL="800100" lvl="1" indent="-342900">
              <a:buFont typeface="+mj-lt"/>
              <a:buAutoNum type="alphaLcPeriod"/>
            </a:pPr>
            <a:r>
              <a:rPr lang="en-US" sz="1800" dirty="0"/>
              <a:t>Provide a scope of failure</a:t>
            </a:r>
          </a:p>
          <a:p>
            <a:pPr marL="800100" lvl="1" indent="-342900">
              <a:buFont typeface="+mj-lt"/>
              <a:buAutoNum type="alphaLcPeriod"/>
            </a:pPr>
            <a:r>
              <a:rPr lang="en-US" sz="1800" dirty="0"/>
              <a:t>Deliver key incites for customer actions while NSG creates a technical resolution plan</a:t>
            </a:r>
            <a:endParaRPr lang="en-US" sz="1800" u="sng" dirty="0">
              <a:ea typeface="Intel Clear Pro" panose="020B0804020202060201" pitchFamily="34" charset="0"/>
              <a:cs typeface="Intel Clear"/>
            </a:endParaRPr>
          </a:p>
          <a:p>
            <a:pPr marL="400050">
              <a:buFont typeface="+mj-lt"/>
              <a:buAutoNum type="arabicPeriod"/>
            </a:pPr>
            <a:r>
              <a:rPr lang="en-US" sz="1800" u="sng" dirty="0">
                <a:ea typeface="Intel Clear Pro" panose="020B0804020202060201" pitchFamily="34" charset="0"/>
                <a:cs typeface="Intel Clear"/>
              </a:rPr>
              <a:t>In the Field Usage</a:t>
            </a:r>
          </a:p>
          <a:p>
            <a:pPr>
              <a:buFont typeface="+mj-lt"/>
              <a:buAutoNum type="arabicPeriod"/>
            </a:pPr>
            <a:r>
              <a:rPr lang="en-US" sz="1800" dirty="0">
                <a:ea typeface="Intel Clear Pro" panose="020B0804020202060201" pitchFamily="34" charset="0"/>
                <a:cs typeface="Intel Clear"/>
              </a:rPr>
              <a:t>One-time event data save</a:t>
            </a:r>
          </a:p>
          <a:p>
            <a:pPr marL="800100" lvl="1" indent="-342900">
              <a:buFont typeface="+mj-lt"/>
              <a:buAutoNum type="alphaLcPeriod"/>
            </a:pPr>
            <a:r>
              <a:rPr lang="en-US" sz="1800" dirty="0">
                <a:ea typeface="Intel Clear Pro" panose="020B0804020202060201" pitchFamily="34" charset="0"/>
                <a:cs typeface="Intel Clear"/>
              </a:rPr>
              <a:t>Drive notifies a anomaly through Controller Initiated Telemetry Admin Command (</a:t>
            </a:r>
            <a:r>
              <a:rPr lang="en-US" sz="1800" dirty="0" err="1">
                <a:ea typeface="Intel Clear Pro" panose="020B0804020202060201" pitchFamily="34" charset="0"/>
                <a:cs typeface="Intel Clear"/>
              </a:rPr>
              <a:t>CiTAC</a:t>
            </a:r>
            <a:r>
              <a:rPr lang="en-US" sz="1800" dirty="0">
                <a:ea typeface="Intel Clear Pro" panose="020B0804020202060201" pitchFamily="34" charset="0"/>
                <a:cs typeface="Intel Clear"/>
              </a:rPr>
              <a:t>) Asynchronous Event</a:t>
            </a:r>
          </a:p>
          <a:p>
            <a:pPr marL="1314450" lvl="2" indent="-400050">
              <a:buFont typeface="+mj-lt"/>
              <a:buAutoNum type="romanLcPeriod"/>
            </a:pPr>
            <a:r>
              <a:rPr lang="en-US" sz="1800" dirty="0">
                <a:ea typeface="Intel Clear Pro" panose="020B0804020202060201" pitchFamily="34" charset="0"/>
                <a:cs typeface="Intel Clear"/>
              </a:rPr>
              <a:t>When there are multiple events occurring; each will notify until all the data is retrieved</a:t>
            </a:r>
          </a:p>
          <a:p>
            <a:pPr marL="800100" lvl="1" indent="-342900">
              <a:buFont typeface="+mj-lt"/>
              <a:buAutoNum type="alphaLcPeriod"/>
            </a:pPr>
            <a:r>
              <a:rPr lang="en-US" sz="1800" dirty="0">
                <a:ea typeface="Intel Clear Pro" panose="020B0804020202060201" pitchFamily="34" charset="0"/>
                <a:cs typeface="Intel Clear"/>
              </a:rPr>
              <a:t>Drive fails and host pulls a dynamic log through Host initiated Telemetry admin Command (</a:t>
            </a:r>
            <a:r>
              <a:rPr lang="en-US" sz="1800" dirty="0" err="1">
                <a:ea typeface="Intel Clear Pro" panose="020B0804020202060201" pitchFamily="34" charset="0"/>
                <a:cs typeface="Intel Clear"/>
              </a:rPr>
              <a:t>HiTAC</a:t>
            </a:r>
            <a:r>
              <a:rPr lang="en-US" sz="1800" dirty="0">
                <a:ea typeface="Intel Clear Pro" panose="020B0804020202060201" pitchFamily="34" charset="0"/>
                <a:cs typeface="Intel Clear"/>
              </a:rPr>
              <a:t>) Query</a:t>
            </a:r>
          </a:p>
          <a:p>
            <a:pPr>
              <a:buFont typeface="+mj-lt"/>
              <a:buAutoNum type="arabicPeriod"/>
            </a:pPr>
            <a:r>
              <a:rPr lang="en-US" sz="1800" dirty="0">
                <a:ea typeface="Intel Clear Pro" panose="020B0804020202060201" pitchFamily="34" charset="0"/>
                <a:cs typeface="Intel Clear"/>
              </a:rPr>
              <a:t>Periodic Healthy Drive Telemetry Data Pulls</a:t>
            </a:r>
          </a:p>
          <a:p>
            <a:pPr marL="800100" lvl="1" indent="-342900">
              <a:buFont typeface="+mj-lt"/>
              <a:buAutoNum type="alphaLcPeriod"/>
            </a:pPr>
            <a:r>
              <a:rPr lang="en-US" sz="1800" dirty="0">
                <a:ea typeface="Intel Clear Pro" panose="020B0804020202060201" pitchFamily="34" charset="0"/>
                <a:cs typeface="Intel Clear"/>
              </a:rPr>
              <a:t>Healthy logs archived by customer and can be contrasted against the failure when it arrives</a:t>
            </a:r>
          </a:p>
          <a:p>
            <a:pPr marL="800100" lvl="1" indent="-342900">
              <a:buFont typeface="+mj-lt"/>
              <a:buAutoNum type="alphaLcPeriod"/>
            </a:pPr>
            <a:r>
              <a:rPr lang="en-US" sz="1800" dirty="0"/>
              <a:t>Periodic Healthy Drive Telemetry Data Pulls – During qualification,  logs pulled and archived by customer during failing performance tests.  These logs can be used to debug the performance issue.</a:t>
            </a:r>
          </a:p>
          <a:p>
            <a:pPr lvl="1"/>
            <a:endParaRPr lang="en-US" sz="1800" dirty="0">
              <a:ea typeface="Intel Clear Pro" panose="020B0804020202060201" pitchFamily="34" charset="0"/>
              <a:cs typeface="Intel Clear"/>
            </a:endParaRPr>
          </a:p>
          <a:p>
            <a:endParaRPr lang="en-US" sz="1800" dirty="0">
              <a:ea typeface="Intel Clear Pro" panose="020B0804020202060201" pitchFamily="34" charset="0"/>
              <a:cs typeface="Intel Clear"/>
            </a:endParaRPr>
          </a:p>
          <a:p>
            <a:pPr marL="0" indent="0">
              <a:buNone/>
            </a:pPr>
            <a:endParaRPr lang="en-US" sz="1800" dirty="0"/>
          </a:p>
        </p:txBody>
      </p:sp>
    </p:spTree>
    <p:extLst>
      <p:ext uri="{BB962C8B-B14F-4D97-AF65-F5344CB8AC3E}">
        <p14:creationId xmlns:p14="http://schemas.microsoft.com/office/powerpoint/2010/main" val="169276338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Telemetry Segmented Files Part 2/3</a:t>
            </a:r>
          </a:p>
        </p:txBody>
      </p:sp>
      <p:pic>
        <p:nvPicPr>
          <p:cNvPr id="3" name="Picture 2"/>
          <p:cNvPicPr>
            <a:picLocks noChangeAspect="1"/>
          </p:cNvPicPr>
          <p:nvPr/>
        </p:nvPicPr>
        <p:blipFill>
          <a:blip r:embed="rId2"/>
          <a:stretch>
            <a:fillRect/>
          </a:stretch>
        </p:blipFill>
        <p:spPr>
          <a:xfrm>
            <a:off x="1114066" y="712782"/>
            <a:ext cx="9963867" cy="5250871"/>
          </a:xfrm>
          <a:prstGeom prst="rect">
            <a:avLst/>
          </a:prstGeom>
        </p:spPr>
      </p:pic>
    </p:spTree>
    <p:extLst>
      <p:ext uri="{BB962C8B-B14F-4D97-AF65-F5344CB8AC3E}">
        <p14:creationId xmlns:p14="http://schemas.microsoft.com/office/powerpoint/2010/main" val="398742807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Telemetry Segmented Files Part 3/3</a:t>
            </a:r>
          </a:p>
        </p:txBody>
      </p:sp>
      <p:sp>
        <p:nvSpPr>
          <p:cNvPr id="4" name="Content Placeholder 3"/>
          <p:cNvSpPr>
            <a:spLocks noGrp="1"/>
          </p:cNvSpPr>
          <p:nvPr>
            <p:ph sz="half" idx="2"/>
          </p:nvPr>
        </p:nvSpPr>
        <p:spPr>
          <a:xfrm>
            <a:off x="5855369" y="941388"/>
            <a:ext cx="5625431" cy="4819647"/>
          </a:xfrm>
        </p:spPr>
        <p:txBody>
          <a:bodyPr/>
          <a:lstStyle/>
          <a:p>
            <a:r>
              <a:rPr lang="en-US" sz="2400" dirty="0"/>
              <a:t>After each individual object</a:t>
            </a:r>
          </a:p>
          <a:p>
            <a:pPr lvl="1"/>
            <a:r>
              <a:rPr lang="en-US" dirty="0"/>
              <a:t>Slices of data areas are included</a:t>
            </a:r>
          </a:p>
          <a:p>
            <a:pPr lvl="1"/>
            <a:r>
              <a:rPr lang="en-US" dirty="0"/>
              <a:t>Sim load Script (blue)</a:t>
            </a:r>
          </a:p>
          <a:p>
            <a:pPr lvl="1"/>
            <a:r>
              <a:rPr lang="en-US" dirty="0"/>
              <a:t>Each data area has a static token</a:t>
            </a:r>
          </a:p>
          <a:p>
            <a:pPr lvl="1"/>
            <a:r>
              <a:rPr lang="en-US" dirty="0"/>
              <a:t>Serial Number, “</a:t>
            </a:r>
            <a:r>
              <a:rPr lang="en-US" dirty="0" err="1"/>
              <a:t>validationtxt</a:t>
            </a:r>
            <a:r>
              <a:rPr lang="en-US" dirty="0"/>
              <a:t>”, Data Area #</a:t>
            </a:r>
          </a:p>
          <a:p>
            <a:pPr lvl="2"/>
            <a:r>
              <a:rPr lang="en-US" sz="2400" dirty="0"/>
              <a:t>0x99FC FFFF </a:t>
            </a:r>
            <a:r>
              <a:rPr lang="en-US" sz="2400" dirty="0" err="1"/>
              <a:t>FFFF</a:t>
            </a:r>
            <a:r>
              <a:rPr lang="en-US" sz="2400" dirty="0"/>
              <a:t> FF07 0D0A </a:t>
            </a:r>
          </a:p>
        </p:txBody>
      </p:sp>
      <p:pic>
        <p:nvPicPr>
          <p:cNvPr id="6" name="Picture 5"/>
          <p:cNvPicPr>
            <a:picLocks noChangeAspect="1"/>
          </p:cNvPicPr>
          <p:nvPr/>
        </p:nvPicPr>
        <p:blipFill rotWithShape="1">
          <a:blip r:embed="rId2"/>
          <a:srcRect t="57449" r="18257" b="9191"/>
          <a:stretch/>
        </p:blipFill>
        <p:spPr>
          <a:xfrm>
            <a:off x="3753685" y="1969630"/>
            <a:ext cx="2101684" cy="348454"/>
          </a:xfrm>
          <a:prstGeom prst="rect">
            <a:avLst/>
          </a:prstGeom>
        </p:spPr>
      </p:pic>
      <p:pic>
        <p:nvPicPr>
          <p:cNvPr id="5" name="Content Placeholder 4"/>
          <p:cNvPicPr>
            <a:picLocks noGrp="1" noChangeAspect="1"/>
          </p:cNvPicPr>
          <p:nvPr>
            <p:ph sz="half" idx="1"/>
          </p:nvPr>
        </p:nvPicPr>
        <p:blipFill rotWithShape="1">
          <a:blip r:embed="rId3"/>
          <a:srcRect t="1" b="18387"/>
          <a:stretch/>
        </p:blipFill>
        <p:spPr>
          <a:xfrm>
            <a:off x="107115" y="856176"/>
            <a:ext cx="3017085" cy="1879464"/>
          </a:xfrm>
          <a:prstGeom prst="rect">
            <a:avLst/>
          </a:prstGeom>
        </p:spPr>
      </p:pic>
      <p:sp>
        <p:nvSpPr>
          <p:cNvPr id="8" name="Right Arrow 7"/>
          <p:cNvSpPr/>
          <p:nvPr/>
        </p:nvSpPr>
        <p:spPr>
          <a:xfrm>
            <a:off x="3096126" y="2002246"/>
            <a:ext cx="473243" cy="39026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4"/>
          <a:stretch>
            <a:fillRect/>
          </a:stretch>
        </p:blipFill>
        <p:spPr>
          <a:xfrm>
            <a:off x="1423737" y="3142307"/>
            <a:ext cx="4124994" cy="2831595"/>
          </a:xfrm>
          <a:prstGeom prst="rect">
            <a:avLst/>
          </a:prstGeom>
        </p:spPr>
      </p:pic>
      <p:sp>
        <p:nvSpPr>
          <p:cNvPr id="10" name="Down Arrow 9"/>
          <p:cNvSpPr/>
          <p:nvPr/>
        </p:nvSpPr>
        <p:spPr>
          <a:xfrm>
            <a:off x="2322094" y="2751221"/>
            <a:ext cx="320843" cy="391086"/>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6971263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sz="quarter"/>
          </p:nvPr>
        </p:nvSpPr>
        <p:spPr/>
        <p:txBody>
          <a:bodyPr/>
          <a:lstStyle/>
          <a:p>
            <a:r>
              <a:rPr lang="en-US" dirty="0"/>
              <a:t>Architectural Flow</a:t>
            </a:r>
          </a:p>
        </p:txBody>
      </p:sp>
    </p:spTree>
    <p:extLst>
      <p:ext uri="{BB962C8B-B14F-4D97-AF65-F5344CB8AC3E}">
        <p14:creationId xmlns:p14="http://schemas.microsoft.com/office/powerpoint/2010/main" val="29166113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Telemetry Command Finite State Machine (FSM)</a:t>
            </a:r>
          </a:p>
        </p:txBody>
      </p:sp>
      <p:pic>
        <p:nvPicPr>
          <p:cNvPr id="4" name="Content Placeholder 3"/>
          <p:cNvPicPr>
            <a:picLocks noGrp="1"/>
          </p:cNvPicPr>
          <p:nvPr>
            <p:ph idx="1"/>
          </p:nvPr>
        </p:nvPicPr>
        <p:blipFill>
          <a:blip r:embed="rId2"/>
          <a:stretch>
            <a:fillRect/>
          </a:stretch>
        </p:blipFill>
        <p:spPr>
          <a:xfrm>
            <a:off x="58876" y="771946"/>
            <a:ext cx="6107656" cy="5192459"/>
          </a:xfrm>
          <a:prstGeom prst="rect">
            <a:avLst/>
          </a:prstGeom>
        </p:spPr>
      </p:pic>
      <p:sp>
        <p:nvSpPr>
          <p:cNvPr id="5" name="Content Placeholder 3"/>
          <p:cNvSpPr txBox="1">
            <a:spLocks/>
          </p:cNvSpPr>
          <p:nvPr/>
        </p:nvSpPr>
        <p:spPr>
          <a:xfrm>
            <a:off x="6166532" y="941388"/>
            <a:ext cx="5384800" cy="5023017"/>
          </a:xfrm>
          <a:prstGeom prst="rect">
            <a:avLst/>
          </a:prstGeom>
        </p:spPr>
        <p:txBody>
          <a:bodyPr/>
          <a:lstStyle>
            <a:lvl1pPr marL="342900" indent="-342900" algn="l" defTabSz="457200" rtl="0" eaLnBrk="1" fontAlgn="base" hangingPunct="1">
              <a:spcBef>
                <a:spcPct val="20000"/>
              </a:spcBef>
              <a:spcAft>
                <a:spcPct val="0"/>
              </a:spcAft>
              <a:buClr>
                <a:schemeClr val="tx2"/>
              </a:buClr>
              <a:buFont typeface="Arial" pitchFamily="34" charset="0"/>
              <a:buChar char="•"/>
              <a:defRPr sz="3200" kern="1200">
                <a:solidFill>
                  <a:schemeClr val="tx1"/>
                </a:solidFill>
                <a:latin typeface="+mn-lt"/>
                <a:ea typeface="+mn-ea"/>
                <a:cs typeface="+mn-cs"/>
              </a:defRPr>
            </a:lvl1pPr>
            <a:lvl2pPr marL="742950" indent="-285750" algn="l" defTabSz="457200" rtl="0" eaLnBrk="1" fontAlgn="base" hangingPunct="1">
              <a:spcBef>
                <a:spcPct val="20000"/>
              </a:spcBef>
              <a:spcAft>
                <a:spcPct val="0"/>
              </a:spcAft>
              <a:buClr>
                <a:schemeClr val="tx2"/>
              </a:buClr>
              <a:buFont typeface="Arial" pitchFamily="34" charset="0"/>
              <a:buChar char="–"/>
              <a:defRPr sz="2800" kern="1200">
                <a:solidFill>
                  <a:schemeClr val="tx1"/>
                </a:solidFill>
                <a:latin typeface="+mn-lt"/>
                <a:ea typeface="+mn-ea"/>
                <a:cs typeface="+mn-cs"/>
              </a:defRPr>
            </a:lvl2pPr>
            <a:lvl3pPr marL="1143000" indent="-228600" algn="l" defTabSz="457200" rtl="0" eaLnBrk="1" fontAlgn="base" hangingPunct="1">
              <a:spcBef>
                <a:spcPct val="20000"/>
              </a:spcBef>
              <a:spcAft>
                <a:spcPct val="0"/>
              </a:spcAft>
              <a:buClr>
                <a:schemeClr val="tx2"/>
              </a:buClr>
              <a:buFont typeface="Arial" pitchFamily="34" charset="0"/>
              <a:buChar char="•"/>
              <a:defRPr sz="2400" kern="1200">
                <a:solidFill>
                  <a:schemeClr val="tx1"/>
                </a:solidFill>
                <a:latin typeface="+mn-lt"/>
                <a:ea typeface="+mn-ea"/>
                <a:cs typeface="+mn-cs"/>
              </a:defRPr>
            </a:lvl3pPr>
            <a:lvl4pPr marL="1600200" indent="-228600" algn="l" defTabSz="457200" rtl="0" eaLnBrk="1" fontAlgn="base" hangingPunct="1">
              <a:spcBef>
                <a:spcPct val="20000"/>
              </a:spcBef>
              <a:spcAft>
                <a:spcPct val="0"/>
              </a:spcAft>
              <a:buClr>
                <a:schemeClr val="tx2"/>
              </a:buClr>
              <a:buFont typeface="Arial" pitchFamily="34" charset="0"/>
              <a:buChar char="–"/>
              <a:defRPr sz="2000" kern="1200">
                <a:solidFill>
                  <a:schemeClr val="tx1"/>
                </a:solidFill>
                <a:latin typeface="+mn-lt"/>
                <a:ea typeface="+mn-ea"/>
                <a:cs typeface="+mn-cs"/>
              </a:defRPr>
            </a:lvl4pPr>
            <a:lvl5pPr marL="2057400" indent="-228600" algn="l" defTabSz="457200" rtl="0" eaLnBrk="1" fontAlgn="base" hangingPunct="1">
              <a:spcBef>
                <a:spcPct val="20000"/>
              </a:spcBef>
              <a:spcAft>
                <a:spcPct val="0"/>
              </a:spcAft>
              <a:buClr>
                <a:schemeClr val="tx2"/>
              </a:buClr>
              <a:buFont typeface="Arial"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Pertinent States</a:t>
            </a:r>
          </a:p>
          <a:p>
            <a:pPr lvl="1"/>
            <a:r>
              <a:rPr lang="en-US" sz="2400" dirty="0"/>
              <a:t>Create list</a:t>
            </a:r>
          </a:p>
          <a:p>
            <a:pPr lvl="2"/>
            <a:r>
              <a:rPr lang="en-US" dirty="0"/>
              <a:t>Queries each module for their respective object(s) desired to send</a:t>
            </a:r>
          </a:p>
          <a:p>
            <a:pPr lvl="1"/>
            <a:r>
              <a:rPr lang="en-US" sz="2400" dirty="0"/>
              <a:t>Snapshot</a:t>
            </a:r>
          </a:p>
          <a:p>
            <a:pPr lvl="2"/>
            <a:r>
              <a:rPr lang="en-US" dirty="0"/>
              <a:t>Blob and drive </a:t>
            </a:r>
            <a:r>
              <a:rPr lang="en-US" dirty="0" err="1"/>
              <a:t>param</a:t>
            </a:r>
            <a:r>
              <a:rPr lang="en-US" dirty="0"/>
              <a:t> saves of objects</a:t>
            </a:r>
          </a:p>
          <a:p>
            <a:pPr lvl="1"/>
            <a:r>
              <a:rPr lang="en-US" sz="2400" dirty="0"/>
              <a:t>Transfer Snapshot</a:t>
            </a:r>
          </a:p>
          <a:p>
            <a:pPr lvl="2"/>
            <a:r>
              <a:rPr lang="en-US" dirty="0"/>
              <a:t>Post saving content the data objects are retrieved from the time instance of the request</a:t>
            </a:r>
          </a:p>
          <a:p>
            <a:pPr lvl="2"/>
            <a:endParaRPr lang="en-US" dirty="0"/>
          </a:p>
          <a:p>
            <a:pPr lvl="2"/>
            <a:endParaRPr lang="en-US" dirty="0"/>
          </a:p>
        </p:txBody>
      </p:sp>
    </p:spTree>
    <p:extLst>
      <p:ext uri="{BB962C8B-B14F-4D97-AF65-F5344CB8AC3E}">
        <p14:creationId xmlns:p14="http://schemas.microsoft.com/office/powerpoint/2010/main" val="2541200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sz="quarter"/>
          </p:nvPr>
        </p:nvSpPr>
        <p:spPr/>
        <p:txBody>
          <a:bodyPr/>
          <a:lstStyle/>
          <a:p>
            <a:r>
              <a:rPr lang="en-US" dirty="0" err="1"/>
              <a:t>HiTaC</a:t>
            </a:r>
            <a:endParaRPr lang="en-US" dirty="0"/>
          </a:p>
        </p:txBody>
      </p:sp>
    </p:spTree>
    <p:extLst>
      <p:ext uri="{BB962C8B-B14F-4D97-AF65-F5344CB8AC3E}">
        <p14:creationId xmlns:p14="http://schemas.microsoft.com/office/powerpoint/2010/main" val="34444219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Host Initiated Telemetry Get Log Page Activity Diagram</a:t>
            </a:r>
          </a:p>
        </p:txBody>
      </p:sp>
      <p:pic>
        <p:nvPicPr>
          <p:cNvPr id="4" name="Content Placeholder 3"/>
          <p:cNvPicPr>
            <a:picLocks noGrp="1"/>
          </p:cNvPicPr>
          <p:nvPr>
            <p:ph idx="1"/>
          </p:nvPr>
        </p:nvPicPr>
        <p:blipFill>
          <a:blip r:embed="rId2"/>
          <a:stretch>
            <a:fillRect/>
          </a:stretch>
        </p:blipFill>
        <p:spPr>
          <a:xfrm>
            <a:off x="352926" y="1155032"/>
            <a:ext cx="4311317" cy="4382382"/>
          </a:xfrm>
          <a:prstGeom prst="rect">
            <a:avLst/>
          </a:prstGeom>
        </p:spPr>
      </p:pic>
      <p:sp>
        <p:nvSpPr>
          <p:cNvPr id="5" name="Content Placeholder 3"/>
          <p:cNvSpPr txBox="1">
            <a:spLocks/>
          </p:cNvSpPr>
          <p:nvPr/>
        </p:nvSpPr>
        <p:spPr>
          <a:xfrm>
            <a:off x="4864768" y="1036849"/>
            <a:ext cx="5384800" cy="4500565"/>
          </a:xfrm>
          <a:prstGeom prst="rect">
            <a:avLst/>
          </a:prstGeom>
        </p:spPr>
        <p:txBody>
          <a:bodyPr/>
          <a:lstStyle>
            <a:lvl1pPr marL="342900" indent="-342900" algn="l" defTabSz="457200" rtl="0" eaLnBrk="1" fontAlgn="base" hangingPunct="1">
              <a:spcBef>
                <a:spcPct val="20000"/>
              </a:spcBef>
              <a:spcAft>
                <a:spcPct val="0"/>
              </a:spcAft>
              <a:buClr>
                <a:schemeClr val="tx2"/>
              </a:buClr>
              <a:buFont typeface="Arial" pitchFamily="34" charset="0"/>
              <a:buChar char="•"/>
              <a:defRPr sz="3200" kern="1200">
                <a:solidFill>
                  <a:schemeClr val="tx1"/>
                </a:solidFill>
                <a:latin typeface="+mn-lt"/>
                <a:ea typeface="+mn-ea"/>
                <a:cs typeface="+mn-cs"/>
              </a:defRPr>
            </a:lvl1pPr>
            <a:lvl2pPr marL="742950" indent="-285750" algn="l" defTabSz="457200" rtl="0" eaLnBrk="1" fontAlgn="base" hangingPunct="1">
              <a:spcBef>
                <a:spcPct val="20000"/>
              </a:spcBef>
              <a:spcAft>
                <a:spcPct val="0"/>
              </a:spcAft>
              <a:buClr>
                <a:schemeClr val="tx2"/>
              </a:buClr>
              <a:buFont typeface="Arial" pitchFamily="34" charset="0"/>
              <a:buChar char="–"/>
              <a:defRPr sz="2800" kern="1200">
                <a:solidFill>
                  <a:schemeClr val="tx1"/>
                </a:solidFill>
                <a:latin typeface="+mn-lt"/>
                <a:ea typeface="+mn-ea"/>
                <a:cs typeface="+mn-cs"/>
              </a:defRPr>
            </a:lvl2pPr>
            <a:lvl3pPr marL="1143000" indent="-228600" algn="l" defTabSz="457200" rtl="0" eaLnBrk="1" fontAlgn="base" hangingPunct="1">
              <a:spcBef>
                <a:spcPct val="20000"/>
              </a:spcBef>
              <a:spcAft>
                <a:spcPct val="0"/>
              </a:spcAft>
              <a:buClr>
                <a:schemeClr val="tx2"/>
              </a:buClr>
              <a:buFont typeface="Arial" pitchFamily="34" charset="0"/>
              <a:buChar char="•"/>
              <a:defRPr sz="2400" kern="1200">
                <a:solidFill>
                  <a:schemeClr val="tx1"/>
                </a:solidFill>
                <a:latin typeface="+mn-lt"/>
                <a:ea typeface="+mn-ea"/>
                <a:cs typeface="+mn-cs"/>
              </a:defRPr>
            </a:lvl3pPr>
            <a:lvl4pPr marL="1600200" indent="-228600" algn="l" defTabSz="457200" rtl="0" eaLnBrk="1" fontAlgn="base" hangingPunct="1">
              <a:spcBef>
                <a:spcPct val="20000"/>
              </a:spcBef>
              <a:spcAft>
                <a:spcPct val="0"/>
              </a:spcAft>
              <a:buClr>
                <a:schemeClr val="tx2"/>
              </a:buClr>
              <a:buFont typeface="Arial" pitchFamily="34" charset="0"/>
              <a:buChar char="–"/>
              <a:defRPr sz="2000" kern="1200">
                <a:solidFill>
                  <a:schemeClr val="tx1"/>
                </a:solidFill>
                <a:latin typeface="+mn-lt"/>
                <a:ea typeface="+mn-ea"/>
                <a:cs typeface="+mn-cs"/>
              </a:defRPr>
            </a:lvl4pPr>
            <a:lvl5pPr marL="2057400" indent="-228600" algn="l" defTabSz="457200" rtl="0" eaLnBrk="1" fontAlgn="base" hangingPunct="1">
              <a:spcBef>
                <a:spcPct val="20000"/>
              </a:spcBef>
              <a:spcAft>
                <a:spcPct val="0"/>
              </a:spcAft>
              <a:buClr>
                <a:schemeClr val="tx2"/>
              </a:buClr>
              <a:buFont typeface="Arial"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err="1"/>
              <a:t>HiTaC</a:t>
            </a:r>
            <a:endParaRPr lang="en-US" sz="2400" dirty="0"/>
          </a:p>
          <a:p>
            <a:pPr lvl="1"/>
            <a:r>
              <a:rPr lang="en-US" sz="2400" dirty="0"/>
              <a:t>Creating the lists are dynamic to the product</a:t>
            </a:r>
          </a:p>
          <a:p>
            <a:pPr lvl="1"/>
            <a:r>
              <a:rPr lang="en-US" sz="2400" dirty="0"/>
              <a:t>Snapshot of the data is pieced into the respective:</a:t>
            </a:r>
          </a:p>
          <a:p>
            <a:pPr lvl="2"/>
            <a:r>
              <a:rPr lang="en-US" dirty="0"/>
              <a:t>Blob identifications</a:t>
            </a:r>
          </a:p>
          <a:p>
            <a:pPr lvl="2"/>
            <a:r>
              <a:rPr lang="en-US" dirty="0"/>
              <a:t>Drive parameter identification</a:t>
            </a:r>
          </a:p>
          <a:p>
            <a:pPr lvl="1"/>
            <a:r>
              <a:rPr lang="en-US" sz="2400" dirty="0"/>
              <a:t>Transfers are limited to the staging buffer</a:t>
            </a:r>
          </a:p>
          <a:p>
            <a:pPr lvl="2"/>
            <a:r>
              <a:rPr lang="en-US" dirty="0"/>
              <a:t>Objects are padded</a:t>
            </a:r>
          </a:p>
          <a:p>
            <a:pPr lvl="2"/>
            <a:r>
              <a:rPr lang="en-US" dirty="0"/>
              <a:t>Data areas are padded to boundary.</a:t>
            </a:r>
          </a:p>
        </p:txBody>
      </p:sp>
    </p:spTree>
    <p:extLst>
      <p:ext uri="{BB962C8B-B14F-4D97-AF65-F5344CB8AC3E}">
        <p14:creationId xmlns:p14="http://schemas.microsoft.com/office/powerpoint/2010/main" val="85276852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Host Initiated Telemetry Get Log Page Sequence</a:t>
            </a:r>
          </a:p>
        </p:txBody>
      </p:sp>
      <p:pic>
        <p:nvPicPr>
          <p:cNvPr id="4" name="Content Placeholder 3"/>
          <p:cNvPicPr>
            <a:picLocks noGrp="1"/>
          </p:cNvPicPr>
          <p:nvPr>
            <p:ph idx="1"/>
          </p:nvPr>
        </p:nvPicPr>
        <p:blipFill>
          <a:blip r:embed="rId2"/>
          <a:stretch>
            <a:fillRect/>
          </a:stretch>
        </p:blipFill>
        <p:spPr>
          <a:xfrm>
            <a:off x="767293" y="717242"/>
            <a:ext cx="4501395" cy="5311331"/>
          </a:xfrm>
          <a:prstGeom prst="rect">
            <a:avLst/>
          </a:prstGeom>
        </p:spPr>
      </p:pic>
      <p:sp>
        <p:nvSpPr>
          <p:cNvPr id="5" name="Content Placeholder 3"/>
          <p:cNvSpPr txBox="1">
            <a:spLocks/>
          </p:cNvSpPr>
          <p:nvPr/>
        </p:nvSpPr>
        <p:spPr>
          <a:xfrm>
            <a:off x="5915526" y="1036849"/>
            <a:ext cx="5907506" cy="4500565"/>
          </a:xfrm>
          <a:prstGeom prst="rect">
            <a:avLst/>
          </a:prstGeom>
        </p:spPr>
        <p:txBody>
          <a:bodyPr/>
          <a:lstStyle>
            <a:lvl1pPr marL="342900" indent="-342900" algn="l" defTabSz="457200" rtl="0" eaLnBrk="1" fontAlgn="base" hangingPunct="1">
              <a:spcBef>
                <a:spcPct val="20000"/>
              </a:spcBef>
              <a:spcAft>
                <a:spcPct val="0"/>
              </a:spcAft>
              <a:buClr>
                <a:schemeClr val="tx2"/>
              </a:buClr>
              <a:buFont typeface="Arial" pitchFamily="34" charset="0"/>
              <a:buChar char="•"/>
              <a:defRPr sz="3200" kern="1200">
                <a:solidFill>
                  <a:schemeClr val="tx1"/>
                </a:solidFill>
                <a:latin typeface="+mn-lt"/>
                <a:ea typeface="+mn-ea"/>
                <a:cs typeface="+mn-cs"/>
              </a:defRPr>
            </a:lvl1pPr>
            <a:lvl2pPr marL="742950" indent="-285750" algn="l" defTabSz="457200" rtl="0" eaLnBrk="1" fontAlgn="base" hangingPunct="1">
              <a:spcBef>
                <a:spcPct val="20000"/>
              </a:spcBef>
              <a:spcAft>
                <a:spcPct val="0"/>
              </a:spcAft>
              <a:buClr>
                <a:schemeClr val="tx2"/>
              </a:buClr>
              <a:buFont typeface="Arial" pitchFamily="34" charset="0"/>
              <a:buChar char="–"/>
              <a:defRPr sz="2800" kern="1200">
                <a:solidFill>
                  <a:schemeClr val="tx1"/>
                </a:solidFill>
                <a:latin typeface="+mn-lt"/>
                <a:ea typeface="+mn-ea"/>
                <a:cs typeface="+mn-cs"/>
              </a:defRPr>
            </a:lvl2pPr>
            <a:lvl3pPr marL="1143000" indent="-228600" algn="l" defTabSz="457200" rtl="0" eaLnBrk="1" fontAlgn="base" hangingPunct="1">
              <a:spcBef>
                <a:spcPct val="20000"/>
              </a:spcBef>
              <a:spcAft>
                <a:spcPct val="0"/>
              </a:spcAft>
              <a:buClr>
                <a:schemeClr val="tx2"/>
              </a:buClr>
              <a:buFont typeface="Arial" pitchFamily="34" charset="0"/>
              <a:buChar char="•"/>
              <a:defRPr sz="2400" kern="1200">
                <a:solidFill>
                  <a:schemeClr val="tx1"/>
                </a:solidFill>
                <a:latin typeface="+mn-lt"/>
                <a:ea typeface="+mn-ea"/>
                <a:cs typeface="+mn-cs"/>
              </a:defRPr>
            </a:lvl3pPr>
            <a:lvl4pPr marL="1600200" indent="-228600" algn="l" defTabSz="457200" rtl="0" eaLnBrk="1" fontAlgn="base" hangingPunct="1">
              <a:spcBef>
                <a:spcPct val="20000"/>
              </a:spcBef>
              <a:spcAft>
                <a:spcPct val="0"/>
              </a:spcAft>
              <a:buClr>
                <a:schemeClr val="tx2"/>
              </a:buClr>
              <a:buFont typeface="Arial" pitchFamily="34" charset="0"/>
              <a:buChar char="–"/>
              <a:defRPr sz="2000" kern="1200">
                <a:solidFill>
                  <a:schemeClr val="tx1"/>
                </a:solidFill>
                <a:latin typeface="+mn-lt"/>
                <a:ea typeface="+mn-ea"/>
                <a:cs typeface="+mn-cs"/>
              </a:defRPr>
            </a:lvl4pPr>
            <a:lvl5pPr marL="2057400" indent="-228600" algn="l" defTabSz="457200" rtl="0" eaLnBrk="1" fontAlgn="base" hangingPunct="1">
              <a:spcBef>
                <a:spcPct val="20000"/>
              </a:spcBef>
              <a:spcAft>
                <a:spcPct val="0"/>
              </a:spcAft>
              <a:buClr>
                <a:schemeClr val="tx2"/>
              </a:buClr>
              <a:buFont typeface="Arial"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a:t>Transport Layer</a:t>
            </a:r>
          </a:p>
          <a:p>
            <a:pPr lvl="1"/>
            <a:r>
              <a:rPr lang="en-US" sz="1800" dirty="0"/>
              <a:t>List directory collection</a:t>
            </a:r>
          </a:p>
          <a:p>
            <a:pPr lvl="2"/>
            <a:r>
              <a:rPr lang="en-US" sz="1800" dirty="0"/>
              <a:t>All data areas</a:t>
            </a:r>
          </a:p>
          <a:p>
            <a:r>
              <a:rPr lang="en-US" sz="1800" dirty="0"/>
              <a:t>Modules (Transport, Core, Platform Services, etc.)</a:t>
            </a:r>
          </a:p>
          <a:p>
            <a:pPr lvl="1"/>
            <a:r>
              <a:rPr lang="en-US" sz="1800" dirty="0"/>
              <a:t>Send list</a:t>
            </a:r>
          </a:p>
          <a:p>
            <a:pPr lvl="2"/>
            <a:r>
              <a:rPr lang="en-US" sz="1800" dirty="0"/>
              <a:t>Data area lists</a:t>
            </a:r>
          </a:p>
          <a:p>
            <a:r>
              <a:rPr lang="en-US" sz="1800" dirty="0"/>
              <a:t>Transport Layer</a:t>
            </a:r>
          </a:p>
          <a:p>
            <a:pPr lvl="1"/>
            <a:r>
              <a:rPr lang="en-US" sz="1800" dirty="0"/>
              <a:t>Collect data</a:t>
            </a:r>
          </a:p>
          <a:p>
            <a:pPr lvl="2"/>
            <a:r>
              <a:rPr lang="en-US" sz="1800" dirty="0"/>
              <a:t>Allocate staging buffer</a:t>
            </a:r>
          </a:p>
          <a:p>
            <a:pPr lvl="2"/>
            <a:r>
              <a:rPr lang="en-US" sz="1800" dirty="0"/>
              <a:t>Transfer to general purpose buffer</a:t>
            </a:r>
          </a:p>
          <a:p>
            <a:r>
              <a:rPr lang="en-US" sz="1800" dirty="0"/>
              <a:t>Core</a:t>
            </a:r>
          </a:p>
          <a:p>
            <a:pPr lvl="1"/>
            <a:r>
              <a:rPr lang="en-US" sz="1800" dirty="0"/>
              <a:t>Copy data to identification locations</a:t>
            </a:r>
          </a:p>
          <a:p>
            <a:pPr lvl="1"/>
            <a:r>
              <a:rPr lang="en-US" sz="1800" dirty="0"/>
              <a:t>Trigger data to blob or drive </a:t>
            </a:r>
            <a:r>
              <a:rPr lang="en-US" sz="1800" dirty="0" err="1"/>
              <a:t>param</a:t>
            </a:r>
            <a:endParaRPr lang="en-US" sz="1800" dirty="0"/>
          </a:p>
          <a:p>
            <a:pPr lvl="1"/>
            <a:endParaRPr lang="en-US" sz="1800" dirty="0"/>
          </a:p>
        </p:txBody>
      </p:sp>
    </p:spTree>
    <p:extLst>
      <p:ext uri="{BB962C8B-B14F-4D97-AF65-F5344CB8AC3E}">
        <p14:creationId xmlns:p14="http://schemas.microsoft.com/office/powerpoint/2010/main" val="403638692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Create Host Initiated Telemetry Object List Sequence Detail</a:t>
            </a:r>
          </a:p>
        </p:txBody>
      </p:sp>
      <p:pic>
        <p:nvPicPr>
          <p:cNvPr id="4" name="Content Placeholder 3"/>
          <p:cNvPicPr>
            <a:picLocks noGrp="1"/>
          </p:cNvPicPr>
          <p:nvPr>
            <p:ph idx="1"/>
          </p:nvPr>
        </p:nvPicPr>
        <p:blipFill>
          <a:blip r:embed="rId2"/>
          <a:stretch>
            <a:fillRect/>
          </a:stretch>
        </p:blipFill>
        <p:spPr>
          <a:xfrm>
            <a:off x="0" y="781250"/>
            <a:ext cx="7707863" cy="5247323"/>
          </a:xfrm>
          <a:prstGeom prst="rect">
            <a:avLst/>
          </a:prstGeom>
        </p:spPr>
      </p:pic>
      <p:sp>
        <p:nvSpPr>
          <p:cNvPr id="5" name="Content Placeholder 3"/>
          <p:cNvSpPr txBox="1">
            <a:spLocks/>
          </p:cNvSpPr>
          <p:nvPr/>
        </p:nvSpPr>
        <p:spPr>
          <a:xfrm>
            <a:off x="7772400" y="1036849"/>
            <a:ext cx="4203032" cy="4500565"/>
          </a:xfrm>
          <a:prstGeom prst="rect">
            <a:avLst/>
          </a:prstGeom>
        </p:spPr>
        <p:txBody>
          <a:bodyPr/>
          <a:lstStyle>
            <a:lvl1pPr marL="342900" indent="-342900" algn="l" defTabSz="457200" rtl="0" eaLnBrk="1" fontAlgn="base" hangingPunct="1">
              <a:spcBef>
                <a:spcPct val="20000"/>
              </a:spcBef>
              <a:spcAft>
                <a:spcPct val="0"/>
              </a:spcAft>
              <a:buClr>
                <a:schemeClr val="tx2"/>
              </a:buClr>
              <a:buFont typeface="Arial" pitchFamily="34" charset="0"/>
              <a:buChar char="•"/>
              <a:defRPr sz="3200" kern="1200">
                <a:solidFill>
                  <a:schemeClr val="tx1"/>
                </a:solidFill>
                <a:latin typeface="+mn-lt"/>
                <a:ea typeface="+mn-ea"/>
                <a:cs typeface="+mn-cs"/>
              </a:defRPr>
            </a:lvl1pPr>
            <a:lvl2pPr marL="742950" indent="-285750" algn="l" defTabSz="457200" rtl="0" eaLnBrk="1" fontAlgn="base" hangingPunct="1">
              <a:spcBef>
                <a:spcPct val="20000"/>
              </a:spcBef>
              <a:spcAft>
                <a:spcPct val="0"/>
              </a:spcAft>
              <a:buClr>
                <a:schemeClr val="tx2"/>
              </a:buClr>
              <a:buFont typeface="Arial" pitchFamily="34" charset="0"/>
              <a:buChar char="–"/>
              <a:defRPr sz="2800" kern="1200">
                <a:solidFill>
                  <a:schemeClr val="tx1"/>
                </a:solidFill>
                <a:latin typeface="+mn-lt"/>
                <a:ea typeface="+mn-ea"/>
                <a:cs typeface="+mn-cs"/>
              </a:defRPr>
            </a:lvl2pPr>
            <a:lvl3pPr marL="1143000" indent="-228600" algn="l" defTabSz="457200" rtl="0" eaLnBrk="1" fontAlgn="base" hangingPunct="1">
              <a:spcBef>
                <a:spcPct val="20000"/>
              </a:spcBef>
              <a:spcAft>
                <a:spcPct val="0"/>
              </a:spcAft>
              <a:buClr>
                <a:schemeClr val="tx2"/>
              </a:buClr>
              <a:buFont typeface="Arial" pitchFamily="34" charset="0"/>
              <a:buChar char="•"/>
              <a:defRPr sz="2400" kern="1200">
                <a:solidFill>
                  <a:schemeClr val="tx1"/>
                </a:solidFill>
                <a:latin typeface="+mn-lt"/>
                <a:ea typeface="+mn-ea"/>
                <a:cs typeface="+mn-cs"/>
              </a:defRPr>
            </a:lvl3pPr>
            <a:lvl4pPr marL="1600200" indent="-228600" algn="l" defTabSz="457200" rtl="0" eaLnBrk="1" fontAlgn="base" hangingPunct="1">
              <a:spcBef>
                <a:spcPct val="20000"/>
              </a:spcBef>
              <a:spcAft>
                <a:spcPct val="0"/>
              </a:spcAft>
              <a:buClr>
                <a:schemeClr val="tx2"/>
              </a:buClr>
              <a:buFont typeface="Arial" pitchFamily="34" charset="0"/>
              <a:buChar char="–"/>
              <a:defRPr sz="2000" kern="1200">
                <a:solidFill>
                  <a:schemeClr val="tx1"/>
                </a:solidFill>
                <a:latin typeface="+mn-lt"/>
                <a:ea typeface="+mn-ea"/>
                <a:cs typeface="+mn-cs"/>
              </a:defRPr>
            </a:lvl4pPr>
            <a:lvl5pPr marL="2057400" indent="-228600" algn="l" defTabSz="457200" rtl="0" eaLnBrk="1" fontAlgn="base" hangingPunct="1">
              <a:spcBef>
                <a:spcPct val="20000"/>
              </a:spcBef>
              <a:spcAft>
                <a:spcPct val="0"/>
              </a:spcAft>
              <a:buClr>
                <a:schemeClr val="tx2"/>
              </a:buClr>
              <a:buFont typeface="Arial"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After creation of the list, the data is persistent until the persist flag is remove</a:t>
            </a:r>
          </a:p>
          <a:p>
            <a:endParaRPr lang="en-US" sz="2400" dirty="0"/>
          </a:p>
          <a:p>
            <a:r>
              <a:rPr lang="en-US" sz="2400" dirty="0"/>
              <a:t>Walking of the map buffer each TAP creates its own sub-lists</a:t>
            </a:r>
          </a:p>
          <a:p>
            <a:endParaRPr lang="en-US" sz="2400" dirty="0"/>
          </a:p>
          <a:p>
            <a:r>
              <a:rPr lang="en-US" sz="2400" dirty="0"/>
              <a:t>All of the lists are merged into the dynamic list for the time instance</a:t>
            </a:r>
            <a:endParaRPr lang="en-US" dirty="0"/>
          </a:p>
        </p:txBody>
      </p:sp>
    </p:spTree>
    <p:extLst>
      <p:ext uri="{BB962C8B-B14F-4D97-AF65-F5344CB8AC3E}">
        <p14:creationId xmlns:p14="http://schemas.microsoft.com/office/powerpoint/2010/main" val="268876169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Host Initiated Telemetry Transfer and Snapshot Data Sequence</a:t>
            </a:r>
          </a:p>
        </p:txBody>
      </p:sp>
      <p:pic>
        <p:nvPicPr>
          <p:cNvPr id="5" name="Content Placeholder 4"/>
          <p:cNvPicPr>
            <a:picLocks noGrp="1"/>
          </p:cNvPicPr>
          <p:nvPr>
            <p:ph idx="1"/>
          </p:nvPr>
        </p:nvPicPr>
        <p:blipFill>
          <a:blip r:embed="rId2"/>
          <a:stretch>
            <a:fillRect/>
          </a:stretch>
        </p:blipFill>
        <p:spPr>
          <a:xfrm>
            <a:off x="43955" y="757347"/>
            <a:ext cx="6340219" cy="5311331"/>
          </a:xfrm>
          <a:prstGeom prst="rect">
            <a:avLst/>
          </a:prstGeom>
        </p:spPr>
      </p:pic>
      <p:sp>
        <p:nvSpPr>
          <p:cNvPr id="4" name="Content Placeholder 3"/>
          <p:cNvSpPr txBox="1">
            <a:spLocks/>
          </p:cNvSpPr>
          <p:nvPr/>
        </p:nvSpPr>
        <p:spPr>
          <a:xfrm>
            <a:off x="6444916" y="1036849"/>
            <a:ext cx="5350042" cy="4930814"/>
          </a:xfrm>
          <a:prstGeom prst="rect">
            <a:avLst/>
          </a:prstGeom>
        </p:spPr>
        <p:txBody>
          <a:bodyPr/>
          <a:lstStyle>
            <a:lvl1pPr marL="342900" indent="-342900" algn="l" defTabSz="457200" rtl="0" eaLnBrk="1" fontAlgn="base" hangingPunct="1">
              <a:spcBef>
                <a:spcPct val="20000"/>
              </a:spcBef>
              <a:spcAft>
                <a:spcPct val="0"/>
              </a:spcAft>
              <a:buClr>
                <a:schemeClr val="tx2"/>
              </a:buClr>
              <a:buFont typeface="Arial" pitchFamily="34" charset="0"/>
              <a:buChar char="•"/>
              <a:defRPr sz="3200" kern="1200">
                <a:solidFill>
                  <a:schemeClr val="tx1"/>
                </a:solidFill>
                <a:latin typeface="+mn-lt"/>
                <a:ea typeface="+mn-ea"/>
                <a:cs typeface="+mn-cs"/>
              </a:defRPr>
            </a:lvl1pPr>
            <a:lvl2pPr marL="742950" indent="-285750" algn="l" defTabSz="457200" rtl="0" eaLnBrk="1" fontAlgn="base" hangingPunct="1">
              <a:spcBef>
                <a:spcPct val="20000"/>
              </a:spcBef>
              <a:spcAft>
                <a:spcPct val="0"/>
              </a:spcAft>
              <a:buClr>
                <a:schemeClr val="tx2"/>
              </a:buClr>
              <a:buFont typeface="Arial" pitchFamily="34" charset="0"/>
              <a:buChar char="–"/>
              <a:defRPr sz="2800" kern="1200">
                <a:solidFill>
                  <a:schemeClr val="tx1"/>
                </a:solidFill>
                <a:latin typeface="+mn-lt"/>
                <a:ea typeface="+mn-ea"/>
                <a:cs typeface="+mn-cs"/>
              </a:defRPr>
            </a:lvl2pPr>
            <a:lvl3pPr marL="1143000" indent="-228600" algn="l" defTabSz="457200" rtl="0" eaLnBrk="1" fontAlgn="base" hangingPunct="1">
              <a:spcBef>
                <a:spcPct val="20000"/>
              </a:spcBef>
              <a:spcAft>
                <a:spcPct val="0"/>
              </a:spcAft>
              <a:buClr>
                <a:schemeClr val="tx2"/>
              </a:buClr>
              <a:buFont typeface="Arial" pitchFamily="34" charset="0"/>
              <a:buChar char="•"/>
              <a:defRPr sz="2400" kern="1200">
                <a:solidFill>
                  <a:schemeClr val="tx1"/>
                </a:solidFill>
                <a:latin typeface="+mn-lt"/>
                <a:ea typeface="+mn-ea"/>
                <a:cs typeface="+mn-cs"/>
              </a:defRPr>
            </a:lvl3pPr>
            <a:lvl4pPr marL="1600200" indent="-228600" algn="l" defTabSz="457200" rtl="0" eaLnBrk="1" fontAlgn="base" hangingPunct="1">
              <a:spcBef>
                <a:spcPct val="20000"/>
              </a:spcBef>
              <a:spcAft>
                <a:spcPct val="0"/>
              </a:spcAft>
              <a:buClr>
                <a:schemeClr val="tx2"/>
              </a:buClr>
              <a:buFont typeface="Arial" pitchFamily="34" charset="0"/>
              <a:buChar char="–"/>
              <a:defRPr sz="2000" kern="1200">
                <a:solidFill>
                  <a:schemeClr val="tx1"/>
                </a:solidFill>
                <a:latin typeface="+mn-lt"/>
                <a:ea typeface="+mn-ea"/>
                <a:cs typeface="+mn-cs"/>
              </a:defRPr>
            </a:lvl4pPr>
            <a:lvl5pPr marL="2057400" indent="-228600" algn="l" defTabSz="457200" rtl="0" eaLnBrk="1" fontAlgn="base" hangingPunct="1">
              <a:spcBef>
                <a:spcPct val="20000"/>
              </a:spcBef>
              <a:spcAft>
                <a:spcPct val="0"/>
              </a:spcAft>
              <a:buClr>
                <a:schemeClr val="tx2"/>
              </a:buClr>
              <a:buFont typeface="Arial"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Each data area contains it own reserved save location</a:t>
            </a:r>
          </a:p>
          <a:p>
            <a:endParaRPr lang="en-US" sz="2400" dirty="0"/>
          </a:p>
          <a:p>
            <a:r>
              <a:rPr lang="en-US" sz="2400" dirty="0"/>
              <a:t>On snapshot, each of the objects in the list are copied to the staging buffer until is filled</a:t>
            </a:r>
          </a:p>
          <a:p>
            <a:endParaRPr lang="en-US" sz="2400" dirty="0"/>
          </a:p>
          <a:p>
            <a:r>
              <a:rPr lang="en-US" sz="2400" dirty="0"/>
              <a:t>On fill, a save is triggered the process is repeated</a:t>
            </a:r>
          </a:p>
          <a:p>
            <a:endParaRPr lang="en-US" sz="2400" dirty="0"/>
          </a:p>
          <a:p>
            <a:r>
              <a:rPr lang="en-US" sz="2400" dirty="0"/>
              <a:t>For multiple media bank products, the transport layer requests for each bank.</a:t>
            </a:r>
          </a:p>
        </p:txBody>
      </p:sp>
    </p:spTree>
    <p:extLst>
      <p:ext uri="{BB962C8B-B14F-4D97-AF65-F5344CB8AC3E}">
        <p14:creationId xmlns:p14="http://schemas.microsoft.com/office/powerpoint/2010/main" val="92372526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sz="quarter"/>
          </p:nvPr>
        </p:nvSpPr>
        <p:spPr/>
        <p:txBody>
          <a:bodyPr/>
          <a:lstStyle/>
          <a:p>
            <a:r>
              <a:rPr lang="en-US" dirty="0" err="1"/>
              <a:t>CiTAC</a:t>
            </a:r>
            <a:endParaRPr lang="en-US" dirty="0"/>
          </a:p>
        </p:txBody>
      </p:sp>
    </p:spTree>
    <p:extLst>
      <p:ext uri="{BB962C8B-B14F-4D97-AF65-F5344CB8AC3E}">
        <p14:creationId xmlns:p14="http://schemas.microsoft.com/office/powerpoint/2010/main" val="23463112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Telemetry Customer Requirements and Feedback</a:t>
            </a:r>
          </a:p>
        </p:txBody>
      </p:sp>
      <p:sp>
        <p:nvSpPr>
          <p:cNvPr id="3" name="Content Placeholder 2"/>
          <p:cNvSpPr>
            <a:spLocks noGrp="1"/>
          </p:cNvSpPr>
          <p:nvPr>
            <p:ph idx="1"/>
          </p:nvPr>
        </p:nvSpPr>
        <p:spPr>
          <a:xfrm>
            <a:off x="609600" y="872836"/>
            <a:ext cx="10972800" cy="5151881"/>
          </a:xfrm>
        </p:spPr>
        <p:txBody>
          <a:bodyPr/>
          <a:lstStyle/>
          <a:p>
            <a:pPr marL="0" indent="0">
              <a:buNone/>
            </a:pPr>
            <a:r>
              <a:rPr lang="en-US" sz="1200" b="1" i="1" u="sng" dirty="0">
                <a:highlight>
                  <a:srgbClr val="00FFFF"/>
                </a:highlight>
                <a:ea typeface="Intel Clear Pro" panose="020B0804020202060201" pitchFamily="34" charset="0"/>
                <a:cs typeface="Intel Clear"/>
              </a:rPr>
              <a:t>Facebook </a:t>
            </a:r>
          </a:p>
          <a:p>
            <a:pPr marL="0" indent="0">
              <a:buNone/>
            </a:pPr>
            <a:r>
              <a:rPr lang="en-US" sz="1200" dirty="0">
                <a:ea typeface="Intel Clear Pro" panose="020B0804020202060201" pitchFamily="34" charset="0"/>
                <a:cs typeface="Intel Clear"/>
              </a:rPr>
              <a:t>Less than 1% for stability IOPs performance </a:t>
            </a:r>
          </a:p>
          <a:p>
            <a:pPr marL="0" indent="0">
              <a:buNone/>
            </a:pPr>
            <a:r>
              <a:rPr lang="en-US" sz="1200" dirty="0">
                <a:ea typeface="Intel Clear Pro" panose="020B0804020202060201" pitchFamily="34" charset="0"/>
                <a:cs typeface="Intel Clear"/>
              </a:rPr>
              <a:t>Less than 10 </a:t>
            </a:r>
            <a:r>
              <a:rPr lang="en-US" sz="1200" dirty="0" err="1">
                <a:ea typeface="Intel Clear Pro" panose="020B0804020202060201" pitchFamily="34" charset="0"/>
                <a:cs typeface="Intel Clear"/>
              </a:rPr>
              <a:t>ms</a:t>
            </a:r>
            <a:r>
              <a:rPr lang="en-US" sz="1200" dirty="0">
                <a:ea typeface="Intel Clear Pro" panose="020B0804020202060201" pitchFamily="34" charset="0"/>
                <a:cs typeface="Intel Clear"/>
              </a:rPr>
              <a:t> in </a:t>
            </a:r>
            <a:r>
              <a:rPr lang="en-US" sz="1200" dirty="0" err="1">
                <a:ea typeface="Intel Clear Pro" panose="020B0804020202060201" pitchFamily="34" charset="0"/>
                <a:cs typeface="Intel Clear"/>
              </a:rPr>
              <a:t>QoS</a:t>
            </a:r>
            <a:endParaRPr lang="en-US" sz="1200" dirty="0">
              <a:ea typeface="Intel Clear Pro" panose="020B0804020202060201" pitchFamily="34" charset="0"/>
              <a:cs typeface="Intel Clear"/>
            </a:endParaRPr>
          </a:p>
          <a:p>
            <a:pPr marL="0" indent="0">
              <a:buNone/>
            </a:pPr>
            <a:r>
              <a:rPr lang="en-US" sz="1200" dirty="0">
                <a:ea typeface="Intel Clear Pro" panose="020B0804020202060201" pitchFamily="34" charset="0"/>
                <a:cs typeface="Intel Clear"/>
              </a:rPr>
              <a:t>WAF impact disclosed</a:t>
            </a:r>
          </a:p>
          <a:p>
            <a:pPr marL="0" indent="0">
              <a:buNone/>
            </a:pPr>
            <a:r>
              <a:rPr lang="en-US" sz="1200" dirty="0">
                <a:ea typeface="Intel Clear Pro" panose="020B0804020202060201" pitchFamily="34" charset="0"/>
                <a:cs typeface="Intel Clear"/>
              </a:rPr>
              <a:t>Limit of 100KB on Data Area1 (was removed later on) </a:t>
            </a:r>
          </a:p>
          <a:p>
            <a:pPr marL="0" indent="0">
              <a:buNone/>
            </a:pPr>
            <a:endParaRPr lang="en-US" sz="1200" dirty="0">
              <a:ea typeface="Intel Clear Pro" panose="020B0804020202060201" pitchFamily="34" charset="0"/>
              <a:cs typeface="Intel Clear"/>
            </a:endParaRPr>
          </a:p>
          <a:p>
            <a:pPr marL="0" indent="0">
              <a:buNone/>
            </a:pPr>
            <a:r>
              <a:rPr lang="en-US" sz="1200" b="1" i="1" u="sng" dirty="0">
                <a:highlight>
                  <a:srgbClr val="00FFFF"/>
                </a:highlight>
                <a:ea typeface="Intel Clear Pro" panose="020B0804020202060201" pitchFamily="34" charset="0"/>
                <a:cs typeface="Intel Clear"/>
              </a:rPr>
              <a:t>Huawei </a:t>
            </a:r>
            <a:r>
              <a:rPr lang="en-US" sz="1200" dirty="0">
                <a:ea typeface="Intel Clear Pro" panose="020B0804020202060201" pitchFamily="34" charset="0"/>
                <a:cs typeface="Intel Clear"/>
              </a:rPr>
              <a:t>(July 2018) thinks Telemetry is promising and asked for parsing capability to understand meaning of telemetry logs. Huawei also requested SATA working behind RAID card for best compatibility and utility. </a:t>
            </a:r>
          </a:p>
          <a:p>
            <a:pPr marL="0" indent="0">
              <a:buNone/>
            </a:pPr>
            <a:r>
              <a:rPr lang="en-US" sz="1200" dirty="0">
                <a:ea typeface="Intel Clear Pro" panose="020B0804020202060201" pitchFamily="34" charset="0"/>
                <a:cs typeface="Intel Clear"/>
              </a:rPr>
              <a:t>Huawei would like telemetry log data to include predictive failure indicator so Huawei can minimize failure impact to their data center/customer</a:t>
            </a:r>
          </a:p>
          <a:p>
            <a:pPr marL="0" indent="0">
              <a:buNone/>
            </a:pPr>
            <a:endParaRPr lang="en-US" sz="1200" dirty="0">
              <a:ea typeface="Intel Clear Pro" panose="020B0804020202060201" pitchFamily="34" charset="0"/>
              <a:cs typeface="Intel Clear"/>
            </a:endParaRPr>
          </a:p>
          <a:p>
            <a:pPr marL="0" indent="0">
              <a:buNone/>
            </a:pPr>
            <a:r>
              <a:rPr lang="en-US" sz="1200" b="1" i="1" u="sng" dirty="0">
                <a:highlight>
                  <a:srgbClr val="00FFFF"/>
                </a:highlight>
                <a:ea typeface="Intel Clear Pro" panose="020B0804020202060201" pitchFamily="34" charset="0"/>
                <a:cs typeface="Intel Clear"/>
              </a:rPr>
              <a:t>Alibaba </a:t>
            </a:r>
            <a:r>
              <a:rPr lang="en-US" sz="1200" dirty="0">
                <a:ea typeface="Intel Clear Pro" panose="020B0804020202060201" pitchFamily="34" charset="0"/>
                <a:cs typeface="Intel Clear"/>
              </a:rPr>
              <a:t>(July 2018) was super excited about telemetry, especially version two with support to retrieve telemetry log even when drive context is compromised. Ali also requested customer parser to interpret telemetry log for the purpose of understanding potential drive health issues and for proactive action in case of potential drive failure. Ali requested a firmware with telemetry capability for their internal testing. Additionally, Ali requested training on Intel telemetry implementation and recommendation of which stats to monitor as indications of potential drive health/failure. </a:t>
            </a:r>
          </a:p>
          <a:p>
            <a:pPr marL="0" indent="0">
              <a:buNone/>
            </a:pPr>
            <a:endParaRPr lang="en-US" sz="1200" dirty="0">
              <a:ea typeface="Intel Clear Pro" panose="020B0804020202060201" pitchFamily="34" charset="0"/>
              <a:cs typeface="Intel Clear"/>
            </a:endParaRPr>
          </a:p>
          <a:p>
            <a:pPr marL="0" indent="0">
              <a:buNone/>
            </a:pPr>
            <a:r>
              <a:rPr lang="en-US" sz="1200" b="1" i="1" u="sng" dirty="0">
                <a:highlight>
                  <a:srgbClr val="00FFFF"/>
                </a:highlight>
                <a:ea typeface="Intel Clear Pro" panose="020B0804020202060201" pitchFamily="34" charset="0"/>
                <a:cs typeface="Intel Clear"/>
              </a:rPr>
              <a:t>Baidu </a:t>
            </a:r>
            <a:r>
              <a:rPr lang="en-US" sz="1200" dirty="0">
                <a:ea typeface="Intel Clear Pro" panose="020B0804020202060201" pitchFamily="34" charset="0"/>
                <a:cs typeface="Intel Clear"/>
              </a:rPr>
              <a:t>(July 2018) would like to integrate telemetry log parsing into their environment to monitor drive performance and take proactive action in case of potential or actual failure (including drive Assert, what they mean, and how to confirm is serious or just informative)</a:t>
            </a:r>
          </a:p>
          <a:p>
            <a:pPr marL="0" indent="0">
              <a:buNone/>
            </a:pPr>
            <a:r>
              <a:rPr lang="en-US" sz="1200" dirty="0">
                <a:ea typeface="Intel Clear Pro" panose="020B0804020202060201" pitchFamily="34" charset="0"/>
                <a:cs typeface="Intel Clear"/>
              </a:rPr>
              <a:t>Especially interested to understand key parameters available via telemetry log that may indicate potential drive problem or drive failure; </a:t>
            </a:r>
          </a:p>
          <a:p>
            <a:pPr marL="0" indent="0">
              <a:buNone/>
            </a:pPr>
            <a:r>
              <a:rPr lang="en-US" sz="1200" dirty="0">
                <a:ea typeface="Intel Clear Pro" panose="020B0804020202060201" pitchFamily="34" charset="0"/>
                <a:cs typeface="Intel Clear"/>
              </a:rPr>
              <a:t>Baidu wants to monitor these parameters and set threshold to take action, so they have more control of drive impact to their business and customers.</a:t>
            </a:r>
          </a:p>
          <a:p>
            <a:pPr marL="0" indent="0">
              <a:buNone/>
            </a:pPr>
            <a:endParaRPr lang="en-US" sz="1200" dirty="0">
              <a:ea typeface="Intel Clear Pro" panose="020B0804020202060201" pitchFamily="34" charset="0"/>
              <a:cs typeface="Intel Clear"/>
            </a:endParaRPr>
          </a:p>
          <a:p>
            <a:pPr marL="0" indent="0">
              <a:buNone/>
            </a:pPr>
            <a:r>
              <a:rPr lang="en-US" sz="1200" b="1" i="1" u="sng" dirty="0">
                <a:highlight>
                  <a:srgbClr val="00FFFF"/>
                </a:highlight>
                <a:ea typeface="Intel Clear Pro" panose="020B0804020202060201" pitchFamily="34" charset="0"/>
                <a:cs typeface="Intel Clear"/>
              </a:rPr>
              <a:t>Oracle</a:t>
            </a:r>
            <a:r>
              <a:rPr lang="en-US" sz="1200" dirty="0">
                <a:ea typeface="Intel Clear Pro" panose="020B0804020202060201" pitchFamily="34" charset="0"/>
                <a:cs typeface="Intel Clear"/>
              </a:rPr>
              <a:t> has also asked for some similar functionally where they triage the drive themselves and provide feedbacks to their end customers. </a:t>
            </a:r>
          </a:p>
          <a:p>
            <a:endParaRPr lang="en-US" sz="1200" dirty="0">
              <a:ea typeface="Intel Clear Pro" panose="020B0804020202060201" pitchFamily="34" charset="0"/>
              <a:cs typeface="Intel Clear"/>
            </a:endParaRPr>
          </a:p>
          <a:p>
            <a:endParaRPr lang="en-US" sz="1200" dirty="0">
              <a:ea typeface="Intel Clear Pro" panose="020B0804020202060201" pitchFamily="34" charset="0"/>
              <a:cs typeface="Intel Clear"/>
            </a:endParaRPr>
          </a:p>
          <a:p>
            <a:endParaRPr lang="en-US" sz="1200" dirty="0">
              <a:ea typeface="Intel Clear Pro" panose="020B0804020202060201" pitchFamily="34" charset="0"/>
              <a:cs typeface="Intel Clear"/>
            </a:endParaRPr>
          </a:p>
          <a:p>
            <a:pPr lvl="0" eaLnBrk="0" hangingPunct="0">
              <a:spcBef>
                <a:spcPct val="0"/>
              </a:spcBef>
            </a:pPr>
            <a:endParaRPr lang="en-US" altLang="en-US" sz="1200" dirty="0">
              <a:ea typeface="Intel Clear Pro" panose="020B0804020202060201" pitchFamily="34" charset="0"/>
              <a:cs typeface="Intel Clear"/>
            </a:endParaRPr>
          </a:p>
          <a:p>
            <a:endParaRPr lang="en-US" sz="1200" dirty="0"/>
          </a:p>
        </p:txBody>
      </p:sp>
    </p:spTree>
    <p:extLst>
      <p:ext uri="{BB962C8B-B14F-4D97-AF65-F5344CB8AC3E}">
        <p14:creationId xmlns:p14="http://schemas.microsoft.com/office/powerpoint/2010/main" val="214320919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Controller Initiated Telemetry AER Trigger Sequence Details</a:t>
            </a:r>
          </a:p>
        </p:txBody>
      </p:sp>
      <p:pic>
        <p:nvPicPr>
          <p:cNvPr id="4" name="Content Placeholder 3"/>
          <p:cNvPicPr>
            <a:picLocks noGrp="1"/>
          </p:cNvPicPr>
          <p:nvPr>
            <p:ph idx="1"/>
          </p:nvPr>
        </p:nvPicPr>
        <p:blipFill>
          <a:blip r:embed="rId2"/>
          <a:stretch>
            <a:fillRect/>
          </a:stretch>
        </p:blipFill>
        <p:spPr>
          <a:xfrm>
            <a:off x="0" y="735529"/>
            <a:ext cx="7855184" cy="5293043"/>
          </a:xfrm>
          <a:prstGeom prst="rect">
            <a:avLst/>
          </a:prstGeom>
        </p:spPr>
      </p:pic>
      <p:sp>
        <p:nvSpPr>
          <p:cNvPr id="5" name="Content Placeholder 3"/>
          <p:cNvSpPr txBox="1">
            <a:spLocks/>
          </p:cNvSpPr>
          <p:nvPr/>
        </p:nvSpPr>
        <p:spPr>
          <a:xfrm>
            <a:off x="8029074" y="941387"/>
            <a:ext cx="3890210" cy="4998201"/>
          </a:xfrm>
          <a:prstGeom prst="rect">
            <a:avLst/>
          </a:prstGeom>
        </p:spPr>
        <p:txBody>
          <a:bodyPr/>
          <a:lstStyle>
            <a:lvl1pPr marL="342900" indent="-342900" algn="l" defTabSz="457200" rtl="0" eaLnBrk="1" fontAlgn="base" hangingPunct="1">
              <a:spcBef>
                <a:spcPct val="20000"/>
              </a:spcBef>
              <a:spcAft>
                <a:spcPct val="0"/>
              </a:spcAft>
              <a:buClr>
                <a:schemeClr val="tx2"/>
              </a:buClr>
              <a:buFont typeface="Arial" pitchFamily="34" charset="0"/>
              <a:buChar char="•"/>
              <a:defRPr sz="3200" kern="1200">
                <a:solidFill>
                  <a:schemeClr val="tx1"/>
                </a:solidFill>
                <a:latin typeface="+mn-lt"/>
                <a:ea typeface="+mn-ea"/>
                <a:cs typeface="+mn-cs"/>
              </a:defRPr>
            </a:lvl1pPr>
            <a:lvl2pPr marL="742950" indent="-285750" algn="l" defTabSz="457200" rtl="0" eaLnBrk="1" fontAlgn="base" hangingPunct="1">
              <a:spcBef>
                <a:spcPct val="20000"/>
              </a:spcBef>
              <a:spcAft>
                <a:spcPct val="0"/>
              </a:spcAft>
              <a:buClr>
                <a:schemeClr val="tx2"/>
              </a:buClr>
              <a:buFont typeface="Arial" pitchFamily="34" charset="0"/>
              <a:buChar char="–"/>
              <a:defRPr sz="2800" kern="1200">
                <a:solidFill>
                  <a:schemeClr val="tx1"/>
                </a:solidFill>
                <a:latin typeface="+mn-lt"/>
                <a:ea typeface="+mn-ea"/>
                <a:cs typeface="+mn-cs"/>
              </a:defRPr>
            </a:lvl2pPr>
            <a:lvl3pPr marL="1143000" indent="-228600" algn="l" defTabSz="457200" rtl="0" eaLnBrk="1" fontAlgn="base" hangingPunct="1">
              <a:spcBef>
                <a:spcPct val="20000"/>
              </a:spcBef>
              <a:spcAft>
                <a:spcPct val="0"/>
              </a:spcAft>
              <a:buClr>
                <a:schemeClr val="tx2"/>
              </a:buClr>
              <a:buFont typeface="Arial" pitchFamily="34" charset="0"/>
              <a:buChar char="•"/>
              <a:defRPr sz="2400" kern="1200">
                <a:solidFill>
                  <a:schemeClr val="tx1"/>
                </a:solidFill>
                <a:latin typeface="+mn-lt"/>
                <a:ea typeface="+mn-ea"/>
                <a:cs typeface="+mn-cs"/>
              </a:defRPr>
            </a:lvl3pPr>
            <a:lvl4pPr marL="1600200" indent="-228600" algn="l" defTabSz="457200" rtl="0" eaLnBrk="1" fontAlgn="base" hangingPunct="1">
              <a:spcBef>
                <a:spcPct val="20000"/>
              </a:spcBef>
              <a:spcAft>
                <a:spcPct val="0"/>
              </a:spcAft>
              <a:buClr>
                <a:schemeClr val="tx2"/>
              </a:buClr>
              <a:buFont typeface="Arial" pitchFamily="34" charset="0"/>
              <a:buChar char="–"/>
              <a:defRPr sz="2000" kern="1200">
                <a:solidFill>
                  <a:schemeClr val="tx1"/>
                </a:solidFill>
                <a:latin typeface="+mn-lt"/>
                <a:ea typeface="+mn-ea"/>
                <a:cs typeface="+mn-cs"/>
              </a:defRPr>
            </a:lvl4pPr>
            <a:lvl5pPr marL="2057400" indent="-228600" algn="l" defTabSz="457200" rtl="0" eaLnBrk="1" fontAlgn="base" hangingPunct="1">
              <a:spcBef>
                <a:spcPct val="20000"/>
              </a:spcBef>
              <a:spcAft>
                <a:spcPct val="0"/>
              </a:spcAft>
              <a:buClr>
                <a:schemeClr val="tx2"/>
              </a:buClr>
              <a:buFont typeface="Arial"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dirty="0" err="1"/>
              <a:t>CiTAC</a:t>
            </a:r>
            <a:r>
              <a:rPr lang="en-US" sz="1600" dirty="0"/>
              <a:t> is driven by the device</a:t>
            </a:r>
          </a:p>
          <a:p>
            <a:endParaRPr lang="en-US" sz="1600" dirty="0"/>
          </a:p>
          <a:p>
            <a:r>
              <a:rPr lang="en-US" sz="1600" dirty="0"/>
              <a:t>The state is persisted across power cycles</a:t>
            </a:r>
          </a:p>
          <a:p>
            <a:endParaRPr lang="en-US" sz="1600" dirty="0"/>
          </a:p>
          <a:p>
            <a:r>
              <a:rPr lang="en-US" sz="1600" dirty="0"/>
              <a:t>Asynchronous events requests (AER) require setup to be used by the host</a:t>
            </a:r>
          </a:p>
          <a:p>
            <a:endParaRPr lang="en-US" sz="1600" dirty="0"/>
          </a:p>
          <a:p>
            <a:r>
              <a:rPr lang="en-US" sz="1600" dirty="0"/>
              <a:t>When an event occurs, the device triggers the assert or event save</a:t>
            </a:r>
          </a:p>
          <a:p>
            <a:endParaRPr lang="en-US" sz="1600" dirty="0"/>
          </a:p>
          <a:p>
            <a:r>
              <a:rPr lang="en-US" sz="1600" dirty="0"/>
              <a:t>On save complete, the transport receives the notification TAP</a:t>
            </a:r>
          </a:p>
          <a:p>
            <a:endParaRPr lang="en-US" sz="1600" dirty="0"/>
          </a:p>
          <a:p>
            <a:r>
              <a:rPr lang="en-US" sz="1600" dirty="0"/>
              <a:t>The TAP notifies the host request though the AER</a:t>
            </a:r>
          </a:p>
        </p:txBody>
      </p:sp>
    </p:spTree>
    <p:extLst>
      <p:ext uri="{BB962C8B-B14F-4D97-AF65-F5344CB8AC3E}">
        <p14:creationId xmlns:p14="http://schemas.microsoft.com/office/powerpoint/2010/main" val="279433340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Controller Initiated Get Log Page Telemetry Sequence</a:t>
            </a:r>
          </a:p>
        </p:txBody>
      </p:sp>
      <p:pic>
        <p:nvPicPr>
          <p:cNvPr id="4" name="Content Placeholder 3"/>
          <p:cNvPicPr>
            <a:picLocks noGrp="1"/>
          </p:cNvPicPr>
          <p:nvPr>
            <p:ph idx="1"/>
          </p:nvPr>
        </p:nvPicPr>
        <p:blipFill>
          <a:blip r:embed="rId2"/>
          <a:stretch>
            <a:fillRect/>
          </a:stretch>
        </p:blipFill>
        <p:spPr>
          <a:xfrm>
            <a:off x="0" y="733926"/>
            <a:ext cx="4666396" cy="5297906"/>
          </a:xfrm>
          <a:prstGeom prst="rect">
            <a:avLst/>
          </a:prstGeom>
        </p:spPr>
      </p:pic>
      <p:sp>
        <p:nvSpPr>
          <p:cNvPr id="5" name="Content Placeholder 3"/>
          <p:cNvSpPr txBox="1">
            <a:spLocks/>
          </p:cNvSpPr>
          <p:nvPr/>
        </p:nvSpPr>
        <p:spPr>
          <a:xfrm>
            <a:off x="4864768" y="941387"/>
            <a:ext cx="7054516" cy="4998201"/>
          </a:xfrm>
          <a:prstGeom prst="rect">
            <a:avLst/>
          </a:prstGeom>
        </p:spPr>
        <p:txBody>
          <a:bodyPr/>
          <a:lstStyle>
            <a:lvl1pPr marL="342900" indent="-342900" algn="l" defTabSz="457200" rtl="0" eaLnBrk="1" fontAlgn="base" hangingPunct="1">
              <a:spcBef>
                <a:spcPct val="20000"/>
              </a:spcBef>
              <a:spcAft>
                <a:spcPct val="0"/>
              </a:spcAft>
              <a:buClr>
                <a:schemeClr val="tx2"/>
              </a:buClr>
              <a:buFont typeface="Arial" pitchFamily="34" charset="0"/>
              <a:buChar char="•"/>
              <a:defRPr sz="3200" kern="1200">
                <a:solidFill>
                  <a:schemeClr val="tx1"/>
                </a:solidFill>
                <a:latin typeface="+mn-lt"/>
                <a:ea typeface="+mn-ea"/>
                <a:cs typeface="+mn-cs"/>
              </a:defRPr>
            </a:lvl1pPr>
            <a:lvl2pPr marL="742950" indent="-285750" algn="l" defTabSz="457200" rtl="0" eaLnBrk="1" fontAlgn="base" hangingPunct="1">
              <a:spcBef>
                <a:spcPct val="20000"/>
              </a:spcBef>
              <a:spcAft>
                <a:spcPct val="0"/>
              </a:spcAft>
              <a:buClr>
                <a:schemeClr val="tx2"/>
              </a:buClr>
              <a:buFont typeface="Arial" pitchFamily="34" charset="0"/>
              <a:buChar char="–"/>
              <a:defRPr sz="2800" kern="1200">
                <a:solidFill>
                  <a:schemeClr val="tx1"/>
                </a:solidFill>
                <a:latin typeface="+mn-lt"/>
                <a:ea typeface="+mn-ea"/>
                <a:cs typeface="+mn-cs"/>
              </a:defRPr>
            </a:lvl2pPr>
            <a:lvl3pPr marL="1143000" indent="-228600" algn="l" defTabSz="457200" rtl="0" eaLnBrk="1" fontAlgn="base" hangingPunct="1">
              <a:spcBef>
                <a:spcPct val="20000"/>
              </a:spcBef>
              <a:spcAft>
                <a:spcPct val="0"/>
              </a:spcAft>
              <a:buClr>
                <a:schemeClr val="tx2"/>
              </a:buClr>
              <a:buFont typeface="Arial" pitchFamily="34" charset="0"/>
              <a:buChar char="•"/>
              <a:defRPr sz="2400" kern="1200">
                <a:solidFill>
                  <a:schemeClr val="tx1"/>
                </a:solidFill>
                <a:latin typeface="+mn-lt"/>
                <a:ea typeface="+mn-ea"/>
                <a:cs typeface="+mn-cs"/>
              </a:defRPr>
            </a:lvl3pPr>
            <a:lvl4pPr marL="1600200" indent="-228600" algn="l" defTabSz="457200" rtl="0" eaLnBrk="1" fontAlgn="base" hangingPunct="1">
              <a:spcBef>
                <a:spcPct val="20000"/>
              </a:spcBef>
              <a:spcAft>
                <a:spcPct val="0"/>
              </a:spcAft>
              <a:buClr>
                <a:schemeClr val="tx2"/>
              </a:buClr>
              <a:buFont typeface="Arial" pitchFamily="34" charset="0"/>
              <a:buChar char="–"/>
              <a:defRPr sz="2000" kern="1200">
                <a:solidFill>
                  <a:schemeClr val="tx1"/>
                </a:solidFill>
                <a:latin typeface="+mn-lt"/>
                <a:ea typeface="+mn-ea"/>
                <a:cs typeface="+mn-cs"/>
              </a:defRPr>
            </a:lvl4pPr>
            <a:lvl5pPr marL="2057400" indent="-228600" algn="l" defTabSz="457200" rtl="0" eaLnBrk="1" fontAlgn="base" hangingPunct="1">
              <a:spcBef>
                <a:spcPct val="20000"/>
              </a:spcBef>
              <a:spcAft>
                <a:spcPct val="0"/>
              </a:spcAft>
              <a:buClr>
                <a:schemeClr val="tx2"/>
              </a:buClr>
              <a:buFont typeface="Arial"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dirty="0"/>
              <a:t>The AER is persistent until the host clears the event</a:t>
            </a:r>
          </a:p>
          <a:p>
            <a:pPr lvl="1"/>
            <a:r>
              <a:rPr lang="en-US" sz="2000" dirty="0"/>
              <a:t>The host can clear the AER at any time deleting the blocks</a:t>
            </a:r>
          </a:p>
          <a:p>
            <a:r>
              <a:rPr lang="en-US" sz="2000" dirty="0"/>
              <a:t>To get the fault data the host reads the data blocks</a:t>
            </a:r>
          </a:p>
          <a:p>
            <a:r>
              <a:rPr lang="en-US" sz="2000" dirty="0"/>
              <a:t>On Host TAP event</a:t>
            </a:r>
          </a:p>
          <a:p>
            <a:pPr lvl="1"/>
            <a:r>
              <a:rPr lang="en-US" sz="2000" dirty="0"/>
              <a:t>Creates the data area 3 list.</a:t>
            </a:r>
          </a:p>
          <a:p>
            <a:pPr lvl="1"/>
            <a:r>
              <a:rPr lang="en-US" sz="2000" dirty="0"/>
              <a:t>Asynchronously notifies the host</a:t>
            </a:r>
          </a:p>
          <a:p>
            <a:r>
              <a:rPr lang="en-US" sz="2000" dirty="0"/>
              <a:t>On host transfer request, the controller</a:t>
            </a:r>
          </a:p>
          <a:p>
            <a:pPr lvl="1"/>
            <a:r>
              <a:rPr lang="en-US" sz="2000" dirty="0"/>
              <a:t>The list queries the system for the saved objects</a:t>
            </a:r>
          </a:p>
          <a:p>
            <a:pPr lvl="1"/>
            <a:r>
              <a:rPr lang="en-US" sz="2000" dirty="0"/>
              <a:t>Transfers the requested blocks</a:t>
            </a:r>
          </a:p>
          <a:p>
            <a:pPr lvl="1"/>
            <a:r>
              <a:rPr lang="en-US" sz="2000" dirty="0"/>
              <a:t>On event clear, the event is cleared</a:t>
            </a:r>
          </a:p>
          <a:p>
            <a:pPr lvl="1"/>
            <a:endParaRPr lang="en-US" sz="2000" dirty="0"/>
          </a:p>
          <a:p>
            <a:r>
              <a:rPr lang="en-US" sz="2000" dirty="0"/>
              <a:t>On the </a:t>
            </a:r>
            <a:r>
              <a:rPr lang="en-US" sz="2000" u="sng" dirty="0"/>
              <a:t>existence of multiple events</a:t>
            </a:r>
            <a:r>
              <a:rPr lang="en-US" sz="2000" dirty="0"/>
              <a:t>, the </a:t>
            </a:r>
            <a:r>
              <a:rPr lang="en-US" sz="2000" dirty="0" err="1"/>
              <a:t>CiTAC</a:t>
            </a:r>
            <a:r>
              <a:rPr lang="en-US" sz="2000" dirty="0"/>
              <a:t> will repeat the sequence above until all events are cleared by the host</a:t>
            </a:r>
          </a:p>
          <a:p>
            <a:pPr lvl="1"/>
            <a:endParaRPr lang="en-US" sz="2000" dirty="0"/>
          </a:p>
        </p:txBody>
      </p:sp>
    </p:spTree>
    <p:extLst>
      <p:ext uri="{BB962C8B-B14F-4D97-AF65-F5344CB8AC3E}">
        <p14:creationId xmlns:p14="http://schemas.microsoft.com/office/powerpoint/2010/main" val="121219185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88"/>
            <a:ext cx="10972800" cy="931100"/>
          </a:xfrm>
        </p:spPr>
        <p:txBody>
          <a:bodyPr/>
          <a:lstStyle/>
          <a:p>
            <a:r>
              <a:rPr lang="en-US" dirty="0"/>
              <a:t>Controller Initiated Get Log Page Telemetry Activity Diagram</a:t>
            </a:r>
          </a:p>
        </p:txBody>
      </p:sp>
      <p:pic>
        <p:nvPicPr>
          <p:cNvPr id="4" name="Content Placeholder 3"/>
          <p:cNvPicPr>
            <a:picLocks noGrp="1"/>
          </p:cNvPicPr>
          <p:nvPr>
            <p:ph idx="1"/>
          </p:nvPr>
        </p:nvPicPr>
        <p:blipFill>
          <a:blip r:embed="rId2"/>
          <a:stretch>
            <a:fillRect/>
          </a:stretch>
        </p:blipFill>
        <p:spPr>
          <a:xfrm>
            <a:off x="429127" y="1303420"/>
            <a:ext cx="4223726" cy="3751928"/>
          </a:xfrm>
          <a:prstGeom prst="rect">
            <a:avLst/>
          </a:prstGeom>
        </p:spPr>
      </p:pic>
      <p:sp>
        <p:nvSpPr>
          <p:cNvPr id="5" name="Content Placeholder 3"/>
          <p:cNvSpPr txBox="1">
            <a:spLocks/>
          </p:cNvSpPr>
          <p:nvPr/>
        </p:nvSpPr>
        <p:spPr>
          <a:xfrm>
            <a:off x="4864768" y="1036849"/>
            <a:ext cx="7034464" cy="4500565"/>
          </a:xfrm>
          <a:prstGeom prst="rect">
            <a:avLst/>
          </a:prstGeom>
        </p:spPr>
        <p:txBody>
          <a:bodyPr/>
          <a:lstStyle>
            <a:lvl1pPr marL="342900" indent="-342900" algn="l" defTabSz="457200" rtl="0" eaLnBrk="1" fontAlgn="base" hangingPunct="1">
              <a:spcBef>
                <a:spcPct val="20000"/>
              </a:spcBef>
              <a:spcAft>
                <a:spcPct val="0"/>
              </a:spcAft>
              <a:buClr>
                <a:schemeClr val="tx2"/>
              </a:buClr>
              <a:buFont typeface="Arial" pitchFamily="34" charset="0"/>
              <a:buChar char="•"/>
              <a:defRPr sz="3200" kern="1200">
                <a:solidFill>
                  <a:schemeClr val="tx1"/>
                </a:solidFill>
                <a:latin typeface="+mn-lt"/>
                <a:ea typeface="+mn-ea"/>
                <a:cs typeface="+mn-cs"/>
              </a:defRPr>
            </a:lvl1pPr>
            <a:lvl2pPr marL="742950" indent="-285750" algn="l" defTabSz="457200" rtl="0" eaLnBrk="1" fontAlgn="base" hangingPunct="1">
              <a:spcBef>
                <a:spcPct val="20000"/>
              </a:spcBef>
              <a:spcAft>
                <a:spcPct val="0"/>
              </a:spcAft>
              <a:buClr>
                <a:schemeClr val="tx2"/>
              </a:buClr>
              <a:buFont typeface="Arial" pitchFamily="34" charset="0"/>
              <a:buChar char="–"/>
              <a:defRPr sz="2800" kern="1200">
                <a:solidFill>
                  <a:schemeClr val="tx1"/>
                </a:solidFill>
                <a:latin typeface="+mn-lt"/>
                <a:ea typeface="+mn-ea"/>
                <a:cs typeface="+mn-cs"/>
              </a:defRPr>
            </a:lvl2pPr>
            <a:lvl3pPr marL="1143000" indent="-228600" algn="l" defTabSz="457200" rtl="0" eaLnBrk="1" fontAlgn="base" hangingPunct="1">
              <a:spcBef>
                <a:spcPct val="20000"/>
              </a:spcBef>
              <a:spcAft>
                <a:spcPct val="0"/>
              </a:spcAft>
              <a:buClr>
                <a:schemeClr val="tx2"/>
              </a:buClr>
              <a:buFont typeface="Arial" pitchFamily="34" charset="0"/>
              <a:buChar char="•"/>
              <a:defRPr sz="2400" kern="1200">
                <a:solidFill>
                  <a:schemeClr val="tx1"/>
                </a:solidFill>
                <a:latin typeface="+mn-lt"/>
                <a:ea typeface="+mn-ea"/>
                <a:cs typeface="+mn-cs"/>
              </a:defRPr>
            </a:lvl3pPr>
            <a:lvl4pPr marL="1600200" indent="-228600" algn="l" defTabSz="457200" rtl="0" eaLnBrk="1" fontAlgn="base" hangingPunct="1">
              <a:spcBef>
                <a:spcPct val="20000"/>
              </a:spcBef>
              <a:spcAft>
                <a:spcPct val="0"/>
              </a:spcAft>
              <a:buClr>
                <a:schemeClr val="tx2"/>
              </a:buClr>
              <a:buFont typeface="Arial" pitchFamily="34" charset="0"/>
              <a:buChar char="–"/>
              <a:defRPr sz="2000" kern="1200">
                <a:solidFill>
                  <a:schemeClr val="tx1"/>
                </a:solidFill>
                <a:latin typeface="+mn-lt"/>
                <a:ea typeface="+mn-ea"/>
                <a:cs typeface="+mn-cs"/>
              </a:defRPr>
            </a:lvl4pPr>
            <a:lvl5pPr marL="2057400" indent="-228600" algn="l" defTabSz="457200" rtl="0" eaLnBrk="1" fontAlgn="base" hangingPunct="1">
              <a:spcBef>
                <a:spcPct val="20000"/>
              </a:spcBef>
              <a:spcAft>
                <a:spcPct val="0"/>
              </a:spcAft>
              <a:buClr>
                <a:schemeClr val="tx2"/>
              </a:buClr>
              <a:buFont typeface="Arial"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err="1"/>
              <a:t>CiTaC</a:t>
            </a:r>
            <a:endParaRPr lang="en-US" sz="2400" dirty="0"/>
          </a:p>
          <a:p>
            <a:pPr lvl="1"/>
            <a:r>
              <a:rPr lang="en-US" sz="2400" dirty="0"/>
              <a:t>The controller list can be different than host</a:t>
            </a:r>
          </a:p>
          <a:p>
            <a:pPr lvl="1"/>
            <a:r>
              <a:rPr lang="en-US" sz="2400" dirty="0"/>
              <a:t>Creating the lists are dynamic to the product</a:t>
            </a:r>
          </a:p>
          <a:p>
            <a:pPr lvl="1"/>
            <a:r>
              <a:rPr lang="en-US" sz="2400" dirty="0"/>
              <a:t>Snapshot of the data is pieced into the respective:</a:t>
            </a:r>
          </a:p>
          <a:p>
            <a:pPr lvl="2"/>
            <a:r>
              <a:rPr lang="en-US" dirty="0"/>
              <a:t>Blob identifications</a:t>
            </a:r>
          </a:p>
          <a:p>
            <a:pPr lvl="2"/>
            <a:r>
              <a:rPr lang="en-US" dirty="0"/>
              <a:t>Drive parameter identification</a:t>
            </a:r>
          </a:p>
          <a:p>
            <a:pPr lvl="1"/>
            <a:r>
              <a:rPr lang="en-US" sz="2400" dirty="0"/>
              <a:t>Transfers are limited to the staging buffer</a:t>
            </a:r>
          </a:p>
          <a:p>
            <a:pPr lvl="2"/>
            <a:r>
              <a:rPr lang="en-US" dirty="0"/>
              <a:t>Objects are padded</a:t>
            </a:r>
          </a:p>
          <a:p>
            <a:pPr lvl="2"/>
            <a:r>
              <a:rPr lang="en-US" dirty="0"/>
              <a:t>Data areas are padded to boundary.</a:t>
            </a:r>
          </a:p>
        </p:txBody>
      </p:sp>
    </p:spTree>
    <p:extLst>
      <p:ext uri="{BB962C8B-B14F-4D97-AF65-F5344CB8AC3E}">
        <p14:creationId xmlns:p14="http://schemas.microsoft.com/office/powerpoint/2010/main" val="382068834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sz="quarter"/>
          </p:nvPr>
        </p:nvSpPr>
        <p:spPr/>
        <p:txBody>
          <a:bodyPr/>
          <a:lstStyle/>
          <a:p>
            <a:r>
              <a:rPr lang="en-US" dirty="0"/>
              <a:t>Adding Content</a:t>
            </a:r>
          </a:p>
        </p:txBody>
      </p:sp>
    </p:spTree>
    <p:extLst>
      <p:ext uri="{BB962C8B-B14F-4D97-AF65-F5344CB8AC3E}">
        <p14:creationId xmlns:p14="http://schemas.microsoft.com/office/powerpoint/2010/main" val="15573429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Developer Additions Steps</a:t>
            </a:r>
          </a:p>
        </p:txBody>
      </p:sp>
      <p:sp>
        <p:nvSpPr>
          <p:cNvPr id="3" name="Content Placeholder 2"/>
          <p:cNvSpPr>
            <a:spLocks noGrp="1"/>
          </p:cNvSpPr>
          <p:nvPr>
            <p:ph idx="1"/>
          </p:nvPr>
        </p:nvSpPr>
        <p:spPr>
          <a:xfrm>
            <a:off x="609600" y="1051560"/>
            <a:ext cx="10972800" cy="4973157"/>
          </a:xfrm>
        </p:spPr>
        <p:txBody>
          <a:bodyPr/>
          <a:lstStyle/>
          <a:p>
            <a:r>
              <a:rPr lang="en-US" sz="2800" dirty="0"/>
              <a:t>Register Object in </a:t>
            </a:r>
          </a:p>
          <a:p>
            <a:pPr lvl="1"/>
            <a:r>
              <a:rPr lang="en-US" dirty="0"/>
              <a:t>Firmware module/library within the initialization path of that library only called once</a:t>
            </a:r>
          </a:p>
          <a:p>
            <a:r>
              <a:rPr lang="en-US" sz="2800" dirty="0"/>
              <a:t>Create Fill destination API</a:t>
            </a:r>
          </a:p>
          <a:p>
            <a:pPr lvl="1"/>
            <a:r>
              <a:rPr lang="en-US" dirty="0"/>
              <a:t>Core Interface</a:t>
            </a:r>
          </a:p>
          <a:p>
            <a:pPr lvl="1"/>
            <a:r>
              <a:rPr lang="en-US" dirty="0"/>
              <a:t>Transport Interface</a:t>
            </a:r>
          </a:p>
          <a:p>
            <a:pPr lvl="1"/>
            <a:r>
              <a:rPr lang="en-US" dirty="0"/>
              <a:t>HAL to Transport Interface</a:t>
            </a:r>
          </a:p>
          <a:p>
            <a:r>
              <a:rPr lang="en-US" sz="2800" dirty="0"/>
              <a:t>Snapshot Save </a:t>
            </a:r>
          </a:p>
          <a:p>
            <a:pPr lvl="1"/>
            <a:r>
              <a:rPr lang="en-US" dirty="0"/>
              <a:t>Create drive parameters addition save or data blob</a:t>
            </a:r>
          </a:p>
        </p:txBody>
      </p:sp>
    </p:spTree>
    <p:extLst>
      <p:ext uri="{BB962C8B-B14F-4D97-AF65-F5344CB8AC3E}">
        <p14:creationId xmlns:p14="http://schemas.microsoft.com/office/powerpoint/2010/main" val="179738244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sz="quarter"/>
          </p:nvPr>
        </p:nvSpPr>
        <p:spPr/>
        <p:txBody>
          <a:bodyPr/>
          <a:lstStyle/>
          <a:p>
            <a:r>
              <a:rPr lang="en-US" dirty="0"/>
              <a:t>Data Content Security, FIPs, and Process</a:t>
            </a:r>
          </a:p>
        </p:txBody>
      </p:sp>
    </p:spTree>
    <p:extLst>
      <p:ext uri="{BB962C8B-B14F-4D97-AF65-F5344CB8AC3E}">
        <p14:creationId xmlns:p14="http://schemas.microsoft.com/office/powerpoint/2010/main" val="25564049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Security Data Classification</a:t>
            </a:r>
          </a:p>
        </p:txBody>
      </p:sp>
      <p:sp>
        <p:nvSpPr>
          <p:cNvPr id="3" name="Content Placeholder 2"/>
          <p:cNvSpPr>
            <a:spLocks noGrp="1"/>
          </p:cNvSpPr>
          <p:nvPr>
            <p:ph idx="1"/>
          </p:nvPr>
        </p:nvSpPr>
        <p:spPr>
          <a:xfrm>
            <a:off x="609600" y="798022"/>
            <a:ext cx="10972800" cy="5226695"/>
          </a:xfrm>
        </p:spPr>
        <p:txBody>
          <a:bodyPr/>
          <a:lstStyle/>
          <a:p>
            <a:r>
              <a:rPr lang="en-US" sz="1200" dirty="0"/>
              <a:t>Guidelines - </a:t>
            </a:r>
            <a:r>
              <a:rPr lang="en-US" sz="1200" dirty="0">
                <a:hlinkClick r:id="rId2"/>
              </a:rPr>
              <a:t>https://employeecontent.intel.com/content/corp/infosec/policies.html</a:t>
            </a:r>
            <a:endParaRPr lang="en-US" sz="1200" dirty="0"/>
          </a:p>
          <a:p>
            <a:r>
              <a:rPr lang="en-US" sz="1200" dirty="0"/>
              <a:t>Documentation - </a:t>
            </a:r>
            <a:r>
              <a:rPr lang="en-US" sz="1200" dirty="0" err="1"/>
              <a:t>ssddev</a:t>
            </a:r>
            <a:r>
              <a:rPr lang="en-US" sz="1200" dirty="0"/>
              <a:t>\</a:t>
            </a:r>
            <a:r>
              <a:rPr lang="en-US" sz="1200" dirty="0" err="1"/>
              <a:t>nand</a:t>
            </a:r>
            <a:r>
              <a:rPr lang="en-US" sz="1200" dirty="0"/>
              <a:t>\gen3\tools\telemetry\documentation</a:t>
            </a:r>
          </a:p>
          <a:p>
            <a:r>
              <a:rPr lang="en-US" sz="1200" dirty="0"/>
              <a:t>Security Risk Types</a:t>
            </a:r>
          </a:p>
          <a:p>
            <a:pPr lvl="1"/>
            <a:r>
              <a:rPr lang="en-US" sz="1200" dirty="0"/>
              <a:t>Data exposed to customers or the world.</a:t>
            </a:r>
          </a:p>
          <a:p>
            <a:pPr lvl="1"/>
            <a:r>
              <a:rPr lang="en-US" sz="1200" dirty="0"/>
              <a:t>Sensitive data relates to Intel secret or IP not protected by patent</a:t>
            </a:r>
          </a:p>
          <a:p>
            <a:r>
              <a:rPr lang="en-US" sz="1200" dirty="0"/>
              <a:t>Data object explanation</a:t>
            </a:r>
          </a:p>
          <a:p>
            <a:pPr lvl="1"/>
            <a:r>
              <a:rPr lang="en-US" sz="1200" dirty="0"/>
              <a:t>Each data structure should have a brief for the entire item and each element will need to be explained. </a:t>
            </a:r>
          </a:p>
          <a:p>
            <a:pPr lvl="1"/>
            <a:r>
              <a:rPr lang="en-US" sz="1200" dirty="0"/>
              <a:t>We need to list the units for each of the items with the base number I.E. base 2, base 10 mathematics, seconds.</a:t>
            </a:r>
          </a:p>
          <a:p>
            <a:pPr lvl="1"/>
            <a:r>
              <a:rPr lang="en-US" sz="1200" dirty="0"/>
              <a:t>Persistence type as defined by </a:t>
            </a:r>
            <a:r>
              <a:rPr lang="en-US" sz="1200" dirty="0" err="1"/>
              <a:t>ePersistence</a:t>
            </a:r>
            <a:r>
              <a:rPr lang="en-US" sz="1200" dirty="0"/>
              <a:t> in </a:t>
            </a:r>
            <a:r>
              <a:rPr lang="en-US" sz="1200" dirty="0" err="1"/>
              <a:t>datacontrol.h</a:t>
            </a:r>
            <a:r>
              <a:rPr lang="en-US" sz="1200" dirty="0"/>
              <a:t> I.E. constant, critical, </a:t>
            </a:r>
            <a:r>
              <a:rPr lang="en-US" sz="1200" dirty="0" err="1"/>
              <a:t>lossly</a:t>
            </a:r>
            <a:r>
              <a:rPr lang="en-US" sz="1200" dirty="0"/>
              <a:t>, reconstructed, etc.</a:t>
            </a:r>
          </a:p>
          <a:p>
            <a:r>
              <a:rPr lang="en-US" sz="1200" dirty="0"/>
              <a:t>NSG specific security context information</a:t>
            </a:r>
          </a:p>
          <a:p>
            <a:pPr lvl="1"/>
            <a:r>
              <a:rPr lang="en-US" sz="1200" dirty="0"/>
              <a:t>Security context information for the RNG/DRBG data.  This includes ANY of the entropy data, DRBG internal data structures, etc.</a:t>
            </a:r>
          </a:p>
          <a:p>
            <a:pPr lvl="1"/>
            <a:r>
              <a:rPr lang="en-US" sz="1200" dirty="0"/>
              <a:t>Any of the firmware implemented algorithms such as CTR-DRBG</a:t>
            </a:r>
          </a:p>
          <a:p>
            <a:pPr lvl="1"/>
            <a:r>
              <a:rPr lang="en-US" sz="1200" dirty="0"/>
              <a:t>Any structure containing a user data payload with relation to admin commands, specifically security send a receive</a:t>
            </a:r>
          </a:p>
          <a:p>
            <a:pPr lvl="2"/>
            <a:r>
              <a:rPr lang="en-US" sz="1200" dirty="0"/>
              <a:t>I.E. DMT has an </a:t>
            </a:r>
            <a:r>
              <a:rPr lang="en-US" sz="1200" dirty="0" err="1"/>
              <a:t>scx</a:t>
            </a:r>
            <a:r>
              <a:rPr lang="en-US" sz="1200" dirty="0"/>
              <a:t> for SR so there the keys to the castle are there.</a:t>
            </a:r>
          </a:p>
          <a:p>
            <a:r>
              <a:rPr lang="en-US" sz="1200" dirty="0"/>
              <a:t>All key material data structures related to:</a:t>
            </a:r>
          </a:p>
          <a:p>
            <a:pPr lvl="1"/>
            <a:r>
              <a:rPr lang="en-US" sz="1200" dirty="0"/>
              <a:t>Fuse data containing things like the root key</a:t>
            </a:r>
          </a:p>
          <a:p>
            <a:pPr lvl="1"/>
            <a:r>
              <a:rPr lang="en-US" sz="1200" dirty="0"/>
              <a:t>PSID</a:t>
            </a:r>
          </a:p>
          <a:p>
            <a:pPr lvl="1"/>
            <a:r>
              <a:rPr lang="en-US" sz="1200" dirty="0"/>
              <a:t>Opal Passwords</a:t>
            </a:r>
          </a:p>
          <a:p>
            <a:pPr lvl="1"/>
            <a:r>
              <a:rPr lang="en-US" sz="1200" dirty="0"/>
              <a:t>UART passwords</a:t>
            </a:r>
          </a:p>
          <a:p>
            <a:pPr lvl="1"/>
            <a:r>
              <a:rPr lang="en-US" sz="1200" dirty="0"/>
              <a:t>TCG technology family (Opal, </a:t>
            </a:r>
            <a:r>
              <a:rPr lang="en-US" sz="1200" dirty="0" err="1"/>
              <a:t>eSSC</a:t>
            </a:r>
            <a:r>
              <a:rPr lang="en-US" sz="1200" dirty="0"/>
              <a:t>, Pyrite, etc.)</a:t>
            </a:r>
          </a:p>
          <a:p>
            <a:pPr lvl="1"/>
            <a:r>
              <a:rPr lang="en-US" sz="1200" dirty="0"/>
              <a:t>ATA security</a:t>
            </a:r>
          </a:p>
          <a:p>
            <a:pPr lvl="1"/>
            <a:r>
              <a:rPr lang="en-US" sz="1200" dirty="0"/>
              <a:t>Ephemeral keys</a:t>
            </a:r>
          </a:p>
          <a:p>
            <a:pPr lvl="1"/>
            <a:r>
              <a:rPr lang="en-US" sz="1200" dirty="0"/>
              <a:t>Plaintext keys in DRAM</a:t>
            </a:r>
          </a:p>
          <a:p>
            <a:pPr lvl="1"/>
            <a:endParaRPr lang="en-US" sz="1200" dirty="0"/>
          </a:p>
          <a:p>
            <a:pPr lvl="1"/>
            <a:endParaRPr lang="en-US" sz="1200" b="1" dirty="0"/>
          </a:p>
        </p:txBody>
      </p:sp>
      <p:pic>
        <p:nvPicPr>
          <p:cNvPr id="4" name="Picture 3"/>
          <p:cNvPicPr>
            <a:picLocks noChangeAspect="1"/>
          </p:cNvPicPr>
          <p:nvPr/>
        </p:nvPicPr>
        <p:blipFill>
          <a:blip r:embed="rId3"/>
          <a:stretch>
            <a:fillRect/>
          </a:stretch>
        </p:blipFill>
        <p:spPr>
          <a:xfrm>
            <a:off x="6391705" y="3863193"/>
            <a:ext cx="4095896" cy="1141354"/>
          </a:xfrm>
          <a:prstGeom prst="rect">
            <a:avLst/>
          </a:prstGeom>
        </p:spPr>
      </p:pic>
      <p:sp>
        <p:nvSpPr>
          <p:cNvPr id="5" name="TextBox 4"/>
          <p:cNvSpPr txBox="1"/>
          <p:nvPr/>
        </p:nvSpPr>
        <p:spPr>
          <a:xfrm>
            <a:off x="5099379" y="5221901"/>
            <a:ext cx="6680547" cy="369332"/>
          </a:xfrm>
          <a:prstGeom prst="rect">
            <a:avLst/>
          </a:prstGeom>
          <a:noFill/>
        </p:spPr>
        <p:txBody>
          <a:bodyPr wrap="none" rtlCol="0">
            <a:spAutoFit/>
          </a:bodyPr>
          <a:lstStyle/>
          <a:p>
            <a:r>
              <a:rPr lang="en-US" dirty="0">
                <a:hlinkClick r:id="rId4"/>
              </a:rPr>
              <a:t>https://employeecontent.intel.com/content/corp/infosec/home.html</a:t>
            </a:r>
            <a:endParaRPr lang="en-US" dirty="0"/>
          </a:p>
        </p:txBody>
      </p:sp>
    </p:spTree>
    <p:extLst>
      <p:ext uri="{BB962C8B-B14F-4D97-AF65-F5344CB8AC3E}">
        <p14:creationId xmlns:p14="http://schemas.microsoft.com/office/powerpoint/2010/main" val="123973428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Security Audit Process (WIP)</a:t>
            </a:r>
          </a:p>
        </p:txBody>
      </p:sp>
      <p:sp>
        <p:nvSpPr>
          <p:cNvPr id="3" name="Content Placeholder 2"/>
          <p:cNvSpPr>
            <a:spLocks noGrp="1"/>
          </p:cNvSpPr>
          <p:nvPr>
            <p:ph idx="1"/>
          </p:nvPr>
        </p:nvSpPr>
        <p:spPr>
          <a:xfrm>
            <a:off x="609600" y="941388"/>
            <a:ext cx="10972800" cy="5083329"/>
          </a:xfrm>
        </p:spPr>
        <p:txBody>
          <a:bodyPr/>
          <a:lstStyle/>
          <a:p>
            <a:r>
              <a:rPr lang="en-US" sz="2400" dirty="0"/>
              <a:t>Data Extraction</a:t>
            </a:r>
          </a:p>
          <a:p>
            <a:pPr lvl="1"/>
            <a:r>
              <a:rPr lang="en-US" sz="2400" dirty="0"/>
              <a:t>Method to access command to gather all secure data bytes and definitions</a:t>
            </a:r>
          </a:p>
          <a:p>
            <a:r>
              <a:rPr lang="en-US" sz="2400" dirty="0"/>
              <a:t>Similarity Search Audit Verification</a:t>
            </a:r>
          </a:p>
          <a:p>
            <a:pPr lvl="1"/>
            <a:r>
              <a:rPr lang="en-US" sz="2400" dirty="0"/>
              <a:t>All pairs compare of object bytes of secure data sets to telemetry payloads</a:t>
            </a:r>
          </a:p>
          <a:p>
            <a:pPr lvl="1"/>
            <a:r>
              <a:rPr lang="en-US" sz="2400" dirty="0"/>
              <a:t>Input: All security Data, Telemetry</a:t>
            </a:r>
          </a:p>
          <a:p>
            <a:pPr lvl="1"/>
            <a:r>
              <a:rPr lang="en-US" sz="2400" dirty="0"/>
              <a:t>Output: Grade of likely-hood we have leaked information</a:t>
            </a:r>
          </a:p>
          <a:p>
            <a:r>
              <a:rPr lang="en-US" sz="2400" dirty="0" err="1"/>
              <a:t>ConVal</a:t>
            </a:r>
            <a:endParaRPr lang="en-US" sz="2400" dirty="0"/>
          </a:p>
          <a:p>
            <a:pPr lvl="1"/>
            <a:r>
              <a:rPr lang="en-US" sz="2400" dirty="0"/>
              <a:t>Each product executes a swim lane to verify content does not escape</a:t>
            </a:r>
          </a:p>
          <a:p>
            <a:r>
              <a:rPr lang="en-US" sz="2400" dirty="0"/>
              <a:t>Release Checkpoint</a:t>
            </a:r>
          </a:p>
          <a:p>
            <a:pPr lvl="1"/>
            <a:r>
              <a:rPr lang="en-US" sz="2400" dirty="0"/>
              <a:t>Review detections over configuration similar require DRB presentation from product security lead to domain forum.</a:t>
            </a:r>
          </a:p>
          <a:p>
            <a:pPr lvl="1"/>
            <a:endParaRPr lang="en-US" sz="2400" dirty="0"/>
          </a:p>
          <a:p>
            <a:endParaRPr lang="en-US" sz="2400" dirty="0"/>
          </a:p>
        </p:txBody>
      </p:sp>
    </p:spTree>
    <p:extLst>
      <p:ext uri="{BB962C8B-B14F-4D97-AF65-F5344CB8AC3E}">
        <p14:creationId xmlns:p14="http://schemas.microsoft.com/office/powerpoint/2010/main" val="257524474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sz="quarter"/>
          </p:nvPr>
        </p:nvSpPr>
        <p:spPr/>
        <p:txBody>
          <a:bodyPr/>
          <a:lstStyle/>
          <a:p>
            <a:r>
              <a:rPr lang="en-US" dirty="0"/>
              <a:t>Telemetry Data Addition Process</a:t>
            </a:r>
          </a:p>
        </p:txBody>
      </p:sp>
    </p:spTree>
    <p:extLst>
      <p:ext uri="{BB962C8B-B14F-4D97-AF65-F5344CB8AC3E}">
        <p14:creationId xmlns:p14="http://schemas.microsoft.com/office/powerpoint/2010/main" val="25661077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Telemetry Data Addition Control Process</a:t>
            </a:r>
          </a:p>
        </p:txBody>
      </p:sp>
      <p:sp>
        <p:nvSpPr>
          <p:cNvPr id="3" name="Content Placeholder 2"/>
          <p:cNvSpPr>
            <a:spLocks noGrp="1"/>
          </p:cNvSpPr>
          <p:nvPr>
            <p:ph idx="1"/>
          </p:nvPr>
        </p:nvSpPr>
        <p:spPr>
          <a:xfrm>
            <a:off x="609600" y="941388"/>
            <a:ext cx="10972800" cy="5083329"/>
          </a:xfrm>
        </p:spPr>
        <p:txBody>
          <a:bodyPr/>
          <a:lstStyle/>
          <a:p>
            <a:pPr marL="400050">
              <a:buFont typeface="+mj-lt"/>
              <a:buAutoNum type="arabicPeriod"/>
            </a:pPr>
            <a:r>
              <a:rPr lang="en-US" sz="1400" dirty="0"/>
              <a:t>Review Security Guidelines for Data Control</a:t>
            </a:r>
          </a:p>
          <a:p>
            <a:pPr marL="857250" lvl="1" indent="-342900">
              <a:buFont typeface="+mj-lt"/>
              <a:buAutoNum type="alphaLcParenR"/>
            </a:pPr>
            <a:r>
              <a:rPr lang="en-US" sz="1400" dirty="0"/>
              <a:t>Determine if the data meets the guidelines</a:t>
            </a:r>
          </a:p>
          <a:p>
            <a:pPr marL="400050">
              <a:buFont typeface="+mj-lt"/>
              <a:buAutoNum type="arabicPeriod"/>
            </a:pPr>
            <a:r>
              <a:rPr lang="en-US" sz="1400" dirty="0"/>
              <a:t>Contact: Jim Baca, Randal Eike, Joe Tarango, </a:t>
            </a:r>
            <a:r>
              <a:rPr lang="en-US" sz="1400" dirty="0" err="1"/>
              <a:t>Gamil</a:t>
            </a:r>
            <a:r>
              <a:rPr lang="en-US" sz="1400" dirty="0"/>
              <a:t> Cain</a:t>
            </a:r>
          </a:p>
          <a:p>
            <a:pPr marL="400050">
              <a:buFont typeface="+mj-lt"/>
              <a:buAutoNum type="arabicPeriod"/>
            </a:pPr>
            <a:r>
              <a:rPr lang="en-US" sz="1400" dirty="0"/>
              <a:t>Schedule Telemetry Working Group Meeting</a:t>
            </a:r>
          </a:p>
          <a:p>
            <a:pPr marL="400050">
              <a:buFont typeface="+mj-lt"/>
              <a:buAutoNum type="arabicPeriod"/>
            </a:pPr>
            <a:r>
              <a:rPr lang="en-US" sz="1400" dirty="0"/>
              <a:t>Presentation</a:t>
            </a:r>
          </a:p>
          <a:p>
            <a:pPr marL="857250" lvl="1" indent="-342900">
              <a:buFont typeface="+mj-lt"/>
              <a:buAutoNum type="alphaLcParenR"/>
            </a:pPr>
            <a:r>
              <a:rPr lang="en-US" sz="1400" dirty="0"/>
              <a:t>Usage Development and/or Business requisite</a:t>
            </a:r>
          </a:p>
          <a:p>
            <a:pPr marL="857250" lvl="1" indent="-342900">
              <a:buFont typeface="+mj-lt"/>
              <a:buAutoNum type="alphaLcParenR"/>
            </a:pPr>
            <a:r>
              <a:rPr lang="en-US" sz="1400" dirty="0"/>
              <a:t>Review Control/Data Flow (C/DFG) and Data of the Object Desired</a:t>
            </a:r>
          </a:p>
          <a:p>
            <a:pPr marL="857250" lvl="1" indent="-342900">
              <a:buFont typeface="+mj-lt"/>
              <a:buAutoNum type="alphaLcParenR"/>
            </a:pPr>
            <a:r>
              <a:rPr lang="en-US" sz="1400" dirty="0"/>
              <a:t>Showcase the usage and impact</a:t>
            </a:r>
          </a:p>
          <a:p>
            <a:pPr marL="857250" lvl="1" indent="-342900">
              <a:buFont typeface="+mj-lt"/>
              <a:buAutoNum type="alphaLcParenR"/>
            </a:pPr>
            <a:r>
              <a:rPr lang="en-US" sz="1400" dirty="0"/>
              <a:t>Provide urgency of deployment and stakeholders</a:t>
            </a:r>
          </a:p>
          <a:p>
            <a:pPr marL="857250" lvl="1" indent="-342900">
              <a:buFont typeface="+mj-lt"/>
              <a:buAutoNum type="alphaLcParenR"/>
            </a:pPr>
            <a:r>
              <a:rPr lang="en-US" sz="1400" dirty="0"/>
              <a:t>Timeline for internal and/or external release</a:t>
            </a:r>
          </a:p>
          <a:p>
            <a:pPr marL="857250" lvl="1" indent="-342900">
              <a:buFont typeface="+mj-lt"/>
              <a:buAutoNum type="alphaLcParenR"/>
            </a:pPr>
            <a:r>
              <a:rPr lang="en-US" sz="1400" dirty="0"/>
              <a:t>Domain Reviewers</a:t>
            </a:r>
          </a:p>
          <a:p>
            <a:pPr marL="400050">
              <a:buFont typeface="+mj-lt"/>
              <a:buAutoNum type="arabicPeriod"/>
            </a:pPr>
            <a:r>
              <a:rPr lang="en-US" sz="1400" dirty="0"/>
              <a:t>Allocate </a:t>
            </a:r>
            <a:r>
              <a:rPr lang="en-US" sz="1400" dirty="0" err="1"/>
              <a:t>eUID</a:t>
            </a:r>
            <a:r>
              <a:rPr lang="en-US" sz="1400" dirty="0"/>
              <a:t> to Sync Across products</a:t>
            </a:r>
          </a:p>
          <a:p>
            <a:pPr marL="400050">
              <a:buFont typeface="+mj-lt"/>
              <a:buAutoNum type="arabicPeriod"/>
            </a:pPr>
            <a:r>
              <a:rPr lang="en-US" sz="1400" dirty="0"/>
              <a:t>Verify telemetry swim lane functionality and auto generation parser functionality with trackable tidbits link</a:t>
            </a:r>
          </a:p>
          <a:p>
            <a:pPr marL="400050">
              <a:buFont typeface="+mj-lt"/>
              <a:buAutoNum type="arabicPeriod"/>
            </a:pPr>
            <a:r>
              <a:rPr lang="en-US" sz="1400" dirty="0"/>
              <a:t>Allocate Time</a:t>
            </a:r>
          </a:p>
          <a:p>
            <a:pPr marL="800100" lvl="1">
              <a:buFont typeface="+mj-lt"/>
              <a:buAutoNum type="arabicPeriod"/>
            </a:pPr>
            <a:r>
              <a:rPr lang="en-US" sz="1400" dirty="0"/>
              <a:t>Live code review</a:t>
            </a:r>
          </a:p>
          <a:p>
            <a:pPr marL="800100" lvl="1">
              <a:buFont typeface="+mj-lt"/>
              <a:buAutoNum type="arabicPeriod"/>
            </a:pPr>
            <a:r>
              <a:rPr lang="en-US" sz="1400" dirty="0"/>
              <a:t>Data extraction demonstration by walking through the C/DFG code path in Debugger</a:t>
            </a:r>
          </a:p>
          <a:p>
            <a:pPr marL="400050">
              <a:buFont typeface="+mj-lt"/>
              <a:buAutoNum type="arabicPeriod"/>
            </a:pPr>
            <a:r>
              <a:rPr lang="en-US" sz="1400" dirty="0"/>
              <a:t>Request Code Promotion</a:t>
            </a:r>
          </a:p>
          <a:p>
            <a:pPr marL="400050">
              <a:buFont typeface="+mj-lt"/>
              <a:buAutoNum type="arabicPeriod"/>
            </a:pPr>
            <a:r>
              <a:rPr lang="en-US" sz="1400" dirty="0"/>
              <a:t>Once code pushed, dispatch notification to stakeholders</a:t>
            </a:r>
          </a:p>
        </p:txBody>
      </p:sp>
    </p:spTree>
    <p:extLst>
      <p:ext uri="{BB962C8B-B14F-4D97-AF65-F5344CB8AC3E}">
        <p14:creationId xmlns:p14="http://schemas.microsoft.com/office/powerpoint/2010/main" val="39474084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sz="quarter"/>
          </p:nvPr>
        </p:nvSpPr>
        <p:spPr/>
        <p:txBody>
          <a:bodyPr/>
          <a:lstStyle/>
          <a:p>
            <a:r>
              <a:rPr lang="en-US" dirty="0"/>
              <a:t>Telemetry Fundamentals</a:t>
            </a:r>
          </a:p>
        </p:txBody>
      </p:sp>
    </p:spTree>
    <p:extLst>
      <p:ext uri="{BB962C8B-B14F-4D97-AF65-F5344CB8AC3E}">
        <p14:creationId xmlns:p14="http://schemas.microsoft.com/office/powerpoint/2010/main" val="35580800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sz="quarter"/>
          </p:nvPr>
        </p:nvSpPr>
        <p:spPr/>
        <p:txBody>
          <a:bodyPr/>
          <a:lstStyle/>
          <a:p>
            <a:r>
              <a:rPr lang="en-US" dirty="0"/>
              <a:t>Performance and WAF Considerations</a:t>
            </a:r>
          </a:p>
        </p:txBody>
      </p:sp>
    </p:spTree>
    <p:extLst>
      <p:ext uri="{BB962C8B-B14F-4D97-AF65-F5344CB8AC3E}">
        <p14:creationId xmlns:p14="http://schemas.microsoft.com/office/powerpoint/2010/main" val="24731083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Performance Considerations (Internal profiling) </a:t>
            </a:r>
          </a:p>
        </p:txBody>
      </p:sp>
      <p:sp>
        <p:nvSpPr>
          <p:cNvPr id="3" name="Content Placeholder 2"/>
          <p:cNvSpPr>
            <a:spLocks noGrp="1"/>
          </p:cNvSpPr>
          <p:nvPr>
            <p:ph idx="1"/>
          </p:nvPr>
        </p:nvSpPr>
        <p:spPr>
          <a:xfrm>
            <a:off x="609600" y="1126836"/>
            <a:ext cx="10972800" cy="4897881"/>
          </a:xfrm>
        </p:spPr>
        <p:txBody>
          <a:bodyPr/>
          <a:lstStyle/>
          <a:p>
            <a:pPr marL="457200" indent="-457200">
              <a:buFont typeface="+mj-lt"/>
              <a:buAutoNum type="arabicPeriod"/>
            </a:pPr>
            <a:r>
              <a:rPr lang="en-US" sz="2200" dirty="0">
                <a:ea typeface="Intel Clear Pro" panose="020B0804020202060201" pitchFamily="34" charset="0"/>
                <a:cs typeface="Intel Clear"/>
              </a:rPr>
              <a:t>Workload Analysis </a:t>
            </a:r>
          </a:p>
          <a:p>
            <a:pPr marL="1371600" lvl="2" indent="-457200">
              <a:buFont typeface="+mj-lt"/>
              <a:buAutoNum type="alphaLcParenR"/>
            </a:pPr>
            <a:r>
              <a:rPr lang="en-US" sz="2200" dirty="0">
                <a:ea typeface="Intel Clear Pro" panose="020B0804020202060201" pitchFamily="34" charset="0"/>
                <a:cs typeface="Intel Clear"/>
              </a:rPr>
              <a:t>Impact analysis on data section 1 and 2</a:t>
            </a:r>
          </a:p>
          <a:p>
            <a:pPr marL="457200" indent="-457200">
              <a:buFont typeface="+mj-lt"/>
              <a:buAutoNum type="arabicPeriod"/>
            </a:pPr>
            <a:r>
              <a:rPr lang="en-US" sz="2200" dirty="0">
                <a:ea typeface="Intel Clear Pro" panose="020B0804020202060201" pitchFamily="34" charset="0"/>
                <a:cs typeface="Intel Clear"/>
              </a:rPr>
              <a:t>Telemetry Creates Snapshot (capture the data into a Telemetry blob on media) </a:t>
            </a:r>
          </a:p>
          <a:p>
            <a:pPr marL="1371600" lvl="2" indent="-457200">
              <a:buFont typeface="+mj-lt"/>
              <a:buAutoNum type="alphaLcParenR"/>
            </a:pPr>
            <a:r>
              <a:rPr lang="en-US" sz="2200" dirty="0">
                <a:ea typeface="Intel Clear Pro" panose="020B0804020202060201" pitchFamily="34" charset="0"/>
                <a:cs typeface="Intel Clear"/>
              </a:rPr>
              <a:t>Frequency Limitations (time)</a:t>
            </a:r>
          </a:p>
          <a:p>
            <a:pPr marL="1714500" lvl="3" indent="-342900">
              <a:buFont typeface="+mj-lt"/>
              <a:buAutoNum type="arabicPeriod"/>
            </a:pPr>
            <a:r>
              <a:rPr lang="en-US" sz="2200" dirty="0">
                <a:ea typeface="Intel Clear Pro" panose="020B0804020202060201" pitchFamily="34" charset="0"/>
                <a:cs typeface="Intel Clear"/>
              </a:rPr>
              <a:t>Micro seconds, </a:t>
            </a:r>
            <a:r>
              <a:rPr lang="en-US" sz="2200" dirty="0" err="1">
                <a:ea typeface="Intel Clear Pro" panose="020B0804020202060201" pitchFamily="34" charset="0"/>
                <a:cs typeface="Intel Clear"/>
              </a:rPr>
              <a:t>mili</a:t>
            </a:r>
            <a:r>
              <a:rPr lang="en-US" sz="2200" dirty="0">
                <a:ea typeface="Intel Clear Pro" panose="020B0804020202060201" pitchFamily="34" charset="0"/>
                <a:cs typeface="Intel Clear"/>
              </a:rPr>
              <a:t>-second, second, minute, hour, day, week, month, and year</a:t>
            </a:r>
          </a:p>
          <a:p>
            <a:pPr marL="1714500" lvl="3" indent="-342900">
              <a:buFont typeface="+mj-lt"/>
              <a:buAutoNum type="arabicPeriod"/>
            </a:pPr>
            <a:r>
              <a:rPr lang="en-US" sz="2200" dirty="0">
                <a:ea typeface="Intel Clear Pro" panose="020B0804020202060201" pitchFamily="34" charset="0"/>
                <a:cs typeface="Intel Clear"/>
              </a:rPr>
              <a:t>IOPs and </a:t>
            </a:r>
            <a:r>
              <a:rPr lang="en-US" sz="2200" dirty="0" err="1">
                <a:ea typeface="Intel Clear Pro" panose="020B0804020202060201" pitchFamily="34" charset="0"/>
                <a:cs typeface="Intel Clear"/>
              </a:rPr>
              <a:t>QoS</a:t>
            </a:r>
            <a:r>
              <a:rPr lang="en-US" sz="2200" dirty="0">
                <a:ea typeface="Intel Clear Pro" panose="020B0804020202060201" pitchFamily="34" charset="0"/>
                <a:cs typeface="Intel Clear"/>
              </a:rPr>
              <a:t> for continuous polling</a:t>
            </a:r>
          </a:p>
          <a:p>
            <a:pPr marL="457200" indent="-457200">
              <a:buFont typeface="+mj-lt"/>
              <a:buAutoNum type="arabicPeriod"/>
            </a:pPr>
            <a:r>
              <a:rPr lang="en-US" sz="2200" dirty="0">
                <a:ea typeface="Intel Clear Pro" panose="020B0804020202060201" pitchFamily="34" charset="0"/>
                <a:cs typeface="Intel Clear"/>
              </a:rPr>
              <a:t>WAF for in the field usage due to additional write to the system band for NAND (for 3DXP, they are in FASTCTX files)</a:t>
            </a:r>
          </a:p>
          <a:p>
            <a:pPr marL="457200" indent="-457200">
              <a:buFont typeface="+mj-lt"/>
              <a:buAutoNum type="arabicPeriod"/>
            </a:pPr>
            <a:r>
              <a:rPr lang="en-US" sz="2200" dirty="0">
                <a:ea typeface="Intel Clear Pro" panose="020B0804020202060201" pitchFamily="34" charset="0"/>
                <a:cs typeface="Intel Clear"/>
              </a:rPr>
              <a:t>Optional (set limits for </a:t>
            </a:r>
            <a:r>
              <a:rPr lang="en-US" sz="2200" dirty="0" err="1">
                <a:ea typeface="Intel Clear Pro" panose="020B0804020202060201" pitchFamily="34" charset="0"/>
                <a:cs typeface="Intel Clear"/>
              </a:rPr>
              <a:t>ConVal</a:t>
            </a:r>
            <a:r>
              <a:rPr lang="en-US" sz="2200" dirty="0">
                <a:ea typeface="Intel Clear Pro" panose="020B0804020202060201" pitchFamily="34" charset="0"/>
                <a:cs typeface="Intel Clear"/>
              </a:rPr>
              <a:t>)</a:t>
            </a:r>
          </a:p>
          <a:p>
            <a:pPr marL="1371600" lvl="2" indent="-457200">
              <a:buFont typeface="+mj-lt"/>
              <a:buAutoNum type="alphaLcParenR"/>
            </a:pPr>
            <a:r>
              <a:rPr lang="en-US" sz="2200" dirty="0">
                <a:ea typeface="Intel Clear Pro" panose="020B0804020202060201" pitchFamily="34" charset="0"/>
                <a:cs typeface="Intel Clear"/>
              </a:rPr>
              <a:t>Command completion tracking. From initiation of the command, we should know the time to completion for each telemetry query related to the section set requested. </a:t>
            </a:r>
          </a:p>
          <a:p>
            <a:endParaRPr lang="en-US" sz="2200" dirty="0"/>
          </a:p>
          <a:p>
            <a:endParaRPr lang="en-US" sz="2200" dirty="0"/>
          </a:p>
        </p:txBody>
      </p:sp>
    </p:spTree>
    <p:extLst>
      <p:ext uri="{BB962C8B-B14F-4D97-AF65-F5344CB8AC3E}">
        <p14:creationId xmlns:p14="http://schemas.microsoft.com/office/powerpoint/2010/main" val="58692485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sz="quarter"/>
          </p:nvPr>
        </p:nvSpPr>
        <p:spPr/>
        <p:txBody>
          <a:bodyPr/>
          <a:lstStyle/>
          <a:p>
            <a:r>
              <a:rPr lang="en-US" dirty="0"/>
              <a:t>Part 3 - Advanced Analysis Technique(s)</a:t>
            </a:r>
          </a:p>
        </p:txBody>
      </p:sp>
    </p:spTree>
    <p:extLst>
      <p:ext uri="{BB962C8B-B14F-4D97-AF65-F5344CB8AC3E}">
        <p14:creationId xmlns:p14="http://schemas.microsoft.com/office/powerpoint/2010/main" val="9994231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Objectives</a:t>
            </a:r>
          </a:p>
        </p:txBody>
      </p:sp>
      <p:sp>
        <p:nvSpPr>
          <p:cNvPr id="3" name="Content Placeholder 2"/>
          <p:cNvSpPr>
            <a:spLocks noGrp="1"/>
          </p:cNvSpPr>
          <p:nvPr>
            <p:ph idx="1"/>
          </p:nvPr>
        </p:nvSpPr>
        <p:spPr>
          <a:xfrm>
            <a:off x="946150" y="1134979"/>
            <a:ext cx="5258134" cy="4728410"/>
          </a:xfrm>
        </p:spPr>
        <p:txBody>
          <a:bodyPr/>
          <a:lstStyle/>
          <a:p>
            <a:r>
              <a:rPr lang="en-US" sz="2000" dirty="0"/>
              <a:t>Diligent Engineer Behaviors</a:t>
            </a:r>
          </a:p>
          <a:p>
            <a:r>
              <a:rPr lang="en-US" sz="2000" dirty="0"/>
              <a:t>Data Driven Scientific Method</a:t>
            </a:r>
          </a:p>
          <a:p>
            <a:r>
              <a:rPr lang="en-US" sz="2000" dirty="0"/>
              <a:t>Debug Handbook</a:t>
            </a:r>
          </a:p>
          <a:p>
            <a:r>
              <a:rPr lang="en-US" sz="2000" dirty="0"/>
              <a:t>Fault Analysis BKM(s)</a:t>
            </a:r>
          </a:p>
          <a:p>
            <a:pPr marL="857250" lvl="1" indent="-457200"/>
            <a:r>
              <a:rPr lang="en-US" sz="2000" dirty="0"/>
              <a:t>Procedure for Fault Analysis</a:t>
            </a:r>
          </a:p>
          <a:p>
            <a:pPr marL="857250" lvl="1" indent="-457200"/>
            <a:r>
              <a:rPr lang="en-US" sz="2000" dirty="0"/>
              <a:t>Definition Table</a:t>
            </a:r>
          </a:p>
          <a:p>
            <a:pPr marL="857250" lvl="1" indent="-457200"/>
            <a:r>
              <a:rPr lang="en-US" sz="2000" dirty="0"/>
              <a:t>Exit Criteria and Debug Handbook</a:t>
            </a:r>
          </a:p>
          <a:p>
            <a:pPr marL="857250" lvl="1" indent="-457200"/>
            <a:r>
              <a:rPr lang="en-US" sz="2000" dirty="0"/>
              <a:t>Fault Analysis Example(s)</a:t>
            </a:r>
          </a:p>
          <a:p>
            <a:pPr marL="1257300" lvl="2" indent="-457200"/>
            <a:r>
              <a:rPr lang="en-US" sz="2000" dirty="0"/>
              <a:t>SR003 </a:t>
            </a:r>
          </a:p>
          <a:p>
            <a:pPr marL="1257300" lvl="2" indent="-457200"/>
            <a:r>
              <a:rPr lang="en-US" sz="2000" dirty="0"/>
              <a:t>BM453</a:t>
            </a:r>
          </a:p>
          <a:p>
            <a:pPr marL="857250" lvl="1" indent="-457200"/>
            <a:r>
              <a:rPr lang="en-US" sz="2000" dirty="0"/>
              <a:t>Silent Fault Data Capture</a:t>
            </a:r>
          </a:p>
        </p:txBody>
      </p:sp>
      <p:sp>
        <p:nvSpPr>
          <p:cNvPr id="4" name="TextBox 3"/>
          <p:cNvSpPr txBox="1"/>
          <p:nvPr/>
        </p:nvSpPr>
        <p:spPr>
          <a:xfrm>
            <a:off x="6590632" y="1134979"/>
            <a:ext cx="4811958" cy="4001095"/>
          </a:xfrm>
          <a:prstGeom prst="rect">
            <a:avLst/>
          </a:prstGeom>
          <a:noFill/>
        </p:spPr>
        <p:txBody>
          <a:bodyPr wrap="none" rtlCol="0">
            <a:spAutoFit/>
          </a:bodyPr>
          <a:lstStyle/>
          <a:p>
            <a:pPr marL="285750" lvl="0" indent="-285750" defTabSz="457200" fontAlgn="base">
              <a:spcBef>
                <a:spcPct val="20000"/>
              </a:spcBef>
              <a:spcAft>
                <a:spcPct val="0"/>
              </a:spcAft>
              <a:buClr>
                <a:srgbClr val="1F497D"/>
              </a:buClr>
              <a:buFont typeface="Arial" pitchFamily="34" charset="0"/>
              <a:buChar char="•"/>
            </a:pPr>
            <a:r>
              <a:rPr lang="en-US" sz="2000" dirty="0">
                <a:solidFill>
                  <a:prstClr val="black"/>
                </a:solidFill>
              </a:rPr>
              <a:t>System Simulation Mode</a:t>
            </a:r>
          </a:p>
          <a:p>
            <a:pPr marL="685800" lvl="1" indent="-285750" defTabSz="457200" fontAlgn="base">
              <a:spcBef>
                <a:spcPct val="20000"/>
              </a:spcBef>
              <a:spcAft>
                <a:spcPct val="0"/>
              </a:spcAft>
              <a:buClr>
                <a:srgbClr val="1F497D"/>
              </a:buClr>
              <a:buFont typeface="Arial" pitchFamily="34" charset="0"/>
              <a:buChar char="–"/>
            </a:pPr>
            <a:r>
              <a:rPr lang="en-US" sz="2000" dirty="0">
                <a:solidFill>
                  <a:prstClr val="black"/>
                </a:solidFill>
              </a:rPr>
              <a:t>No Assert or Event Dump Script Setup</a:t>
            </a:r>
          </a:p>
          <a:p>
            <a:pPr marL="1085850" lvl="2" indent="-228600" defTabSz="457200" fontAlgn="base">
              <a:spcBef>
                <a:spcPct val="20000"/>
              </a:spcBef>
              <a:spcAft>
                <a:spcPct val="0"/>
              </a:spcAft>
              <a:buClr>
                <a:srgbClr val="1F497D"/>
              </a:buClr>
              <a:buFont typeface="Arial" pitchFamily="34" charset="0"/>
              <a:buChar char="•"/>
            </a:pPr>
            <a:r>
              <a:rPr lang="en-US" sz="2000" dirty="0">
                <a:solidFill>
                  <a:prstClr val="black"/>
                </a:solidFill>
              </a:rPr>
              <a:t>Virtual Data Loading</a:t>
            </a:r>
          </a:p>
          <a:p>
            <a:pPr marL="1085850" lvl="2" indent="-228600" defTabSz="457200" fontAlgn="base">
              <a:spcBef>
                <a:spcPct val="20000"/>
              </a:spcBef>
              <a:spcAft>
                <a:spcPct val="0"/>
              </a:spcAft>
              <a:buClr>
                <a:srgbClr val="1F497D"/>
              </a:buClr>
              <a:buFont typeface="Arial" pitchFamily="34" charset="0"/>
              <a:buChar char="•"/>
            </a:pPr>
            <a:r>
              <a:rPr lang="en-US" sz="2000" dirty="0">
                <a:solidFill>
                  <a:prstClr val="black"/>
                </a:solidFill>
              </a:rPr>
              <a:t>Viewing Content</a:t>
            </a:r>
          </a:p>
          <a:p>
            <a:pPr marL="685800" lvl="1" indent="-285750" defTabSz="457200" fontAlgn="base">
              <a:spcBef>
                <a:spcPct val="20000"/>
              </a:spcBef>
              <a:spcAft>
                <a:spcPct val="0"/>
              </a:spcAft>
              <a:buClr>
                <a:srgbClr val="1F497D"/>
              </a:buClr>
              <a:buFont typeface="Arial" pitchFamily="34" charset="0"/>
              <a:buChar char="–"/>
            </a:pPr>
            <a:r>
              <a:rPr lang="en-US" sz="2000" dirty="0">
                <a:solidFill>
                  <a:prstClr val="black"/>
                </a:solidFill>
              </a:rPr>
              <a:t>Assert or Event Dump Script Setup</a:t>
            </a:r>
          </a:p>
          <a:p>
            <a:pPr marL="1085850" lvl="2" indent="-228600" defTabSz="457200" fontAlgn="base">
              <a:spcBef>
                <a:spcPct val="20000"/>
              </a:spcBef>
              <a:spcAft>
                <a:spcPct val="0"/>
              </a:spcAft>
              <a:buClr>
                <a:srgbClr val="1F497D"/>
              </a:buClr>
              <a:buFont typeface="Arial" pitchFamily="34" charset="0"/>
              <a:buChar char="•"/>
            </a:pPr>
            <a:r>
              <a:rPr lang="en-US" sz="2000" dirty="0">
                <a:solidFill>
                  <a:prstClr val="black"/>
                </a:solidFill>
              </a:rPr>
              <a:t>Assert Dump Loading</a:t>
            </a:r>
          </a:p>
          <a:p>
            <a:pPr marL="1085850" lvl="2" indent="-228600" defTabSz="457200" fontAlgn="base">
              <a:spcBef>
                <a:spcPct val="20000"/>
              </a:spcBef>
              <a:spcAft>
                <a:spcPct val="0"/>
              </a:spcAft>
              <a:buClr>
                <a:srgbClr val="1F497D"/>
              </a:buClr>
              <a:buFont typeface="Arial" pitchFamily="34" charset="0"/>
              <a:buChar char="•"/>
            </a:pPr>
            <a:r>
              <a:rPr lang="en-US" sz="2000" dirty="0">
                <a:solidFill>
                  <a:prstClr val="black"/>
                </a:solidFill>
              </a:rPr>
              <a:t>Content Verification</a:t>
            </a:r>
          </a:p>
          <a:p>
            <a:pPr marL="685800" lvl="1" indent="-285750" defTabSz="457200" fontAlgn="base">
              <a:spcBef>
                <a:spcPct val="20000"/>
              </a:spcBef>
              <a:spcAft>
                <a:spcPct val="0"/>
              </a:spcAft>
              <a:buClr>
                <a:srgbClr val="1F497D"/>
              </a:buClr>
              <a:buFont typeface="Arial" pitchFamily="34" charset="0"/>
              <a:buChar char="–"/>
            </a:pPr>
            <a:r>
              <a:rPr lang="en-US" sz="2000" dirty="0">
                <a:solidFill>
                  <a:prstClr val="black"/>
                </a:solidFill>
              </a:rPr>
              <a:t>Sharing Developer Content</a:t>
            </a:r>
          </a:p>
          <a:p>
            <a:pPr marL="1085850" lvl="2" indent="-228600" defTabSz="457200" fontAlgn="base">
              <a:spcBef>
                <a:spcPct val="20000"/>
              </a:spcBef>
              <a:spcAft>
                <a:spcPct val="0"/>
              </a:spcAft>
              <a:buClr>
                <a:srgbClr val="1F497D"/>
              </a:buClr>
              <a:buFont typeface="Arial" pitchFamily="34" charset="0"/>
              <a:buChar char="•"/>
            </a:pPr>
            <a:r>
              <a:rPr lang="en-US" sz="2000" dirty="0">
                <a:solidFill>
                  <a:prstClr val="black"/>
                </a:solidFill>
              </a:rPr>
              <a:t>Debug </a:t>
            </a:r>
            <a:r>
              <a:rPr lang="en-US" sz="2000" dirty="0" err="1">
                <a:solidFill>
                  <a:prstClr val="black"/>
                </a:solidFill>
              </a:rPr>
              <a:t>Snapshoting</a:t>
            </a:r>
            <a:endParaRPr lang="en-US" sz="2000" dirty="0">
              <a:solidFill>
                <a:prstClr val="black"/>
              </a:solidFill>
            </a:endParaRPr>
          </a:p>
          <a:p>
            <a:pPr marL="685800" lvl="1" indent="-285750" defTabSz="457200" fontAlgn="base">
              <a:spcBef>
                <a:spcPct val="20000"/>
              </a:spcBef>
              <a:spcAft>
                <a:spcPct val="0"/>
              </a:spcAft>
              <a:buClr>
                <a:srgbClr val="1F497D"/>
              </a:buClr>
              <a:buFont typeface="Arial" pitchFamily="34" charset="0"/>
              <a:buChar char="–"/>
            </a:pPr>
            <a:r>
              <a:rPr lang="en-US" sz="2000" dirty="0">
                <a:solidFill>
                  <a:prstClr val="black"/>
                </a:solidFill>
              </a:rPr>
              <a:t>Striving for Predicable Outcomes</a:t>
            </a:r>
          </a:p>
          <a:p>
            <a:endParaRPr lang="en-US" dirty="0"/>
          </a:p>
        </p:txBody>
      </p:sp>
    </p:spTree>
    <p:extLst>
      <p:ext uri="{BB962C8B-B14F-4D97-AF65-F5344CB8AC3E}">
        <p14:creationId xmlns:p14="http://schemas.microsoft.com/office/powerpoint/2010/main" val="255394766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44189"/>
            <a:ext cx="10972800" cy="939800"/>
          </a:xfrm>
        </p:spPr>
        <p:txBody>
          <a:bodyPr/>
          <a:lstStyle/>
          <a:p>
            <a:r>
              <a:rPr lang="en-US" dirty="0"/>
              <a:t>Diligent Engineer Behaviors</a:t>
            </a:r>
          </a:p>
        </p:txBody>
      </p:sp>
      <p:sp>
        <p:nvSpPr>
          <p:cNvPr id="3" name="Content Placeholder 2"/>
          <p:cNvSpPr>
            <a:spLocks noGrp="1"/>
          </p:cNvSpPr>
          <p:nvPr>
            <p:ph idx="1"/>
          </p:nvPr>
        </p:nvSpPr>
        <p:spPr>
          <a:xfrm>
            <a:off x="537410" y="1064030"/>
            <a:ext cx="10972800" cy="4954216"/>
          </a:xfrm>
        </p:spPr>
        <p:txBody>
          <a:bodyPr/>
          <a:lstStyle/>
          <a:p>
            <a:pPr marL="0" indent="0">
              <a:buNone/>
            </a:pPr>
            <a:r>
              <a:rPr lang="en-US" sz="2000" b="1" dirty="0">
                <a:latin typeface="Calibri" panose="020F0502020204030204" pitchFamily="34" charset="0"/>
                <a:cs typeface="Calibri" panose="020F0502020204030204" pitchFamily="34" charset="0"/>
              </a:rPr>
              <a:t>Disposition</a:t>
            </a:r>
            <a:r>
              <a:rPr lang="en-US" sz="2000" dirty="0">
                <a:latin typeface="Calibri" panose="020F0502020204030204" pitchFamily="34" charset="0"/>
                <a:cs typeface="Calibri" panose="020F0502020204030204" pitchFamily="34" charset="0"/>
              </a:rPr>
              <a:t> of </a:t>
            </a:r>
            <a:r>
              <a:rPr lang="en-US" sz="2000" b="1" dirty="0">
                <a:latin typeface="Calibri" panose="020F0502020204030204" pitchFamily="34" charset="0"/>
                <a:cs typeface="Calibri" panose="020F0502020204030204" pitchFamily="34" charset="0"/>
              </a:rPr>
              <a:t>customer fault </a:t>
            </a:r>
            <a:r>
              <a:rPr lang="en-US" sz="2000" dirty="0">
                <a:latin typeface="Calibri" panose="020F0502020204030204" pitchFamily="34" charset="0"/>
                <a:cs typeface="Calibri" panose="020F0502020204030204" pitchFamily="34" charset="0"/>
              </a:rPr>
              <a:t>by:</a:t>
            </a:r>
          </a:p>
          <a:p>
            <a:r>
              <a:rPr lang="en-US" sz="2000" dirty="0">
                <a:latin typeface="Calibri" panose="020F0502020204030204" pitchFamily="34" charset="0"/>
                <a:cs typeface="Calibri" panose="020F0502020204030204" pitchFamily="34" charset="0"/>
              </a:rPr>
              <a:t>Bound the problem(s)</a:t>
            </a:r>
          </a:p>
          <a:p>
            <a:r>
              <a:rPr lang="en-US" sz="2000" dirty="0">
                <a:latin typeface="Calibri" panose="020F0502020204030204" pitchFamily="34" charset="0"/>
                <a:cs typeface="Calibri" panose="020F0502020204030204" pitchFamily="34" charset="0"/>
              </a:rPr>
              <a:t>Determine root cause(s)</a:t>
            </a:r>
          </a:p>
          <a:p>
            <a:r>
              <a:rPr lang="en-US" sz="2000" dirty="0">
                <a:latin typeface="Calibri" panose="020F0502020204030204" pitchFamily="34" charset="0"/>
                <a:cs typeface="Calibri" panose="020F0502020204030204" pitchFamily="34" charset="0"/>
              </a:rPr>
              <a:t>Create appropriate solution(s)</a:t>
            </a:r>
          </a:p>
          <a:p>
            <a:r>
              <a:rPr lang="en-US" sz="2000" dirty="0">
                <a:latin typeface="Calibri" panose="020F0502020204030204" pitchFamily="34" charset="0"/>
                <a:cs typeface="Calibri" panose="020F0502020204030204" pitchFamily="34" charset="0"/>
              </a:rPr>
              <a:t>Communicate across the stakeholder(s)</a:t>
            </a:r>
          </a:p>
          <a:p>
            <a:endParaRPr lang="en-US" sz="2000" dirty="0">
              <a:latin typeface="Calibri" panose="020F0502020204030204" pitchFamily="34" charset="0"/>
              <a:cs typeface="Calibri" panose="020F0502020204030204" pitchFamily="34" charset="0"/>
            </a:endParaRPr>
          </a:p>
          <a:p>
            <a:pPr marL="0" indent="0">
              <a:buNone/>
            </a:pPr>
            <a:r>
              <a:rPr lang="en-US" sz="2000" b="1" dirty="0">
                <a:latin typeface="Calibri" panose="020F0502020204030204" pitchFamily="34" charset="0"/>
                <a:cs typeface="Calibri" panose="020F0502020204030204" pitchFamily="34" charset="0"/>
              </a:rPr>
              <a:t>Retrospective mitigation </a:t>
            </a:r>
            <a:r>
              <a:rPr lang="en-US" sz="2000" dirty="0">
                <a:latin typeface="Calibri" panose="020F0502020204030204" pitchFamily="34" charset="0"/>
                <a:cs typeface="Calibri" panose="020F0502020204030204" pitchFamily="34" charset="0"/>
              </a:rPr>
              <a:t>to reduce exposure. Intention is to characterize asserts in a way that we can understand the failure impact such that we can decide if there are opportunities to:</a:t>
            </a:r>
          </a:p>
          <a:p>
            <a:r>
              <a:rPr lang="en-US" sz="2000" dirty="0">
                <a:latin typeface="Calibri" panose="020F0502020204030204" pitchFamily="34" charset="0"/>
                <a:cs typeface="Calibri" panose="020F0502020204030204" pitchFamily="34" charset="0"/>
              </a:rPr>
              <a:t>Eliminate the assert</a:t>
            </a:r>
          </a:p>
          <a:p>
            <a:r>
              <a:rPr lang="en-US" sz="2000" dirty="0">
                <a:latin typeface="Calibri" panose="020F0502020204030204" pitchFamily="34" charset="0"/>
                <a:cs typeface="Calibri" panose="020F0502020204030204" pitchFamily="34" charset="0"/>
              </a:rPr>
              <a:t>Add handling to recover</a:t>
            </a:r>
          </a:p>
          <a:p>
            <a:r>
              <a:rPr lang="en-US" sz="2000" dirty="0">
                <a:latin typeface="Calibri" panose="020F0502020204030204" pitchFamily="34" charset="0"/>
                <a:cs typeface="Calibri" panose="020F0502020204030204" pitchFamily="34" charset="0"/>
              </a:rPr>
              <a:t>Fail in a controlled and encapsulated manner</a:t>
            </a:r>
          </a:p>
          <a:p>
            <a:r>
              <a:rPr lang="en-US" sz="2000" dirty="0">
                <a:latin typeface="Calibri" panose="020F0502020204030204" pitchFamily="34" charset="0"/>
                <a:cs typeface="Calibri" panose="020F0502020204030204" pitchFamily="34" charset="0"/>
              </a:rPr>
              <a:t>Rework the assert or fault logic to narrow the failure conditions</a:t>
            </a:r>
          </a:p>
          <a:p>
            <a:pPr lvl="1"/>
            <a:r>
              <a:rPr lang="en-US" sz="2000" dirty="0">
                <a:latin typeface="Calibri" panose="020F0502020204030204" pitchFamily="34" charset="0"/>
                <a:cs typeface="Calibri" panose="020F0502020204030204" pitchFamily="34" charset="0"/>
              </a:rPr>
              <a:t>Functional verification includes: module state, control flow location, event dependencies, and data flow dependencies</a:t>
            </a:r>
          </a:p>
        </p:txBody>
      </p:sp>
    </p:spTree>
    <p:extLst>
      <p:ext uri="{BB962C8B-B14F-4D97-AF65-F5344CB8AC3E}">
        <p14:creationId xmlns:p14="http://schemas.microsoft.com/office/powerpoint/2010/main" val="278170639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sz="quarter"/>
          </p:nvPr>
        </p:nvSpPr>
        <p:spPr>
          <a:xfrm>
            <a:off x="218365" y="519546"/>
            <a:ext cx="11677527" cy="2169622"/>
          </a:xfrm>
        </p:spPr>
        <p:txBody>
          <a:bodyPr/>
          <a:lstStyle/>
          <a:p>
            <a:r>
              <a:rPr lang="en-US" dirty="0"/>
              <a:t>Review of Scientific Method</a:t>
            </a:r>
            <a:br>
              <a:rPr lang="en-US" dirty="0"/>
            </a:br>
            <a:r>
              <a:rPr lang="en-US" dirty="0"/>
              <a:t>for the Path to Resolve</a:t>
            </a:r>
            <a:br>
              <a:rPr lang="en-US" dirty="0"/>
            </a:br>
            <a:r>
              <a:rPr lang="en-US" dirty="0"/>
              <a:t>Data Driven Challenges</a:t>
            </a:r>
          </a:p>
        </p:txBody>
      </p:sp>
      <p:pic>
        <p:nvPicPr>
          <p:cNvPr id="3" name="Content Placeholder 5"/>
          <p:cNvPicPr>
            <a:picLocks noChangeAspect="1"/>
          </p:cNvPicPr>
          <p:nvPr/>
        </p:nvPicPr>
        <p:blipFill rotWithShape="1">
          <a:blip r:embed="rId2"/>
          <a:srcRect t="8267"/>
          <a:stretch/>
        </p:blipFill>
        <p:spPr>
          <a:xfrm>
            <a:off x="5180135" y="2749075"/>
            <a:ext cx="2344190" cy="1771542"/>
          </a:xfrm>
          <a:prstGeom prst="rect">
            <a:avLst/>
          </a:prstGeom>
        </p:spPr>
      </p:pic>
    </p:spTree>
    <p:extLst>
      <p:ext uri="{BB962C8B-B14F-4D97-AF65-F5344CB8AC3E}">
        <p14:creationId xmlns:p14="http://schemas.microsoft.com/office/powerpoint/2010/main" val="30858551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Scientific Method Applied to Firmware</a:t>
            </a:r>
          </a:p>
        </p:txBody>
      </p:sp>
      <p:sp>
        <p:nvSpPr>
          <p:cNvPr id="3" name="Content Placeholder 2"/>
          <p:cNvSpPr>
            <a:spLocks noGrp="1"/>
          </p:cNvSpPr>
          <p:nvPr>
            <p:ph sz="half" idx="1"/>
          </p:nvPr>
        </p:nvSpPr>
        <p:spPr>
          <a:xfrm>
            <a:off x="609600" y="1113905"/>
            <a:ext cx="5384800" cy="5012259"/>
          </a:xfrm>
        </p:spPr>
        <p:txBody>
          <a:bodyPr/>
          <a:lstStyle/>
          <a:p>
            <a:r>
              <a:rPr lang="en-US" sz="1400" b="1" dirty="0"/>
              <a:t>Make Observations</a:t>
            </a:r>
            <a:endParaRPr lang="en-US" sz="1400" dirty="0"/>
          </a:p>
          <a:p>
            <a:pPr lvl="1"/>
            <a:r>
              <a:rPr lang="en-US" sz="1400" dirty="0"/>
              <a:t>View the </a:t>
            </a:r>
            <a:r>
              <a:rPr lang="en-US" sz="1400" u="sng" dirty="0"/>
              <a:t>origin of the condition</a:t>
            </a:r>
            <a:r>
              <a:rPr lang="en-US" sz="1400" dirty="0"/>
              <a:t> and </a:t>
            </a:r>
            <a:r>
              <a:rPr lang="en-US" sz="1400" u="sng" dirty="0"/>
              <a:t>trace the path to current state</a:t>
            </a:r>
            <a:r>
              <a:rPr lang="en-US" sz="1400" dirty="0"/>
              <a:t>.</a:t>
            </a:r>
          </a:p>
          <a:p>
            <a:pPr lvl="1"/>
            <a:r>
              <a:rPr lang="en-US" sz="1400" u="sng" dirty="0"/>
              <a:t>Understand and collect evidence, experiments, and correlation</a:t>
            </a:r>
            <a:r>
              <a:rPr lang="en-US" sz="1400" dirty="0"/>
              <a:t> needed for usage. The process will involve understanding underlying mechanisms and system interactions to classify the failing case. The development of the failing case will involve understanding the control flow and data flow graph with the behavioral expectation to the error classification.</a:t>
            </a:r>
          </a:p>
          <a:p>
            <a:pPr lvl="1"/>
            <a:r>
              <a:rPr lang="en-US" sz="1400" dirty="0"/>
              <a:t>The general failure condition will show a trace of valid conditions until one is not met in the flow such that the coverage of all cases are depicted in a manner such as Boolean algebra, truth tables, sequence diagrams, finite state machine (deterministic finite automata), etc.</a:t>
            </a:r>
          </a:p>
          <a:p>
            <a:pPr lvl="1"/>
            <a:r>
              <a:rPr lang="en-US" sz="1400" u="sng" dirty="0"/>
              <a:t>Clarify</a:t>
            </a:r>
            <a:r>
              <a:rPr lang="en-US" sz="1400" dirty="0"/>
              <a:t> the focused </a:t>
            </a:r>
            <a:r>
              <a:rPr lang="en-US" sz="1400" u="sng" dirty="0"/>
              <a:t>experiment, cases, and predictions for the root cause</a:t>
            </a:r>
            <a:r>
              <a:rPr lang="en-US" sz="1400" dirty="0"/>
              <a:t>. Gather data to conclusively replicate the failure or conditions that lead to such a situation.</a:t>
            </a:r>
          </a:p>
          <a:p>
            <a:pPr lvl="1"/>
            <a:r>
              <a:rPr lang="en-US" sz="1400" u="sng" dirty="0"/>
              <a:t>Define the problem.</a:t>
            </a:r>
          </a:p>
          <a:p>
            <a:endParaRPr lang="en-US" sz="1400" dirty="0"/>
          </a:p>
        </p:txBody>
      </p:sp>
      <p:sp>
        <p:nvSpPr>
          <p:cNvPr id="4" name="Content Placeholder 3"/>
          <p:cNvSpPr>
            <a:spLocks noGrp="1"/>
          </p:cNvSpPr>
          <p:nvPr>
            <p:ph sz="half" idx="2"/>
          </p:nvPr>
        </p:nvSpPr>
        <p:spPr>
          <a:xfrm>
            <a:off x="6197600" y="1113905"/>
            <a:ext cx="5384800" cy="5012259"/>
          </a:xfrm>
        </p:spPr>
        <p:txBody>
          <a:bodyPr/>
          <a:lstStyle/>
          <a:p>
            <a:r>
              <a:rPr lang="en-US" sz="1400" b="1" dirty="0"/>
              <a:t>Think of Interesting questions</a:t>
            </a:r>
            <a:endParaRPr lang="en-US" sz="1400" dirty="0"/>
          </a:p>
          <a:p>
            <a:pPr lvl="1"/>
            <a:r>
              <a:rPr lang="en-US" sz="1400" dirty="0"/>
              <a:t>Understand necessary analysis data.</a:t>
            </a:r>
          </a:p>
          <a:p>
            <a:pPr lvl="1"/>
            <a:r>
              <a:rPr lang="en-US" sz="1400" dirty="0"/>
              <a:t>Identify paths for further investigation.</a:t>
            </a:r>
          </a:p>
          <a:p>
            <a:pPr lvl="1"/>
            <a:r>
              <a:rPr lang="en-US" sz="1400" dirty="0"/>
              <a:t>Create a </a:t>
            </a:r>
            <a:r>
              <a:rPr lang="en-US" sz="1400" u="sng" dirty="0"/>
              <a:t>strong correlation </a:t>
            </a:r>
            <a:r>
              <a:rPr lang="en-US" sz="1400" dirty="0"/>
              <a:t>in the </a:t>
            </a:r>
            <a:r>
              <a:rPr lang="en-US" sz="1400" u="sng" dirty="0"/>
              <a:t>concerning area.</a:t>
            </a:r>
          </a:p>
          <a:p>
            <a:r>
              <a:rPr lang="en-US" sz="1400" b="1" dirty="0"/>
              <a:t>Formulate Hypotheses</a:t>
            </a:r>
            <a:endParaRPr lang="en-US" sz="1400" dirty="0"/>
          </a:p>
          <a:p>
            <a:pPr lvl="1"/>
            <a:r>
              <a:rPr lang="en-US" sz="1400" dirty="0"/>
              <a:t>The developer will cultivate and expand a hypothesis on the finding to give exact clarity to </a:t>
            </a:r>
            <a:r>
              <a:rPr lang="en-US" sz="1400" u="sng" dirty="0"/>
              <a:t>confirm defect based on analysis and usage of data.</a:t>
            </a:r>
          </a:p>
          <a:p>
            <a:pPr lvl="1"/>
            <a:r>
              <a:rPr lang="en-US" sz="1400" dirty="0"/>
              <a:t>Specify the requirements and identify variables violated in the defective case.</a:t>
            </a:r>
          </a:p>
          <a:p>
            <a:pPr lvl="1"/>
            <a:r>
              <a:rPr lang="en-US" sz="1400" u="sng" dirty="0"/>
              <a:t>When resources or strategies are </a:t>
            </a:r>
            <a:r>
              <a:rPr lang="en-US" sz="1400" dirty="0"/>
              <a:t>exhausted create a brain storming session or </a:t>
            </a:r>
            <a:r>
              <a:rPr lang="en-US" sz="1400" u="sng" dirty="0"/>
              <a:t>working group </a:t>
            </a:r>
            <a:r>
              <a:rPr lang="en-US" sz="1400" dirty="0"/>
              <a:t>to further </a:t>
            </a:r>
            <a:r>
              <a:rPr lang="en-US" sz="1400" u="sng" dirty="0"/>
              <a:t>understand failure</a:t>
            </a:r>
            <a:r>
              <a:rPr lang="en-US" sz="1400" dirty="0"/>
              <a:t> to develop a collective hypothesis or explore mechanisms </a:t>
            </a:r>
            <a:r>
              <a:rPr lang="en-US" sz="1400" u="sng" dirty="0"/>
              <a:t>until a relevant formulation is reached</a:t>
            </a:r>
            <a:r>
              <a:rPr lang="en-US" sz="1400" dirty="0"/>
              <a:t>. In the event, of a hard failure note it so further investigation can continue.</a:t>
            </a:r>
          </a:p>
          <a:p>
            <a:endParaRPr lang="en-US" sz="1400" dirty="0"/>
          </a:p>
        </p:txBody>
      </p:sp>
    </p:spTree>
    <p:extLst>
      <p:ext uri="{BB962C8B-B14F-4D97-AF65-F5344CB8AC3E}">
        <p14:creationId xmlns:p14="http://schemas.microsoft.com/office/powerpoint/2010/main" val="59478283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Scientific Method Applied to Firmware</a:t>
            </a:r>
          </a:p>
        </p:txBody>
      </p:sp>
      <p:sp>
        <p:nvSpPr>
          <p:cNvPr id="3" name="Content Placeholder 2"/>
          <p:cNvSpPr>
            <a:spLocks noGrp="1"/>
          </p:cNvSpPr>
          <p:nvPr>
            <p:ph sz="half" idx="1"/>
          </p:nvPr>
        </p:nvSpPr>
        <p:spPr>
          <a:xfrm>
            <a:off x="609600" y="1113905"/>
            <a:ext cx="5384800" cy="5012259"/>
          </a:xfrm>
        </p:spPr>
        <p:txBody>
          <a:bodyPr/>
          <a:lstStyle/>
          <a:p>
            <a:r>
              <a:rPr lang="en-US" sz="1400" b="1" dirty="0"/>
              <a:t>Develop Testable Data and Predictions</a:t>
            </a:r>
            <a:endParaRPr lang="en-US" sz="1400" dirty="0"/>
          </a:p>
          <a:p>
            <a:pPr lvl="1"/>
            <a:r>
              <a:rPr lang="en-US" sz="1400" dirty="0"/>
              <a:t>Based on </a:t>
            </a:r>
            <a:r>
              <a:rPr lang="en-US" sz="1400" u="sng" dirty="0"/>
              <a:t>evidence, </a:t>
            </a:r>
            <a:r>
              <a:rPr lang="en-US" sz="1400" dirty="0"/>
              <a:t>investigate the fault area beginning to</a:t>
            </a:r>
            <a:r>
              <a:rPr lang="en-US" sz="1400" u="sng" dirty="0"/>
              <a:t> formulate a predictive mechanism or existence of defect in design</a:t>
            </a:r>
            <a:r>
              <a:rPr lang="en-US" sz="1400" dirty="0"/>
              <a:t>.</a:t>
            </a:r>
          </a:p>
          <a:p>
            <a:pPr lvl="1"/>
            <a:r>
              <a:rPr lang="en-US" sz="1400" b="1" dirty="0"/>
              <a:t>Refine, Alter, and Expand</a:t>
            </a:r>
            <a:endParaRPr lang="en-US" sz="1400" dirty="0"/>
          </a:p>
          <a:p>
            <a:pPr lvl="2"/>
            <a:r>
              <a:rPr lang="en-US" sz="1400" dirty="0"/>
              <a:t>Upon </a:t>
            </a:r>
            <a:r>
              <a:rPr lang="en-US" sz="1400" u="sng" dirty="0"/>
              <a:t>proving the root cause of the failure</a:t>
            </a:r>
            <a:r>
              <a:rPr lang="en-US" sz="1400" dirty="0"/>
              <a:t>, the developer will understand and </a:t>
            </a:r>
            <a:r>
              <a:rPr lang="en-US" sz="1400" u="sng" dirty="0"/>
              <a:t>propose solutions </a:t>
            </a:r>
            <a:r>
              <a:rPr lang="en-US" sz="1400" dirty="0"/>
              <a:t>based on the architecture and implementation to address the concern and maintain future extendibility.</a:t>
            </a:r>
          </a:p>
          <a:p>
            <a:pPr lvl="2"/>
            <a:r>
              <a:rPr lang="en-US" sz="1400" dirty="0"/>
              <a:t>Build a </a:t>
            </a:r>
            <a:r>
              <a:rPr lang="en-US" sz="1400" u="sng" dirty="0"/>
              <a:t>prototype solution to test defective case </a:t>
            </a:r>
            <a:r>
              <a:rPr lang="en-US" sz="1400" dirty="0"/>
              <a:t>proving solution definitively resolved the original defect.</a:t>
            </a:r>
          </a:p>
          <a:p>
            <a:pPr lvl="2"/>
            <a:r>
              <a:rPr lang="en-US" sz="1400" u="sng" dirty="0"/>
              <a:t>Before completing </a:t>
            </a:r>
            <a:r>
              <a:rPr lang="en-US" sz="1400" dirty="0"/>
              <a:t>the solution, </a:t>
            </a:r>
            <a:r>
              <a:rPr lang="en-US" sz="1400" u="sng" dirty="0"/>
              <a:t>ensure the requirements are met </a:t>
            </a:r>
            <a:r>
              <a:rPr lang="en-US" sz="1400" dirty="0"/>
              <a:t>and </a:t>
            </a:r>
            <a:r>
              <a:rPr lang="en-US" sz="1400" u="sng" dirty="0"/>
              <a:t>communicate results</a:t>
            </a:r>
            <a:r>
              <a:rPr lang="en-US" sz="1400" dirty="0"/>
              <a:t> to technical lead, system technical product lead.</a:t>
            </a:r>
          </a:p>
          <a:p>
            <a:pPr lvl="2"/>
            <a:r>
              <a:rPr lang="en-US" sz="1400" dirty="0"/>
              <a:t>The solution will follow the standards defined for the product library and appropriate reviews before promoting to live library testing.</a:t>
            </a:r>
          </a:p>
        </p:txBody>
      </p:sp>
      <p:sp>
        <p:nvSpPr>
          <p:cNvPr id="4" name="Content Placeholder 3"/>
          <p:cNvSpPr>
            <a:spLocks noGrp="1"/>
          </p:cNvSpPr>
          <p:nvPr>
            <p:ph sz="half" idx="2"/>
          </p:nvPr>
        </p:nvSpPr>
        <p:spPr>
          <a:xfrm>
            <a:off x="6197600" y="1113905"/>
            <a:ext cx="5384800" cy="5012259"/>
          </a:xfrm>
        </p:spPr>
        <p:txBody>
          <a:bodyPr/>
          <a:lstStyle/>
          <a:p>
            <a:r>
              <a:rPr lang="en-US" sz="1400" b="1" dirty="0"/>
              <a:t> Refine, Alter, and Expand, or Reject</a:t>
            </a:r>
            <a:endParaRPr lang="en-US" sz="1400" dirty="0"/>
          </a:p>
          <a:p>
            <a:pPr lvl="1"/>
            <a:r>
              <a:rPr lang="en-US" sz="1400" u="sng" dirty="0"/>
              <a:t>After failure case resolution</a:t>
            </a:r>
            <a:r>
              <a:rPr lang="en-US" sz="1400" dirty="0"/>
              <a:t>, </a:t>
            </a:r>
            <a:r>
              <a:rPr lang="en-US" sz="1400" u="sng" dirty="0"/>
              <a:t>communicate the resolution </a:t>
            </a:r>
            <a:r>
              <a:rPr lang="en-US" sz="1400" dirty="0"/>
              <a:t>case where the solution will be </a:t>
            </a:r>
            <a:r>
              <a:rPr lang="en-US" sz="1400" u="sng" dirty="0"/>
              <a:t>tested in an independent controlled environment </a:t>
            </a:r>
            <a:r>
              <a:rPr lang="en-US" sz="1400" dirty="0"/>
              <a:t>the failure was produced in </a:t>
            </a:r>
            <a:r>
              <a:rPr lang="en-US" sz="1400" u="sng" dirty="0"/>
              <a:t>confirming the solution is appropriate </a:t>
            </a:r>
            <a:r>
              <a:rPr lang="en-US" sz="1400" dirty="0"/>
              <a:t>in the common product library.</a:t>
            </a:r>
          </a:p>
          <a:p>
            <a:r>
              <a:rPr lang="en-US" sz="1400" b="1" dirty="0"/>
              <a:t> Accept</a:t>
            </a:r>
            <a:endParaRPr lang="en-US" sz="1400" dirty="0"/>
          </a:p>
          <a:p>
            <a:pPr lvl="1"/>
            <a:r>
              <a:rPr lang="en-US" sz="1400" u="sng" dirty="0"/>
              <a:t>Solution is determined to be adequate for test case </a:t>
            </a:r>
            <a:r>
              <a:rPr lang="en-US" sz="1400" dirty="0"/>
              <a:t>and corresponding horizontal technical leads should be made aware of the item resolution.</a:t>
            </a:r>
          </a:p>
          <a:p>
            <a:pPr lvl="1"/>
            <a:r>
              <a:rPr lang="en-US" sz="1400" dirty="0"/>
              <a:t>Follows to the </a:t>
            </a:r>
            <a:r>
              <a:rPr lang="en-US" sz="1400" u="sng" dirty="0"/>
              <a:t>solution</a:t>
            </a:r>
            <a:r>
              <a:rPr lang="en-US" sz="1400" dirty="0"/>
              <a:t> that alter the </a:t>
            </a:r>
            <a:r>
              <a:rPr lang="en-US" sz="1400" u="sng" dirty="0"/>
              <a:t>architecture or expose failure conditions </a:t>
            </a:r>
            <a:r>
              <a:rPr lang="en-US" sz="1400" dirty="0"/>
              <a:t>must be </a:t>
            </a:r>
            <a:r>
              <a:rPr lang="en-US" sz="1400" u="sng" dirty="0"/>
              <a:t>communicated to </a:t>
            </a:r>
            <a:r>
              <a:rPr lang="en-US" sz="1400" dirty="0"/>
              <a:t>forward looking </a:t>
            </a:r>
            <a:r>
              <a:rPr lang="en-US" sz="1400" u="sng" dirty="0"/>
              <a:t>teams</a:t>
            </a:r>
            <a:r>
              <a:rPr lang="en-US" sz="1400" dirty="0"/>
              <a:t> in a functional change in the ASIC, Firmware, Media, and or Tools.</a:t>
            </a:r>
          </a:p>
          <a:p>
            <a:endParaRPr lang="en-US" sz="1400" dirty="0"/>
          </a:p>
        </p:txBody>
      </p:sp>
    </p:spTree>
    <p:extLst>
      <p:ext uri="{BB962C8B-B14F-4D97-AF65-F5344CB8AC3E}">
        <p14:creationId xmlns:p14="http://schemas.microsoft.com/office/powerpoint/2010/main" val="99288880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Fault Analysis and Debug Handbook</a:t>
            </a:r>
          </a:p>
        </p:txBody>
      </p:sp>
      <p:sp>
        <p:nvSpPr>
          <p:cNvPr id="4" name="Content Placeholder 3"/>
          <p:cNvSpPr>
            <a:spLocks noGrp="1"/>
          </p:cNvSpPr>
          <p:nvPr>
            <p:ph sz="half" idx="2"/>
          </p:nvPr>
        </p:nvSpPr>
        <p:spPr>
          <a:xfrm>
            <a:off x="4620126" y="757989"/>
            <a:ext cx="7276325" cy="5289885"/>
          </a:xfrm>
        </p:spPr>
        <p:txBody>
          <a:bodyPr/>
          <a:lstStyle/>
          <a:p>
            <a:r>
              <a:rPr lang="en-US" sz="1400" dirty="0">
                <a:hlinkClick r:id="rId2"/>
              </a:rPr>
              <a:t>Development Flow</a:t>
            </a:r>
            <a:endParaRPr lang="en-US" sz="1400" dirty="0"/>
          </a:p>
          <a:p>
            <a:r>
              <a:rPr lang="en-US" sz="1400" dirty="0"/>
              <a:t>Starting Wiki</a:t>
            </a:r>
          </a:p>
          <a:p>
            <a:pPr lvl="1"/>
            <a:r>
              <a:rPr lang="en-US" sz="1400" dirty="0"/>
              <a:t>Navigate through the document tree for related fault.</a:t>
            </a:r>
          </a:p>
          <a:p>
            <a:r>
              <a:rPr lang="en-US" sz="1400" dirty="0"/>
              <a:t>Guided Live Analysis through Customer Engineering Group</a:t>
            </a:r>
          </a:p>
          <a:p>
            <a:pPr lvl="1"/>
            <a:r>
              <a:rPr lang="en-US" sz="1400" dirty="0"/>
              <a:t>Contacts: Joe Tarango and Mike Ton</a:t>
            </a:r>
          </a:p>
          <a:p>
            <a:pPr lvl="1"/>
            <a:r>
              <a:rPr lang="en-US" sz="1400" dirty="0"/>
              <a:t>Be prepared with problem statement, firmware, and data loaded in simulation; if possible.</a:t>
            </a:r>
          </a:p>
          <a:p>
            <a:r>
              <a:rPr lang="en-US" sz="1400" dirty="0"/>
              <a:t>Adding Content</a:t>
            </a:r>
          </a:p>
          <a:p>
            <a:pPr lvl="1"/>
            <a:r>
              <a:rPr lang="en-US" sz="1400" dirty="0"/>
              <a:t>To access the Debug Handbook assert documentation template</a:t>
            </a:r>
          </a:p>
          <a:p>
            <a:pPr lvl="1"/>
            <a:r>
              <a:rPr lang="en-US" sz="1400" dirty="0"/>
              <a:t>Click the "..." blue button next to the "Create" button at the top of the page.  </a:t>
            </a:r>
          </a:p>
          <a:p>
            <a:pPr lvl="1"/>
            <a:r>
              <a:rPr lang="en-US" sz="1400" dirty="0"/>
              <a:t>Select the "</a:t>
            </a:r>
            <a:r>
              <a:rPr lang="en-US" sz="1400" dirty="0" err="1"/>
              <a:t>Assert_XX</a:t>
            </a:r>
            <a:r>
              <a:rPr lang="en-US" sz="1400" dirty="0"/>
              <a:t>### Debug Template" option.  </a:t>
            </a:r>
          </a:p>
          <a:p>
            <a:pPr lvl="1"/>
            <a:r>
              <a:rPr lang="en-US" sz="1400" dirty="0"/>
              <a:t>Operation will open a blank template to populate with assert documentation.  </a:t>
            </a:r>
          </a:p>
          <a:p>
            <a:pPr lvl="1"/>
            <a:r>
              <a:rPr lang="en-US" sz="1400" dirty="0"/>
              <a:t>The template includes a JQL JIRA search query for the given assert code</a:t>
            </a:r>
          </a:p>
          <a:p>
            <a:r>
              <a:rPr lang="en-US" sz="1400" dirty="0"/>
              <a:t>Outline of Creation</a:t>
            </a:r>
          </a:p>
          <a:p>
            <a:pPr lvl="1"/>
            <a:r>
              <a:rPr lang="en-US" sz="1400" dirty="0"/>
              <a:t>Summary of Challenge</a:t>
            </a:r>
          </a:p>
          <a:p>
            <a:pPr lvl="1"/>
            <a:r>
              <a:rPr lang="en-US" sz="1400" dirty="0"/>
              <a:t>Fault Category</a:t>
            </a:r>
          </a:p>
          <a:p>
            <a:pPr lvl="1"/>
            <a:r>
              <a:rPr lang="en-US" sz="1400" dirty="0"/>
              <a:t>Domain and Modules Impacted</a:t>
            </a:r>
          </a:p>
          <a:p>
            <a:pPr lvl="1"/>
            <a:r>
              <a:rPr lang="en-US" sz="1400" dirty="0"/>
              <a:t>Unique identifiers used for analysis.</a:t>
            </a:r>
          </a:p>
          <a:p>
            <a:pPr lvl="2"/>
            <a:r>
              <a:rPr lang="en-US" sz="1400" dirty="0"/>
              <a:t>Telemetry data control identifier.</a:t>
            </a:r>
          </a:p>
          <a:p>
            <a:pPr lvl="2"/>
            <a:r>
              <a:rPr lang="en-US" sz="1400" dirty="0"/>
              <a:t>I.E. Assert dump - </a:t>
            </a:r>
            <a:r>
              <a:rPr lang="en-US" sz="1400" dirty="0" err="1"/>
              <a:t>uid_assertdump_e</a:t>
            </a:r>
            <a:r>
              <a:rPr lang="en-US" sz="1400" dirty="0"/>
              <a:t> = 0</a:t>
            </a:r>
          </a:p>
        </p:txBody>
      </p:sp>
      <p:pic>
        <p:nvPicPr>
          <p:cNvPr id="9" name="Content Placeholder 8"/>
          <p:cNvPicPr>
            <a:picLocks noGrp="1" noChangeAspect="1"/>
          </p:cNvPicPr>
          <p:nvPr>
            <p:ph sz="half" idx="1"/>
          </p:nvPr>
        </p:nvPicPr>
        <p:blipFill>
          <a:blip r:embed="rId3"/>
          <a:stretch>
            <a:fillRect/>
          </a:stretch>
        </p:blipFill>
        <p:spPr>
          <a:xfrm>
            <a:off x="295549" y="813627"/>
            <a:ext cx="4115739" cy="5045752"/>
          </a:xfrm>
          <a:prstGeom prst="rect">
            <a:avLst/>
          </a:prstGeom>
        </p:spPr>
      </p:pic>
    </p:spTree>
    <p:extLst>
      <p:ext uri="{BB962C8B-B14F-4D97-AF65-F5344CB8AC3E}">
        <p14:creationId xmlns:p14="http://schemas.microsoft.com/office/powerpoint/2010/main" val="392284089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sz="quarter"/>
          </p:nvPr>
        </p:nvSpPr>
        <p:spPr/>
        <p:txBody>
          <a:bodyPr/>
          <a:lstStyle/>
          <a:p>
            <a:r>
              <a:rPr lang="en-US" dirty="0"/>
              <a:t>Fault Analysis BKM(s)</a:t>
            </a:r>
          </a:p>
        </p:txBody>
      </p:sp>
    </p:spTree>
    <p:extLst>
      <p:ext uri="{BB962C8B-B14F-4D97-AF65-F5344CB8AC3E}">
        <p14:creationId xmlns:p14="http://schemas.microsoft.com/office/powerpoint/2010/main" val="33136335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Intel">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Aspect">
      <a:fillStyleLst>
        <a:solidFill>
          <a:schemeClr val="phClr"/>
        </a:solidFill>
        <a:gradFill rotWithShape="1">
          <a:gsLst>
            <a:gs pos="0">
              <a:schemeClr val="phClr">
                <a:tint val="65000"/>
                <a:satMod val="270000"/>
              </a:schemeClr>
            </a:gs>
            <a:gs pos="25000">
              <a:schemeClr val="phClr">
                <a:tint val="60000"/>
                <a:satMod val="300000"/>
              </a:schemeClr>
            </a:gs>
            <a:gs pos="100000">
              <a:schemeClr val="phClr">
                <a:tint val="29000"/>
                <a:satMod val="400000"/>
              </a:schemeClr>
            </a:gs>
          </a:gsLst>
          <a:lin ang="16200000" scaled="1"/>
        </a:gradFill>
        <a:gradFill rotWithShape="1">
          <a:gsLst>
            <a:gs pos="0">
              <a:schemeClr val="phClr">
                <a:shade val="45000"/>
                <a:satMod val="155000"/>
              </a:schemeClr>
            </a:gs>
            <a:gs pos="60000">
              <a:schemeClr val="phClr">
                <a:shade val="95000"/>
                <a:satMod val="150000"/>
              </a:schemeClr>
            </a:gs>
            <a:gs pos="100000">
              <a:schemeClr val="phClr">
                <a:tint val="87000"/>
                <a:satMod val="250000"/>
              </a:schemeClr>
            </a:gs>
          </a:gsLst>
          <a:lin ang="16200000" scaled="0"/>
        </a:gradFill>
      </a:fillStyleLst>
      <a:lnStyleLst>
        <a:ln w="9525" cap="flat" cmpd="sng" algn="ctr">
          <a:solidFill>
            <a:schemeClr val="phClr">
              <a:satMod val="150000"/>
            </a:schemeClr>
          </a:solidFill>
          <a:prstDash val="solid"/>
        </a:ln>
        <a:ln w="42500" cap="flat" cmpd="sng" algn="ctr">
          <a:solidFill>
            <a:schemeClr val="phClr"/>
          </a:solidFill>
          <a:prstDash val="solid"/>
        </a:ln>
        <a:ln w="38100" cap="flat" cmpd="sng" algn="ctr">
          <a:solidFill>
            <a:schemeClr val="phClr"/>
          </a:solidFill>
          <a:prstDash val="solid"/>
        </a:ln>
      </a:lnStyleLst>
      <a:effectStyleLst>
        <a:effectStyle>
          <a:effectLst>
            <a:outerShdw blurRad="65500" dist="38100" dir="5400000" rotWithShape="0">
              <a:srgbClr val="000000">
                <a:alpha val="40000"/>
              </a:srgbClr>
            </a:outerShdw>
          </a:effectLst>
        </a:effectStyle>
        <a:effectStyle>
          <a:effectLst>
            <a:outerShdw blurRad="65500" dist="38100" dir="5400000" rotWithShape="0">
              <a:srgbClr val="000000">
                <a:alpha val="40000"/>
              </a:srgbClr>
            </a:outerShdw>
          </a:effectLst>
        </a:effectStyle>
        <a:effectStyle>
          <a:effectLst>
            <a:outerShdw blurRad="65500" dist="38100" dir="5400000" rotWithShape="0">
              <a:srgbClr val="000000">
                <a:alpha val="40000"/>
              </a:srgbClr>
            </a:outerShdw>
          </a:effectLst>
          <a:scene3d>
            <a:camera prst="orthographicFront" fov="0">
              <a:rot lat="0" lon="0" rev="0"/>
            </a:camera>
            <a:lightRig rig="contrasting" dir="t">
              <a:rot lat="0" lon="0" rev="12000000"/>
            </a:lightRig>
          </a:scene3d>
          <a:sp3d prstMaterial="powder">
            <a:bevelT h="508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ntel" id="{050A8466-C10B-48CD-9F58-0A08CDE740B8}" vid="{9181DE38-7D37-4B36-9A8B-73C2A2F4B7B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6DEB5EC108112C4AACB011763034394F" ma:contentTypeVersion="12" ma:contentTypeDescription="Create a new document." ma:contentTypeScope="" ma:versionID="493d9ff710f6d494bd717a94b3d9d19e">
  <xsd:schema xmlns:xsd="http://www.w3.org/2001/XMLSchema" xmlns:xs="http://www.w3.org/2001/XMLSchema" xmlns:p="http://schemas.microsoft.com/office/2006/metadata/properties" xmlns:ns2="46b5e5b8-aa4b-43c7-aa4a-5deefdd27431" xmlns:ns3="770d00fd-782d-44f8-9ce2-b95561456b0d" targetNamespace="http://schemas.microsoft.com/office/2006/metadata/properties" ma:root="true" ma:fieldsID="0afde98bcc4c08781cd3658c9f5444f3" ns2:_="" ns3:_="">
    <xsd:import namespace="46b5e5b8-aa4b-43c7-aa4a-5deefdd27431"/>
    <xsd:import namespace="770d00fd-782d-44f8-9ce2-b95561456b0d"/>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ServiceAutoTags" minOccurs="0"/>
                <xsd:element ref="ns2:MediaServiceOCR" minOccurs="0"/>
                <xsd:element ref="ns2:MediaServiceGenerationTime" minOccurs="0"/>
                <xsd:element ref="ns2:MediaServiceEventHashCode" minOccurs="0"/>
                <xsd:element ref="ns3:SharedWithUsers" minOccurs="0"/>
                <xsd:element ref="ns3:SharedWithDetails"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6b5e5b8-aa4b-43c7-aa4a-5deefdd2743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LengthInSeconds" ma:index="19"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770d00fd-782d-44f8-9ce2-b95561456b0d"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haredWithUsers xmlns="770d00fd-782d-44f8-9ce2-b95561456b0d">
      <UserInfo>
        <DisplayName>Hands, Jonmichael P</DisplayName>
        <AccountId>385</AccountId>
        <AccountType/>
      </UserInfo>
      <UserInfo>
        <DisplayName>Baca, Jim S</DisplayName>
        <AccountId>13</AccountId>
        <AccountType/>
      </UserInfo>
      <UserInfo>
        <DisplayName>Gottschlich, Justin</DisplayName>
        <AccountId>19</AccountId>
        <AccountType/>
      </UserInfo>
      <UserInfo>
        <DisplayName>Reed, Michael A</DisplayName>
        <AccountId>386</AccountId>
        <AccountType/>
      </UserInfo>
    </SharedWithUsers>
  </documentManagement>
</p:properties>
</file>

<file path=customXml/itemProps1.xml><?xml version="1.0" encoding="utf-8"?>
<ds:datastoreItem xmlns:ds="http://schemas.openxmlformats.org/officeDocument/2006/customXml" ds:itemID="{FBC364FF-8B4A-447C-AFA1-86391CFCD9C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6b5e5b8-aa4b-43c7-aa4a-5deefdd27431"/>
    <ds:schemaRef ds:uri="770d00fd-782d-44f8-9ce2-b95561456b0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D0E602E-2A5F-4F4B-9744-679A8CFEADF4}">
  <ds:schemaRefs>
    <ds:schemaRef ds:uri="http://schemas.microsoft.com/sharepoint/v3/contenttype/forms"/>
  </ds:schemaRefs>
</ds:datastoreItem>
</file>

<file path=customXml/itemProps3.xml><?xml version="1.0" encoding="utf-8"?>
<ds:datastoreItem xmlns:ds="http://schemas.openxmlformats.org/officeDocument/2006/customXml" ds:itemID="{896DB365-D9F5-4714-B157-6D105DC48B88}">
  <ds:schemaRefs>
    <ds:schemaRef ds:uri="http://schemas.microsoft.com/office/2006/metadata/properties"/>
    <ds:schemaRef ds:uri="http://schemas.microsoft.com/office/infopath/2007/PartnerControls"/>
    <ds:schemaRef ds:uri="770d00fd-782d-44f8-9ce2-b95561456b0d"/>
  </ds:schemaRefs>
</ds:datastoreItem>
</file>

<file path=docProps/app.xml><?xml version="1.0" encoding="utf-8"?>
<Properties xmlns="http://schemas.openxmlformats.org/officeDocument/2006/extended-properties" xmlns:vt="http://schemas.openxmlformats.org/officeDocument/2006/docPropsVTypes">
  <Template/>
  <TotalTime>6008</TotalTime>
  <Words>14375</Words>
  <Application>Microsoft Office PowerPoint</Application>
  <PresentationFormat>Widescreen</PresentationFormat>
  <Paragraphs>1651</Paragraphs>
  <Slides>143</Slides>
  <Notes>35</Notes>
  <HiddenSlides>0</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1</vt:i4>
      </vt:variant>
      <vt:variant>
        <vt:lpstr>Slide Titles</vt:lpstr>
      </vt:variant>
      <vt:variant>
        <vt:i4>143</vt:i4>
      </vt:variant>
    </vt:vector>
  </HeadingPairs>
  <TitlesOfParts>
    <vt:vector size="153" baseType="lpstr">
      <vt:lpstr>-apple-system</vt:lpstr>
      <vt:lpstr>Arial</vt:lpstr>
      <vt:lpstr>Calibri</vt:lpstr>
      <vt:lpstr>Intel Clear</vt:lpstr>
      <vt:lpstr>Neo Sans Intel</vt:lpstr>
      <vt:lpstr>SFMono-Medium</vt:lpstr>
      <vt:lpstr>Verdana</vt:lpstr>
      <vt:lpstr>Wingdings</vt:lpstr>
      <vt:lpstr>Intel</vt:lpstr>
      <vt:lpstr>Visio</vt:lpstr>
      <vt:lpstr>Telemetry Version 2.0 Training for Media Devices</vt:lpstr>
      <vt:lpstr>Overview</vt:lpstr>
      <vt:lpstr>Part 1 – Telemetry Overview</vt:lpstr>
      <vt:lpstr>Gap Analysis and Motivation</vt:lpstr>
      <vt:lpstr>Objectives</vt:lpstr>
      <vt:lpstr>Telemetry</vt:lpstr>
      <vt:lpstr>Customer Alignment</vt:lpstr>
      <vt:lpstr>Telemetry Customer Requirements and Feedback</vt:lpstr>
      <vt:lpstr>Telemetry Fundamentals</vt:lpstr>
      <vt:lpstr>Fundamentals</vt:lpstr>
      <vt:lpstr>Telemetry Key Commands</vt:lpstr>
      <vt:lpstr>Telemetry Get Log Page 0x7 - NVMe</vt:lpstr>
      <vt:lpstr>Telemetry Read Log Page 0x24 - SATA</vt:lpstr>
      <vt:lpstr>Telemetry Log Block Access</vt:lpstr>
      <vt:lpstr>Telemetry Access Details - NVMe</vt:lpstr>
      <vt:lpstr>Telemetry Access Details - SATA</vt:lpstr>
      <vt:lpstr>Host and Controller Initiated get Log Page Identifier - NVMe</vt:lpstr>
      <vt:lpstr>Host and Controller Initiated get Log Page Identifier - SATA</vt:lpstr>
      <vt:lpstr>NVMe and SATA Specification Divergence Summary</vt:lpstr>
      <vt:lpstr>Format</vt:lpstr>
      <vt:lpstr>Intel Reason Identifier Structure (bytes 384 – 511 of Block 0)</vt:lpstr>
      <vt:lpstr>Data Set Table of Contents (Part 1)</vt:lpstr>
      <vt:lpstr>Data Set Table of Contents (Part 2)</vt:lpstr>
      <vt:lpstr>Data Set Table of Contents (Part 3)</vt:lpstr>
      <vt:lpstr>Data Objects</vt:lpstr>
      <vt:lpstr>Content, Data Objects, and Magnitude</vt:lpstr>
      <vt:lpstr>Object Information</vt:lpstr>
      <vt:lpstr>Notification or Query Methods</vt:lpstr>
      <vt:lpstr>Controller Initiated Telemetry (CiTAC)</vt:lpstr>
      <vt:lpstr>Host Initiated Telemetry (HiTAC) </vt:lpstr>
      <vt:lpstr>Default Telemetry Tool</vt:lpstr>
      <vt:lpstr>Internal Triage</vt:lpstr>
      <vt:lpstr>Action Plan Example</vt:lpstr>
      <vt:lpstr>Customer Engagement Action Plan</vt:lpstr>
      <vt:lpstr>Workflow</vt:lpstr>
      <vt:lpstr>Telemetry and JIRA</vt:lpstr>
      <vt:lpstr>Fault Ordering, Triage, and Efficacy</vt:lpstr>
      <vt:lpstr>Fault Analysis Paradigms</vt:lpstr>
      <vt:lpstr>Fault Path Deterministic Finite Automata</vt:lpstr>
      <vt:lpstr>Fault Classes and Recommendation to Extract</vt:lpstr>
      <vt:lpstr>Efficient Analysis</vt:lpstr>
      <vt:lpstr>Data Driven Scientific Method for the Path to Solve Challenges</vt:lpstr>
      <vt:lpstr>Scientific Method Applied to Firmware</vt:lpstr>
      <vt:lpstr>Scientific Method Applied to Firmware</vt:lpstr>
      <vt:lpstr>Proposed Method for Exit Criteria on Fault Analysis</vt:lpstr>
      <vt:lpstr>Scaling NSG Big Data</vt:lpstr>
      <vt:lpstr>Can the BKM process for TWIDL parsing handle Telemetry? No</vt:lpstr>
      <vt:lpstr>Vision of Data Mapping Access Hierarchy for Auto Parser</vt:lpstr>
      <vt:lpstr>PacMacIC.py Tool Chain Flow (Preview)</vt:lpstr>
      <vt:lpstr>External Tools</vt:lpstr>
      <vt:lpstr>External Tools - Strategy </vt:lpstr>
      <vt:lpstr>External Tools </vt:lpstr>
      <vt:lpstr>References</vt:lpstr>
      <vt:lpstr>Part 2 – Additional Tools, Data Control, Additional Content Injection, Security, and Process, and Operational Consideration</vt:lpstr>
      <vt:lpstr>Objectives</vt:lpstr>
      <vt:lpstr>Advanced Telemetry Tools</vt:lpstr>
      <vt:lpstr>Triage for Internal Usage</vt:lpstr>
      <vt:lpstr>Telemetry Payload Extract and Partition - Dev</vt:lpstr>
      <vt:lpstr>Parsing with Telemetry Tools</vt:lpstr>
      <vt:lpstr>Auto Parser  aka PacMan I See Py</vt:lpstr>
      <vt:lpstr>Vision of Data Mapping Access Hierarchy for Auto Parser</vt:lpstr>
      <vt:lpstr>Telemetry Developer Scripts</vt:lpstr>
      <vt:lpstr>Data Control</vt:lpstr>
      <vt:lpstr>Data Control Structures for Telemetry</vt:lpstr>
      <vt:lpstr>Data Control Identifier and Requirements</vt:lpstr>
      <vt:lpstr>Data Control Structure Tracking Details</vt:lpstr>
      <vt:lpstr>Handling Saved Data</vt:lpstr>
      <vt:lpstr>Telemetry Data Saved</vt:lpstr>
      <vt:lpstr>Telemetry Segmented Files Part 1/3</vt:lpstr>
      <vt:lpstr>Telemetry Segmented Files Part 2/3</vt:lpstr>
      <vt:lpstr>Telemetry Segmented Files Part 3/3</vt:lpstr>
      <vt:lpstr>Architectural Flow</vt:lpstr>
      <vt:lpstr>Telemetry Command Finite State Machine (FSM)</vt:lpstr>
      <vt:lpstr>HiTaC</vt:lpstr>
      <vt:lpstr>Host Initiated Telemetry Get Log Page Activity Diagram</vt:lpstr>
      <vt:lpstr>Host Initiated Telemetry Get Log Page Sequence</vt:lpstr>
      <vt:lpstr>Create Host Initiated Telemetry Object List Sequence Detail</vt:lpstr>
      <vt:lpstr>Host Initiated Telemetry Transfer and Snapshot Data Sequence</vt:lpstr>
      <vt:lpstr>CiTAC</vt:lpstr>
      <vt:lpstr>Controller Initiated Telemetry AER Trigger Sequence Details</vt:lpstr>
      <vt:lpstr>Controller Initiated Get Log Page Telemetry Sequence</vt:lpstr>
      <vt:lpstr>Controller Initiated Get Log Page Telemetry Activity Diagram</vt:lpstr>
      <vt:lpstr>Adding Content</vt:lpstr>
      <vt:lpstr>Developer Additions Steps</vt:lpstr>
      <vt:lpstr>Data Content Security, FIPs, and Process</vt:lpstr>
      <vt:lpstr>Security Data Classification</vt:lpstr>
      <vt:lpstr>Data Security Audit Process (WIP)</vt:lpstr>
      <vt:lpstr>Telemetry Data Addition Process</vt:lpstr>
      <vt:lpstr>Telemetry Data Addition Control Process</vt:lpstr>
      <vt:lpstr>Performance and WAF Considerations</vt:lpstr>
      <vt:lpstr>Performance Considerations (Internal profiling) </vt:lpstr>
      <vt:lpstr>Part 3 - Advanced Analysis Technique(s)</vt:lpstr>
      <vt:lpstr>Objectives</vt:lpstr>
      <vt:lpstr>Diligent Engineer Behaviors</vt:lpstr>
      <vt:lpstr>Review of Scientific Method for the Path to Resolve Data Driven Challenges</vt:lpstr>
      <vt:lpstr>Scientific Method Applied to Firmware</vt:lpstr>
      <vt:lpstr>Scientific Method Applied to Firmware</vt:lpstr>
      <vt:lpstr>Fault Analysis and Debug Handbook</vt:lpstr>
      <vt:lpstr>Fault Analysis BKM(s)</vt:lpstr>
      <vt:lpstr>Procedure for Fault Analysis</vt:lpstr>
      <vt:lpstr>Definitions of Tables</vt:lpstr>
      <vt:lpstr>Definitions of Tables (Continued)</vt:lpstr>
      <vt:lpstr>BKM for Exit Criteria on Fault Analysis</vt:lpstr>
      <vt:lpstr>Example Fault Condition SR003</vt:lpstr>
      <vt:lpstr>Advanced Analysis</vt:lpstr>
      <vt:lpstr>Content Generation from Analysis (1st Pass)</vt:lpstr>
      <vt:lpstr>Software Transaction Paths In System (1st level issues)</vt:lpstr>
      <vt:lpstr>Internal Trigger or Transition Conditions (1st level issues)</vt:lpstr>
      <vt:lpstr>Module Dependencies (2nd level issues)</vt:lpstr>
      <vt:lpstr>Silent Fault Technique  Force Telemetry to Save an Event Dump</vt:lpstr>
      <vt:lpstr>Example Developer Stimulation of Event</vt:lpstr>
      <vt:lpstr>Simulation Mode</vt:lpstr>
      <vt:lpstr>Advanced Developer Debugging</vt:lpstr>
      <vt:lpstr>Telemetry Data Object Simulation Loading</vt:lpstr>
      <vt:lpstr>Simulator Mode Setup for Telemetry Objects</vt:lpstr>
      <vt:lpstr>Simulator Mode Data Load</vt:lpstr>
      <vt:lpstr>Simulator Mode Determine inputs for GUI</vt:lpstr>
      <vt:lpstr>Example Memory Load of Content</vt:lpstr>
      <vt:lpstr>Simulator Mode Setup for Telemetry Assert and Event</vt:lpstr>
      <vt:lpstr>Content Verification with Assert/Event Dump</vt:lpstr>
      <vt:lpstr>Useful Commands GHS Commands</vt:lpstr>
      <vt:lpstr>Simulator Mode Help</vt:lpstr>
      <vt:lpstr>Simulator Mode Help Search</vt:lpstr>
      <vt:lpstr>Sharing Developer Content</vt:lpstr>
      <vt:lpstr>Useful Context Saving of Content to Share</vt:lpstr>
      <vt:lpstr>Details on Saving Snapshots</vt:lpstr>
      <vt:lpstr>Debug Snapshot Saving Commands</vt:lpstr>
      <vt:lpstr>Predictable Outcomes</vt:lpstr>
      <vt:lpstr>Appendix</vt:lpstr>
      <vt:lpstr>Opportunity Ownership on Action(s) Required</vt:lpstr>
      <vt:lpstr>Data Vision</vt:lpstr>
      <vt:lpstr>Vision Data Control, Gaps, and Path</vt:lpstr>
      <vt:lpstr>Interesting Usage Case for Data Lake</vt:lpstr>
      <vt:lpstr>Data Clustering</vt:lpstr>
      <vt:lpstr>Ideas -&gt; IDFs -&gt; Patent</vt:lpstr>
      <vt:lpstr>Telemetry was an Idea… and I have one too!</vt:lpstr>
      <vt:lpstr>Telemetry Redefining Interfaces and Topologies</vt:lpstr>
      <vt:lpstr>Disrupt SSD Standards with Intel Uniqueness</vt:lpstr>
      <vt:lpstr>Administration, Access, Telemetry (Storage Focus)</vt:lpstr>
      <vt:lpstr>Method and Apparatus for Customer Solid State Drive (SSD) System Telemetry Adaptation, Prediction, and/or Limber Error Recovery (STAPLER)</vt:lpstr>
      <vt:lpstr>Telemetry Data Formats Decoder </vt:lpstr>
      <vt:lpstr>Decoder Details </vt:lpstr>
      <vt:lpstr>Analysis Use Cases</vt:lpstr>
    </vt:vector>
  </TitlesOfParts>
  <Company>Intel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Joseph Tarango</dc:creator>
  <cp:lastModifiedBy>Tarango, Joseph D</cp:lastModifiedBy>
  <cp:revision>1803</cp:revision>
  <dcterms:created xsi:type="dcterms:W3CDTF">2018-07-26T16:49:02Z</dcterms:created>
  <dcterms:modified xsi:type="dcterms:W3CDTF">2022-04-08T18:21:42Z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itusGUID">
    <vt:lpwstr>79a2b83f-8ed3-4735-a2da-b465251fd646</vt:lpwstr>
  </property>
  <property fmtid="{D5CDD505-2E9C-101B-9397-08002B2CF9AE}" pid="3" name="CTP_TimeStamp">
    <vt:lpwstr>2019-06-28 17:21:00Z</vt:lpwstr>
  </property>
  <property fmtid="{D5CDD505-2E9C-101B-9397-08002B2CF9AE}" pid="4" name="CTP_BU">
    <vt:lpwstr>NA</vt:lpwstr>
  </property>
  <property fmtid="{D5CDD505-2E9C-101B-9397-08002B2CF9AE}" pid="5" name="CTP_IDSID">
    <vt:lpwstr>NA</vt:lpwstr>
  </property>
  <property fmtid="{D5CDD505-2E9C-101B-9397-08002B2CF9AE}" pid="6" name="CTP_WWID">
    <vt:lpwstr>NA</vt:lpwstr>
  </property>
  <property fmtid="{D5CDD505-2E9C-101B-9397-08002B2CF9AE}" pid="7" name="CTPClassification">
    <vt:lpwstr>CTP_NT</vt:lpwstr>
  </property>
  <property fmtid="{D5CDD505-2E9C-101B-9397-08002B2CF9AE}" pid="8" name="ContentTypeId">
    <vt:lpwstr>0x0101006DEB5EC108112C4AACB011763034394F</vt:lpwstr>
  </property>
</Properties>
</file>